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61" r:id="rId2"/>
    <p:sldId id="262" r:id="rId3"/>
    <p:sldId id="264" r:id="rId4"/>
    <p:sldId id="256" r:id="rId5"/>
    <p:sldId id="257" r:id="rId6"/>
    <p:sldId id="258" r:id="rId7"/>
    <p:sldId id="259" r:id="rId8"/>
    <p:sldId id="260"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4" r:id="rId35"/>
    <p:sldId id="292" r:id="rId36"/>
    <p:sldId id="290" r:id="rId37"/>
    <p:sldId id="293" r:id="rId38"/>
    <p:sldId id="298" r:id="rId39"/>
    <p:sldId id="301" r:id="rId40"/>
    <p:sldId id="302" r:id="rId41"/>
    <p:sldId id="299" r:id="rId42"/>
    <p:sldId id="300" r:id="rId43"/>
    <p:sldId id="303" r:id="rId44"/>
    <p:sldId id="291" r:id="rId45"/>
    <p:sldId id="295" r:id="rId46"/>
    <p:sldId id="296" r:id="rId47"/>
    <p:sldId id="2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BF1E9"/>
          </a:solidFill>
        </a:fill>
      </a:tcStyle>
    </a:wholeTbl>
    <a:band1H>
      <a:tcStyle>
        <a:tcBdr/>
        <a:fill>
          <a:solidFill>
            <a:srgbClr val="D5E3CF"/>
          </a:solidFill>
        </a:fill>
      </a:tcStyle>
    </a:band1H>
    <a:band2H>
      <a:tcStyle>
        <a:tcBdr/>
      </a:tcStyle>
    </a:band2H>
    <a:band1V>
      <a:tcStyle>
        <a:tcBdr/>
        <a:fill>
          <a:solidFill>
            <a:srgbClr val="D5E3CF"/>
          </a:solidFill>
        </a:fill>
      </a:tcStyle>
    </a:band1V>
    <a:band2V>
      <a:tcStyle>
        <a:tcBdr/>
      </a:tcStyle>
    </a:band2V>
    <a:lastCol>
      <a:tcTxStyle b="on">
        <a:font>
          <a:latin typeface="+mn-lt"/>
          <a:ea typeface="+mn-ea"/>
          <a:cs typeface="+mn-cs"/>
        </a:font>
        <a:srgbClr val="FFFFFF"/>
      </a:tcTxStyle>
      <a:tcStyle>
        <a:tcBdr/>
        <a:fill>
          <a:solidFill>
            <a:srgbClr val="70AD47"/>
          </a:solidFill>
        </a:fill>
      </a:tcStyle>
    </a:lastCol>
    <a:firstCol>
      <a:tcTxStyle b="on">
        <a:font>
          <a:latin typeface="+mn-lt"/>
          <a:ea typeface="+mn-ea"/>
          <a:cs typeface="+mn-cs"/>
        </a:font>
        <a:srgbClr val="FFFFFF"/>
      </a:tcTxStyle>
      <a:tcStyle>
        <a:tcBdr/>
        <a:fill>
          <a:solidFill>
            <a:srgbClr val="70AD4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70AD4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70AD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64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ro-RO" sz="1200" b="0" i="0" u="none" strike="noStrike" kern="1200" cap="none" spc="0" baseline="0">
                <a:solidFill>
                  <a:srgbClr val="000000"/>
                </a:solidFill>
                <a:uFillTx/>
                <a:latin typeface="Calibri"/>
              </a:defRPr>
            </a:lvl1pPr>
          </a:lstStyle>
          <a:p>
            <a:pPr lvl="0"/>
            <a:endParaRPr lang="ro-RO"/>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ro-RO" sz="1200" b="0" i="0" u="none" strike="noStrike" kern="1200" cap="none" spc="0" baseline="0">
                <a:solidFill>
                  <a:srgbClr val="000000"/>
                </a:solidFill>
                <a:uFillTx/>
                <a:latin typeface="Calibri"/>
              </a:defRPr>
            </a:lvl1pPr>
          </a:lstStyle>
          <a:p>
            <a:pPr lvl="0"/>
            <a:fld id="{62FB77C4-1D05-4BC5-AF12-66BBB255E780}" type="datetime1">
              <a:rPr lang="ro-RO"/>
              <a:pPr lvl="0"/>
              <a:t>17.01.2023</a:t>
            </a:fld>
            <a:endParaRPr lang="ro-RO"/>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ro-RO" sz="1200" b="0" i="0" u="none" strike="noStrike" kern="1200" cap="none" spc="0" baseline="0">
                <a:solidFill>
                  <a:srgbClr val="000000"/>
                </a:solidFill>
                <a:uFillTx/>
                <a:latin typeface="Calibri"/>
              </a:defRPr>
            </a:lvl1pPr>
          </a:lstStyle>
          <a:p>
            <a:pPr lvl="0"/>
            <a:endParaRPr lang="ro-RO"/>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ro-RO" sz="1200" b="0" i="0" u="none" strike="noStrike" kern="1200" cap="none" spc="0" baseline="0">
                <a:solidFill>
                  <a:srgbClr val="000000"/>
                </a:solidFill>
                <a:uFillTx/>
                <a:latin typeface="Calibri"/>
              </a:defRPr>
            </a:lvl1pPr>
          </a:lstStyle>
          <a:p>
            <a:pPr lvl="0"/>
            <a:fld id="{30268FD1-B13B-4BB9-91FB-0B986067593B}" type="slidenum">
              <a:t>‹#›</a:t>
            </a:fld>
            <a:endParaRPr lang="ro-RO"/>
          </a:p>
        </p:txBody>
      </p:sp>
    </p:spTree>
    <p:extLst>
      <p:ext uri="{BB962C8B-B14F-4D97-AF65-F5344CB8AC3E}">
        <p14:creationId xmlns:p14="http://schemas.microsoft.com/office/powerpoint/2010/main" val="304183327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normAutofit/>
          </a:bodyPr>
          <a:lstStyle/>
          <a:p>
            <a:endParaRPr lang="en-US"/>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42DF90-8EA3-48FE-A910-4243371F95E5}" type="slidenum">
              <a:t>1</a:t>
            </a:fld>
            <a:endParaRPr lang="ro-RO"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6904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txBox="1">
            <a:spLocks noGrp="1"/>
          </p:cNvSpPr>
          <p:nvPr>
            <p:ph type="ctrTitle"/>
          </p:nvPr>
        </p:nvSpPr>
        <p:spPr>
          <a:xfrm>
            <a:off x="2589215" y="2514600"/>
            <a:ext cx="8915400" cy="2262783"/>
          </a:xfrm>
        </p:spPr>
        <p:txBody>
          <a:bodyPr anchor="b"/>
          <a:lstStyle>
            <a:lvl1pPr>
              <a:defRPr sz="5400"/>
            </a:lvl1pPr>
          </a:lstStyle>
          <a:p>
            <a:pPr lvl="0"/>
            <a:r>
              <a:rPr lang="ro-RO" smtClean="0"/>
              <a:t>Clic pentru editare stil titlu</a:t>
            </a:r>
            <a:endParaRPr lang="en-US"/>
          </a:p>
        </p:txBody>
      </p:sp>
      <p:sp>
        <p:nvSpPr>
          <p:cNvPr id="3" name="Subtitle 2"/>
          <p:cNvSpPr txBox="1">
            <a:spLocks noGrp="1"/>
          </p:cNvSpPr>
          <p:nvPr>
            <p:ph type="subTitle" idx="1"/>
          </p:nvPr>
        </p:nvSpPr>
        <p:spPr>
          <a:xfrm>
            <a:off x="2589215" y="4777383"/>
            <a:ext cx="8915400" cy="1126284"/>
          </a:xfrm>
        </p:spPr>
        <p:txBody>
          <a:bodyPr/>
          <a:lstStyle>
            <a:lvl1pPr marL="0" indent="0">
              <a:buNone/>
              <a:defRPr>
                <a:solidFill>
                  <a:srgbClr val="595959"/>
                </a:solidFill>
              </a:defRPr>
            </a:lvl1pPr>
          </a:lstStyle>
          <a:p>
            <a:pPr lvl="0"/>
            <a:r>
              <a:rPr lang="ro-RO" smtClean="0"/>
              <a:t>Faceți clic pentru a edita stilul de subtitlu coordonator</a:t>
            </a:r>
            <a:endParaRPr lang="en-US"/>
          </a:p>
        </p:txBody>
      </p:sp>
      <p:sp>
        <p:nvSpPr>
          <p:cNvPr id="4" name="Date Placeholder 3"/>
          <p:cNvSpPr txBox="1">
            <a:spLocks noGrp="1"/>
          </p:cNvSpPr>
          <p:nvPr>
            <p:ph type="dt" sz="half" idx="7"/>
          </p:nvPr>
        </p:nvSpPr>
        <p:spPr/>
        <p:txBody>
          <a:bodyPr/>
          <a:lstStyle>
            <a:lvl1pPr>
              <a:defRPr/>
            </a:lvl1pPr>
          </a:lstStyle>
          <a:p>
            <a:pPr lvl="0"/>
            <a:fld id="{C0C196CB-A112-44DC-A55D-95E91F52FB0A}"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6"/>
          <p:cNvSpPr/>
          <p:nvPr/>
        </p:nvSpPr>
        <p:spPr>
          <a:xfrm>
            <a:off x="0" y="4323813"/>
            <a:ext cx="1744647" cy="778593"/>
          </a:xfrm>
          <a:custGeom>
            <a:avLst/>
            <a:gdLst>
              <a:gd name="f0" fmla="val w"/>
              <a:gd name="f1" fmla="val h"/>
              <a:gd name="f2" fmla="val 0"/>
              <a:gd name="f3" fmla="val 372"/>
              <a:gd name="f4" fmla="val 166"/>
              <a:gd name="f5" fmla="val 287"/>
              <a:gd name="f6" fmla="val 290"/>
              <a:gd name="f7" fmla="val 292"/>
              <a:gd name="f8" fmla="val 165"/>
              <a:gd name="f9" fmla="val 293"/>
              <a:gd name="f10" fmla="val 164"/>
              <a:gd name="f11" fmla="val 163"/>
              <a:gd name="f12" fmla="val 294"/>
              <a:gd name="f13" fmla="val 370"/>
              <a:gd name="f14" fmla="val 87"/>
              <a:gd name="f15" fmla="val 85"/>
              <a:gd name="f16" fmla="val 81"/>
              <a:gd name="f17" fmla="val 78"/>
              <a:gd name="f18" fmla="val 3"/>
              <a:gd name="f19" fmla="val 2"/>
              <a:gd name="f20" fmla="val 1"/>
              <a:gd name="f21" fmla="*/ f0 1 372"/>
              <a:gd name="f22" fmla="*/ f1 1 166"/>
              <a:gd name="f23" fmla="+- f4 0 f2"/>
              <a:gd name="f24" fmla="+- f3 0 f2"/>
              <a:gd name="f25" fmla="*/ f24 1 372"/>
              <a:gd name="f26" fmla="*/ f23 1 166"/>
              <a:gd name="f27" fmla="*/ 0 1 f25"/>
              <a:gd name="f28" fmla="*/ f3 1 f25"/>
              <a:gd name="f29" fmla="*/ 0 1 f26"/>
              <a:gd name="f30" fmla="*/ f4 1 f26"/>
              <a:gd name="f31" fmla="*/ f27 f21 1"/>
              <a:gd name="f32" fmla="*/ f28 f21 1"/>
              <a:gd name="f33" fmla="*/ f30 f22 1"/>
              <a:gd name="f34" fmla="*/ f29 f22 1"/>
            </a:gdLst>
            <a:ahLst/>
            <a:cxnLst>
              <a:cxn ang="3cd4">
                <a:pos x="hc" y="t"/>
              </a:cxn>
              <a:cxn ang="0">
                <a:pos x="r" y="vc"/>
              </a:cxn>
              <a:cxn ang="cd4">
                <a:pos x="hc" y="b"/>
              </a:cxn>
              <a:cxn ang="cd2">
                <a:pos x="l" y="vc"/>
              </a:cxn>
            </a:cxnLst>
            <a:rect l="f31" t="f34" r="f32" b="f33"/>
            <a:pathLst>
              <a:path w="372" h="166">
                <a:moveTo>
                  <a:pt x="f5" y="f4"/>
                </a:moveTo>
                <a:cubicBezTo>
                  <a:pt x="f6" y="f4"/>
                  <a:pt x="f7" y="f8"/>
                  <a:pt x="f9" y="f10"/>
                </a:cubicBezTo>
                <a:cubicBezTo>
                  <a:pt x="f9" y="f11"/>
                  <a:pt x="f12" y="f11"/>
                  <a:pt x="f12" y="f11"/>
                </a:cubicBezTo>
                <a:cubicBezTo>
                  <a:pt x="f13" y="f14"/>
                  <a:pt x="f13" y="f14"/>
                  <a:pt x="f13" y="f14"/>
                </a:cubicBezTo>
                <a:cubicBezTo>
                  <a:pt x="f3" y="f15"/>
                  <a:pt x="f3" y="f16"/>
                  <a:pt x="f13" y="f17"/>
                </a:cubicBezTo>
                <a:cubicBezTo>
                  <a:pt x="f12" y="f18"/>
                  <a:pt x="f12" y="f18"/>
                  <a:pt x="f12" y="f18"/>
                </a:cubicBezTo>
                <a:cubicBezTo>
                  <a:pt x="f12" y="f19"/>
                  <a:pt x="f9" y="f19"/>
                  <a:pt x="f9" y="f19"/>
                </a:cubicBezTo>
                <a:cubicBezTo>
                  <a:pt x="f7" y="f20"/>
                  <a:pt x="f6" y="f2"/>
                  <a:pt x="f5" y="f2"/>
                </a:cubicBezTo>
                <a:cubicBezTo>
                  <a:pt x="f2" y="f2"/>
                  <a:pt x="f2" y="f2"/>
                  <a:pt x="f2" y="f2"/>
                </a:cubicBezTo>
                <a:cubicBezTo>
                  <a:pt x="f2" y="f4"/>
                  <a:pt x="f2" y="f4"/>
                  <a:pt x="f2" y="f4"/>
                </a:cubicBezTo>
                <a:lnTo>
                  <a:pt x="f5" y="f4"/>
                </a:ln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a:xfrm>
            <a:off x="531815" y="4529544"/>
            <a:ext cx="779763" cy="365129"/>
          </a:xfrm>
        </p:spPr>
        <p:txBody>
          <a:bodyPr/>
          <a:lstStyle>
            <a:lvl1pPr>
              <a:defRPr/>
            </a:lvl1pPr>
          </a:lstStyle>
          <a:p>
            <a:pPr lvl="0"/>
            <a:fld id="{ACB2B31D-2A91-427F-AE9C-E22271A54EFE}" type="slidenum">
              <a:t>‹#›</a:t>
            </a:fld>
            <a:endParaRPr lang="en-US"/>
          </a:p>
        </p:txBody>
      </p:sp>
    </p:spTree>
    <p:extLst>
      <p:ext uri="{BB962C8B-B14F-4D97-AF65-F5344CB8AC3E}">
        <p14:creationId xmlns:p14="http://schemas.microsoft.com/office/powerpoint/2010/main" val="394798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609603"/>
            <a:ext cx="8915400" cy="3117043"/>
          </a:xfrm>
        </p:spPr>
        <p:txBody>
          <a:bodyPr anchor="ctr"/>
          <a:lstStyle>
            <a:lvl1pPr>
              <a:defRPr sz="4800"/>
            </a:lvl1pPr>
          </a:lstStyle>
          <a:p>
            <a:pPr lvl="0"/>
            <a:r>
              <a:rPr lang="ro-RO" smtClean="0"/>
              <a:t>Clic pentru editare stil titlu</a:t>
            </a:r>
            <a:endParaRPr lang="en-US"/>
          </a:p>
        </p:txBody>
      </p:sp>
      <p:sp>
        <p:nvSpPr>
          <p:cNvPr id="3" name="Text Placeholder 2"/>
          <p:cNvSpPr txBox="1">
            <a:spLocks noGrp="1"/>
          </p:cNvSpPr>
          <p:nvPr>
            <p:ph type="body" idx="4294967295"/>
          </p:nvPr>
        </p:nvSpPr>
        <p:spPr>
          <a:xfrm>
            <a:off x="2589215" y="4354043"/>
            <a:ext cx="8915400" cy="1555860"/>
          </a:xfrm>
        </p:spPr>
        <p:txBody>
          <a:bodyPr anchor="ctr"/>
          <a:lstStyle>
            <a:lvl1pPr marL="0" indent="0">
              <a:buNone/>
              <a:defRPr>
                <a:solidFill>
                  <a:srgbClr val="595959"/>
                </a:solidFill>
              </a:defRPr>
            </a:lvl1pPr>
          </a:lstStyle>
          <a:p>
            <a:pPr lvl="0"/>
            <a:r>
              <a:rPr lang="ro-RO" smtClean="0"/>
              <a:t>Editați stilurile de text coordonator</a:t>
            </a:r>
          </a:p>
        </p:txBody>
      </p:sp>
      <p:sp>
        <p:nvSpPr>
          <p:cNvPr id="4" name="Date Placeholder 3"/>
          <p:cNvSpPr txBox="1">
            <a:spLocks noGrp="1"/>
          </p:cNvSpPr>
          <p:nvPr>
            <p:ph type="dt" sz="half" idx="7"/>
          </p:nvPr>
        </p:nvSpPr>
        <p:spPr/>
        <p:txBody>
          <a:bodyPr/>
          <a:lstStyle>
            <a:lvl1pPr>
              <a:defRPr/>
            </a:lvl1pPr>
          </a:lstStyle>
          <a:p>
            <a:pPr lvl="0"/>
            <a:fld id="{57F5F8EA-55C2-46B0-BA42-F458244CAFB9}"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a:xfrm>
            <a:off x="531815" y="3244135"/>
            <a:ext cx="779763" cy="365129"/>
          </a:xfrm>
        </p:spPr>
        <p:txBody>
          <a:bodyPr/>
          <a:lstStyle>
            <a:lvl1pPr>
              <a:defRPr/>
            </a:lvl1pPr>
          </a:lstStyle>
          <a:p>
            <a:pPr lvl="0"/>
            <a:fld id="{2C7E448E-5326-4685-A987-F1D5ECB6D344}" type="slidenum">
              <a:t>‹#›</a:t>
            </a:fld>
            <a:endParaRPr lang="en-US"/>
          </a:p>
        </p:txBody>
      </p:sp>
    </p:spTree>
    <p:extLst>
      <p:ext uri="{BB962C8B-B14F-4D97-AF65-F5344CB8AC3E}">
        <p14:creationId xmlns:p14="http://schemas.microsoft.com/office/powerpoint/2010/main" val="317592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e 1"/>
          <p:cNvSpPr txBox="1">
            <a:spLocks noGrp="1"/>
          </p:cNvSpPr>
          <p:nvPr>
            <p:ph type="title"/>
          </p:nvPr>
        </p:nvSpPr>
        <p:spPr>
          <a:xfrm>
            <a:off x="2849947" y="609603"/>
            <a:ext cx="8393926" cy="2895603"/>
          </a:xfrm>
        </p:spPr>
        <p:txBody>
          <a:bodyPr anchor="ctr"/>
          <a:lstStyle>
            <a:lvl1pPr>
              <a:defRPr sz="4800"/>
            </a:lvl1pPr>
          </a:lstStyle>
          <a:p>
            <a:pPr lvl="0"/>
            <a:r>
              <a:rPr lang="ro-RO" smtClean="0"/>
              <a:t>Clic pentru editare stil titlu</a:t>
            </a:r>
            <a:endParaRPr lang="en-US"/>
          </a:p>
        </p:txBody>
      </p:sp>
      <p:sp>
        <p:nvSpPr>
          <p:cNvPr id="3" name="Text Placeholder 9"/>
          <p:cNvSpPr txBox="1">
            <a:spLocks noGrp="1"/>
          </p:cNvSpPr>
          <p:nvPr>
            <p:ph type="body" idx="4294967295"/>
          </p:nvPr>
        </p:nvSpPr>
        <p:spPr>
          <a:xfrm>
            <a:off x="3275015" y="3505196"/>
            <a:ext cx="7536557" cy="381003"/>
          </a:xfrm>
        </p:spPr>
        <p:txBody>
          <a:bodyPr anchor="ctr">
            <a:noAutofit/>
          </a:bodyPr>
          <a:lstStyle>
            <a:lvl1pPr marL="0" indent="0">
              <a:buNone/>
              <a:defRPr sz="1600">
                <a:solidFill>
                  <a:srgbClr val="7F7F7F"/>
                </a:solidFill>
              </a:defRPr>
            </a:lvl1pPr>
          </a:lstStyle>
          <a:p>
            <a:pPr lvl="0"/>
            <a:r>
              <a:rPr lang="ro-RO" smtClean="0"/>
              <a:t>Editați stilurile de text coordonator</a:t>
            </a:r>
          </a:p>
        </p:txBody>
      </p:sp>
      <p:sp>
        <p:nvSpPr>
          <p:cNvPr id="4" name="Text Placeholder 2"/>
          <p:cNvSpPr txBox="1">
            <a:spLocks noGrp="1"/>
          </p:cNvSpPr>
          <p:nvPr>
            <p:ph type="body" idx="4294967295"/>
          </p:nvPr>
        </p:nvSpPr>
        <p:spPr>
          <a:xfrm>
            <a:off x="2589215" y="4354043"/>
            <a:ext cx="8915400" cy="1555860"/>
          </a:xfrm>
        </p:spPr>
        <p:txBody>
          <a:bodyPr anchor="ctr"/>
          <a:lstStyle>
            <a:lvl1pPr marL="0" indent="0">
              <a:buNone/>
              <a:defRPr>
                <a:solidFill>
                  <a:srgbClr val="595959"/>
                </a:solidFill>
              </a:defRPr>
            </a:lvl1pPr>
          </a:lstStyle>
          <a:p>
            <a:pPr lvl="0"/>
            <a:r>
              <a:rPr lang="ro-RO" smtClean="0"/>
              <a:t>Editați stilurile de text coordonator</a:t>
            </a:r>
          </a:p>
        </p:txBody>
      </p:sp>
      <p:sp>
        <p:nvSpPr>
          <p:cNvPr id="5" name="Date Placeholder 3"/>
          <p:cNvSpPr txBox="1">
            <a:spLocks noGrp="1"/>
          </p:cNvSpPr>
          <p:nvPr>
            <p:ph type="dt" sz="half" idx="7"/>
          </p:nvPr>
        </p:nvSpPr>
        <p:spPr/>
        <p:txBody>
          <a:bodyPr/>
          <a:lstStyle>
            <a:lvl1pPr>
              <a:defRPr/>
            </a:lvl1pPr>
          </a:lstStyle>
          <a:p>
            <a:pPr lvl="0"/>
            <a:fld id="{E270A8B8-8395-41C9-A6BB-AA2A56933D5F}" type="datetime1">
              <a:rPr lang="en-US"/>
              <a:pPr lvl="0"/>
              <a:t>1/17/2023</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5"/>
          <p:cNvSpPr txBox="1">
            <a:spLocks noGrp="1"/>
          </p:cNvSpPr>
          <p:nvPr>
            <p:ph type="sldNum" sz="quarter" idx="8"/>
          </p:nvPr>
        </p:nvSpPr>
        <p:spPr>
          <a:xfrm>
            <a:off x="531815" y="3244135"/>
            <a:ext cx="779763" cy="365129"/>
          </a:xfrm>
        </p:spPr>
        <p:txBody>
          <a:bodyPr/>
          <a:lstStyle>
            <a:lvl1pPr>
              <a:defRPr/>
            </a:lvl1pPr>
          </a:lstStyle>
          <a:p>
            <a:pPr lvl="0"/>
            <a:fld id="{F056409E-5029-4E69-BCAC-92FA1C41A897}" type="slidenum">
              <a:t>‹#›</a:t>
            </a:fld>
            <a:endParaRPr lang="en-US"/>
          </a:p>
        </p:txBody>
      </p:sp>
      <p:sp>
        <p:nvSpPr>
          <p:cNvPr id="9" name="TextBox 13"/>
          <p:cNvSpPr txBox="1"/>
          <p:nvPr/>
        </p:nvSpPr>
        <p:spPr>
          <a:xfrm>
            <a:off x="2467654" y="648007"/>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
        <p:nvSpPr>
          <p:cNvPr id="10" name="TextBox 14"/>
          <p:cNvSpPr txBox="1"/>
          <p:nvPr/>
        </p:nvSpPr>
        <p:spPr>
          <a:xfrm>
            <a:off x="11114852" y="290530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Tree>
    <p:extLst>
      <p:ext uri="{BB962C8B-B14F-4D97-AF65-F5344CB8AC3E}">
        <p14:creationId xmlns:p14="http://schemas.microsoft.com/office/powerpoint/2010/main" val="410780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2438403"/>
            <a:ext cx="8915400" cy="2724847"/>
          </a:xfrm>
        </p:spPr>
        <p:txBody>
          <a:bodyPr anchor="b"/>
          <a:lstStyle>
            <a:lvl1pPr>
              <a:defRPr sz="4800"/>
            </a:lvl1pPr>
          </a:lstStyle>
          <a:p>
            <a:pPr lvl="0"/>
            <a:r>
              <a:rPr lang="ro-RO" smtClean="0"/>
              <a:t>Clic pentru editare stil titlu</a:t>
            </a:r>
            <a:endParaRPr lang="en-US"/>
          </a:p>
        </p:txBody>
      </p:sp>
      <p:sp>
        <p:nvSpPr>
          <p:cNvPr id="3" name="Text Placeholder 3"/>
          <p:cNvSpPr txBox="1">
            <a:spLocks noGrp="1"/>
          </p:cNvSpPr>
          <p:nvPr>
            <p:ph type="body" idx="4294967295"/>
          </p:nvPr>
        </p:nvSpPr>
        <p:spPr>
          <a:xfrm>
            <a:off x="2589215" y="5181603"/>
            <a:ext cx="8915400" cy="729618"/>
          </a:xfrm>
        </p:spPr>
        <p:txBody>
          <a:bodyPr/>
          <a:lstStyle>
            <a:lvl1pPr marL="0" indent="0">
              <a:buNone/>
              <a:defRPr>
                <a:solidFill>
                  <a:srgbClr val="595959"/>
                </a:solidFill>
              </a:defRPr>
            </a:lvl1pPr>
          </a:lstStyle>
          <a:p>
            <a:pPr lvl="0"/>
            <a:r>
              <a:rPr lang="ro-RO" smtClean="0"/>
              <a:t>Editați stilurile de text coordonator</a:t>
            </a:r>
          </a:p>
        </p:txBody>
      </p:sp>
      <p:sp>
        <p:nvSpPr>
          <p:cNvPr id="4" name="Date Placeholder 4"/>
          <p:cNvSpPr txBox="1">
            <a:spLocks noGrp="1"/>
          </p:cNvSpPr>
          <p:nvPr>
            <p:ph type="dt" sz="half" idx="7"/>
          </p:nvPr>
        </p:nvSpPr>
        <p:spPr/>
        <p:txBody>
          <a:bodyPr/>
          <a:lstStyle>
            <a:lvl1pPr>
              <a:defRPr/>
            </a:lvl1pPr>
          </a:lstStyle>
          <a:p>
            <a:pPr lvl="0"/>
            <a:fld id="{081CFB4B-037B-47FF-93F4-7621A24A2F9F}" type="datetime1">
              <a:rPr lang="en-US"/>
              <a:pPr lvl="0"/>
              <a:t>1/17/2023</a:t>
            </a:fld>
            <a:endParaRPr lang="en-US"/>
          </a:p>
        </p:txBody>
      </p:sp>
      <p:sp>
        <p:nvSpPr>
          <p:cNvPr id="5" name="Footer Placeholder 5"/>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6"/>
          <p:cNvSpPr txBox="1">
            <a:spLocks noGrp="1"/>
          </p:cNvSpPr>
          <p:nvPr>
            <p:ph type="sldNum" sz="quarter" idx="8"/>
          </p:nvPr>
        </p:nvSpPr>
        <p:spPr>
          <a:xfrm>
            <a:off x="531815" y="4983086"/>
            <a:ext cx="779763" cy="365129"/>
          </a:xfrm>
        </p:spPr>
        <p:txBody>
          <a:bodyPr/>
          <a:lstStyle>
            <a:lvl1pPr>
              <a:defRPr/>
            </a:lvl1pPr>
          </a:lstStyle>
          <a:p>
            <a:pPr lvl="0"/>
            <a:fld id="{117DE144-4AD2-4230-8F53-FA1B8E337332}" type="slidenum">
              <a:t>‹#›</a:t>
            </a:fld>
            <a:endParaRPr lang="en-US"/>
          </a:p>
        </p:txBody>
      </p:sp>
    </p:spTree>
    <p:extLst>
      <p:ext uri="{BB962C8B-B14F-4D97-AF65-F5344CB8AC3E}">
        <p14:creationId xmlns:p14="http://schemas.microsoft.com/office/powerpoint/2010/main" val="265934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carte de vizită">
    <p:spTree>
      <p:nvGrpSpPr>
        <p:cNvPr id="1" name=""/>
        <p:cNvGrpSpPr/>
        <p:nvPr/>
      </p:nvGrpSpPr>
      <p:grpSpPr>
        <a:xfrm>
          <a:off x="0" y="0"/>
          <a:ext cx="0" cy="0"/>
          <a:chOff x="0" y="0"/>
          <a:chExt cx="0" cy="0"/>
        </a:xfrm>
      </p:grpSpPr>
      <p:sp>
        <p:nvSpPr>
          <p:cNvPr id="2" name="Title 1"/>
          <p:cNvSpPr txBox="1">
            <a:spLocks noGrp="1"/>
          </p:cNvSpPr>
          <p:nvPr>
            <p:ph type="title"/>
          </p:nvPr>
        </p:nvSpPr>
        <p:spPr>
          <a:xfrm>
            <a:off x="2849947" y="609603"/>
            <a:ext cx="8393926" cy="2895603"/>
          </a:xfrm>
        </p:spPr>
        <p:txBody>
          <a:bodyPr anchor="ctr"/>
          <a:lstStyle>
            <a:lvl1pPr>
              <a:defRPr sz="4800"/>
            </a:lvl1pPr>
          </a:lstStyle>
          <a:p>
            <a:pPr lvl="0"/>
            <a:r>
              <a:rPr lang="ro-RO" smtClean="0"/>
              <a:t>Clic pentru editare stil titlu</a:t>
            </a:r>
            <a:endParaRPr lang="en-US"/>
          </a:p>
        </p:txBody>
      </p:sp>
      <p:sp>
        <p:nvSpPr>
          <p:cNvPr id="3" name="Text Placeholder 9"/>
          <p:cNvSpPr txBox="1">
            <a:spLocks noGrp="1"/>
          </p:cNvSpPr>
          <p:nvPr>
            <p:ph type="body" idx="4294967295"/>
          </p:nvPr>
        </p:nvSpPr>
        <p:spPr>
          <a:xfrm>
            <a:off x="2589215" y="4343400"/>
            <a:ext cx="8915400" cy="838203"/>
          </a:xfrm>
        </p:spPr>
        <p:txBody>
          <a:bodyPr anchor="b">
            <a:noAutofit/>
          </a:bodyPr>
          <a:lstStyle>
            <a:lvl1pPr marL="0" indent="0">
              <a:buNone/>
              <a:defRPr sz="2400">
                <a:solidFill>
                  <a:srgbClr val="A53010"/>
                </a:solidFill>
              </a:defRPr>
            </a:lvl1pPr>
          </a:lstStyle>
          <a:p>
            <a:pPr lvl="0"/>
            <a:r>
              <a:rPr lang="ro-RO" smtClean="0"/>
              <a:t>Editați stilurile de text coordonator</a:t>
            </a:r>
          </a:p>
        </p:txBody>
      </p:sp>
      <p:sp>
        <p:nvSpPr>
          <p:cNvPr id="4" name="Text Placeholder 3"/>
          <p:cNvSpPr txBox="1">
            <a:spLocks noGrp="1"/>
          </p:cNvSpPr>
          <p:nvPr>
            <p:ph type="body" idx="4294967295"/>
          </p:nvPr>
        </p:nvSpPr>
        <p:spPr>
          <a:xfrm>
            <a:off x="2589215" y="5181603"/>
            <a:ext cx="8915400" cy="729618"/>
          </a:xfrm>
        </p:spPr>
        <p:txBody>
          <a:bodyPr/>
          <a:lstStyle>
            <a:lvl1pPr marL="0" indent="0">
              <a:buNone/>
              <a:defRPr>
                <a:solidFill>
                  <a:srgbClr val="595959"/>
                </a:solidFill>
              </a:defRPr>
            </a:lvl1pPr>
          </a:lstStyle>
          <a:p>
            <a:pPr lvl="0"/>
            <a:r>
              <a:rPr lang="ro-RO" smtClean="0"/>
              <a:t>Editați stilurile de text coordonator</a:t>
            </a:r>
          </a:p>
        </p:txBody>
      </p:sp>
      <p:sp>
        <p:nvSpPr>
          <p:cNvPr id="5" name="Date Placeholder 4"/>
          <p:cNvSpPr txBox="1">
            <a:spLocks noGrp="1"/>
          </p:cNvSpPr>
          <p:nvPr>
            <p:ph type="dt" sz="half" idx="7"/>
          </p:nvPr>
        </p:nvSpPr>
        <p:spPr/>
        <p:txBody>
          <a:bodyPr/>
          <a:lstStyle>
            <a:lvl1pPr>
              <a:defRPr/>
            </a:lvl1pPr>
          </a:lstStyle>
          <a:p>
            <a:pPr lvl="0"/>
            <a:fld id="{34B338B6-AAE5-478F-88FD-EA024CEE17DF}" type="datetime1">
              <a:rPr lang="en-US"/>
              <a:pPr lvl="0"/>
              <a:t>1/17/2023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6"/>
          <p:cNvSpPr txBox="1">
            <a:spLocks noGrp="1"/>
          </p:cNvSpPr>
          <p:nvPr>
            <p:ph type="sldNum" sz="quarter" idx="8"/>
          </p:nvPr>
        </p:nvSpPr>
        <p:spPr>
          <a:xfrm>
            <a:off x="531815" y="4983086"/>
            <a:ext cx="779763" cy="365129"/>
          </a:xfrm>
        </p:spPr>
        <p:txBody>
          <a:bodyPr/>
          <a:lstStyle>
            <a:lvl1pPr>
              <a:defRPr/>
            </a:lvl1pPr>
          </a:lstStyle>
          <a:p>
            <a:pPr lvl="0"/>
            <a:fld id="{02E00331-64AB-4C72-81AD-5EDF1F99C792}" type="slidenum">
              <a:t>‹#›</a:t>
            </a:fld>
            <a:endParaRPr lang="en-US"/>
          </a:p>
        </p:txBody>
      </p:sp>
      <p:sp>
        <p:nvSpPr>
          <p:cNvPr id="9" name="TextBox 16"/>
          <p:cNvSpPr txBox="1"/>
          <p:nvPr/>
        </p:nvSpPr>
        <p:spPr>
          <a:xfrm>
            <a:off x="2467654" y="648007"/>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
        <p:nvSpPr>
          <p:cNvPr id="10" name="TextBox 17"/>
          <p:cNvSpPr txBox="1"/>
          <p:nvPr/>
        </p:nvSpPr>
        <p:spPr>
          <a:xfrm>
            <a:off x="11114852" y="290530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A53010"/>
                </a:solidFill>
                <a:uFillTx/>
                <a:latin typeface="Arial"/>
              </a:rPr>
              <a:t>”</a:t>
            </a:r>
          </a:p>
        </p:txBody>
      </p:sp>
    </p:spTree>
    <p:extLst>
      <p:ext uri="{BB962C8B-B14F-4D97-AF65-F5344CB8AC3E}">
        <p14:creationId xmlns:p14="http://schemas.microsoft.com/office/powerpoint/2010/main" val="36916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627406"/>
            <a:ext cx="8915400" cy="2880021"/>
          </a:xfrm>
        </p:spPr>
        <p:txBody>
          <a:bodyPr anchor="ctr"/>
          <a:lstStyle>
            <a:lvl1pPr>
              <a:defRPr sz="4800"/>
            </a:lvl1pPr>
          </a:lstStyle>
          <a:p>
            <a:pPr lvl="0"/>
            <a:r>
              <a:rPr lang="ro-RO" smtClean="0"/>
              <a:t>Clic pentru editare stil titlu</a:t>
            </a:r>
            <a:endParaRPr lang="en-US"/>
          </a:p>
        </p:txBody>
      </p:sp>
      <p:sp>
        <p:nvSpPr>
          <p:cNvPr id="3" name="Text Placeholder 9"/>
          <p:cNvSpPr txBox="1">
            <a:spLocks noGrp="1"/>
          </p:cNvSpPr>
          <p:nvPr>
            <p:ph type="body" idx="4294967295"/>
          </p:nvPr>
        </p:nvSpPr>
        <p:spPr>
          <a:xfrm>
            <a:off x="2589215" y="4343400"/>
            <a:ext cx="8915400" cy="838203"/>
          </a:xfrm>
        </p:spPr>
        <p:txBody>
          <a:bodyPr anchor="b">
            <a:noAutofit/>
          </a:bodyPr>
          <a:lstStyle>
            <a:lvl1pPr marL="0" indent="0">
              <a:buNone/>
              <a:defRPr sz="2400">
                <a:solidFill>
                  <a:srgbClr val="A53010"/>
                </a:solidFill>
              </a:defRPr>
            </a:lvl1pPr>
          </a:lstStyle>
          <a:p>
            <a:pPr lvl="0"/>
            <a:r>
              <a:rPr lang="ro-RO" smtClean="0"/>
              <a:t>Editați stilurile de text coordonator</a:t>
            </a:r>
          </a:p>
        </p:txBody>
      </p:sp>
      <p:sp>
        <p:nvSpPr>
          <p:cNvPr id="4" name="Text Placeholder 3"/>
          <p:cNvSpPr txBox="1">
            <a:spLocks noGrp="1"/>
          </p:cNvSpPr>
          <p:nvPr>
            <p:ph type="body" idx="4294967295"/>
          </p:nvPr>
        </p:nvSpPr>
        <p:spPr>
          <a:xfrm>
            <a:off x="2589215" y="5181603"/>
            <a:ext cx="8915400" cy="729618"/>
          </a:xfrm>
        </p:spPr>
        <p:txBody>
          <a:bodyPr/>
          <a:lstStyle>
            <a:lvl1pPr marL="0" indent="0">
              <a:buNone/>
              <a:defRPr>
                <a:solidFill>
                  <a:srgbClr val="595959"/>
                </a:solidFill>
              </a:defRPr>
            </a:lvl1pPr>
          </a:lstStyle>
          <a:p>
            <a:pPr lvl="0"/>
            <a:r>
              <a:rPr lang="ro-RO" smtClean="0"/>
              <a:t>Editați stilurile de text coordonator</a:t>
            </a:r>
          </a:p>
        </p:txBody>
      </p:sp>
      <p:sp>
        <p:nvSpPr>
          <p:cNvPr id="5" name="Date Placeholder 4"/>
          <p:cNvSpPr txBox="1">
            <a:spLocks noGrp="1"/>
          </p:cNvSpPr>
          <p:nvPr>
            <p:ph type="dt" sz="half" idx="7"/>
          </p:nvPr>
        </p:nvSpPr>
        <p:spPr/>
        <p:txBody>
          <a:bodyPr/>
          <a:lstStyle>
            <a:lvl1pPr>
              <a:defRPr/>
            </a:lvl1pPr>
          </a:lstStyle>
          <a:p>
            <a:pPr lvl="0"/>
            <a:fld id="{15E749AA-B4C1-418E-BD58-D6FA0FB2832D}" type="datetime1">
              <a:rPr lang="en-US"/>
              <a:pPr lvl="0"/>
              <a:t>1/17/2023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6"/>
          <p:cNvSpPr txBox="1">
            <a:spLocks noGrp="1"/>
          </p:cNvSpPr>
          <p:nvPr>
            <p:ph type="sldNum" sz="quarter" idx="8"/>
          </p:nvPr>
        </p:nvSpPr>
        <p:spPr>
          <a:xfrm>
            <a:off x="531815" y="4983086"/>
            <a:ext cx="779763" cy="365129"/>
          </a:xfrm>
        </p:spPr>
        <p:txBody>
          <a:bodyPr/>
          <a:lstStyle>
            <a:lvl1pPr>
              <a:defRPr/>
            </a:lvl1pPr>
          </a:lstStyle>
          <a:p>
            <a:pPr lvl="0"/>
            <a:fld id="{6B63DA42-F579-4892-805C-DA4084A3E1EF}" type="slidenum">
              <a:t>‹#›</a:t>
            </a:fld>
            <a:endParaRPr lang="en-US"/>
          </a:p>
        </p:txBody>
      </p:sp>
    </p:spTree>
    <p:extLst>
      <p:ext uri="{BB962C8B-B14F-4D97-AF65-F5344CB8AC3E}">
        <p14:creationId xmlns:p14="http://schemas.microsoft.com/office/powerpoint/2010/main" val="79383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o-RO" smtClean="0"/>
              <a:t>Clic pentru editare stil titlu</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txBox="1">
            <a:spLocks noGrp="1"/>
          </p:cNvSpPr>
          <p:nvPr>
            <p:ph type="dt" sz="half" idx="7"/>
          </p:nvPr>
        </p:nvSpPr>
        <p:spPr/>
        <p:txBody>
          <a:bodyPr/>
          <a:lstStyle>
            <a:lvl1pPr>
              <a:defRPr/>
            </a:lvl1pPr>
          </a:lstStyle>
          <a:p>
            <a:pPr lvl="0"/>
            <a:fld id="{12EAD2AB-D607-4EA4-AF1B-9FDDED23D254}"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p:txBody>
          <a:bodyPr/>
          <a:lstStyle>
            <a:lvl1pPr>
              <a:defRPr/>
            </a:lvl1pPr>
          </a:lstStyle>
          <a:p>
            <a:pPr lvl="0"/>
            <a:fld id="{548E61E7-96D9-4CCE-ACDA-FC4D66E5911C}" type="slidenum">
              <a:t>‹#›</a:t>
            </a:fld>
            <a:endParaRPr lang="en-US"/>
          </a:p>
        </p:txBody>
      </p:sp>
    </p:spTree>
    <p:extLst>
      <p:ext uri="{BB962C8B-B14F-4D97-AF65-F5344CB8AC3E}">
        <p14:creationId xmlns:p14="http://schemas.microsoft.com/office/powerpoint/2010/main" val="103143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9294811" y="627406"/>
            <a:ext cx="2207599" cy="5283814"/>
          </a:xfrm>
        </p:spPr>
        <p:txBody>
          <a:bodyPr vert="eaVert" anchor="ctr"/>
          <a:lstStyle>
            <a:lvl1pPr>
              <a:defRPr/>
            </a:lvl1pPr>
          </a:lstStyle>
          <a:p>
            <a:pPr lvl="0"/>
            <a:r>
              <a:rPr lang="ro-RO" smtClean="0"/>
              <a:t>Clic pentru editare stil titlu</a:t>
            </a:r>
            <a:endParaRPr lang="en-US"/>
          </a:p>
        </p:txBody>
      </p:sp>
      <p:sp>
        <p:nvSpPr>
          <p:cNvPr id="3" name="Vertical Text Placeholder 2"/>
          <p:cNvSpPr txBox="1">
            <a:spLocks noGrp="1"/>
          </p:cNvSpPr>
          <p:nvPr>
            <p:ph type="body" orient="vert" idx="1"/>
          </p:nvPr>
        </p:nvSpPr>
        <p:spPr>
          <a:xfrm>
            <a:off x="2589215" y="627406"/>
            <a:ext cx="6476996" cy="5283814"/>
          </a:xfrm>
        </p:spPr>
        <p:txBody>
          <a:bodyPr vert="eaVert"/>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txBox="1">
            <a:spLocks noGrp="1"/>
          </p:cNvSpPr>
          <p:nvPr>
            <p:ph type="dt" sz="half" idx="7"/>
          </p:nvPr>
        </p:nvSpPr>
        <p:spPr/>
        <p:txBody>
          <a:bodyPr/>
          <a:lstStyle>
            <a:lvl1pPr>
              <a:defRPr/>
            </a:lvl1pPr>
          </a:lstStyle>
          <a:p>
            <a:pPr lvl="0"/>
            <a:fld id="{B2B85BF4-F77B-4A9D-A157-55E0DFF1495A}"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p:txBody>
          <a:bodyPr/>
          <a:lstStyle>
            <a:lvl1pPr>
              <a:defRPr/>
            </a:lvl1pPr>
          </a:lstStyle>
          <a:p>
            <a:pPr lvl="0"/>
            <a:fld id="{E3561D52-1E75-4869-8659-0C6310BCFD69}" type="slidenum">
              <a:t>‹#›</a:t>
            </a:fld>
            <a:endParaRPr lang="en-US"/>
          </a:p>
        </p:txBody>
      </p:sp>
    </p:spTree>
    <p:extLst>
      <p:ext uri="{BB962C8B-B14F-4D97-AF65-F5344CB8AC3E}">
        <p14:creationId xmlns:p14="http://schemas.microsoft.com/office/powerpoint/2010/main" val="135621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o-RO" smtClean="0"/>
              <a:t>Clic pentru editare stil titlu</a:t>
            </a:r>
            <a:endParaRPr lang="en-US"/>
          </a:p>
        </p:txBody>
      </p:sp>
      <p:sp>
        <p:nvSpPr>
          <p:cNvPr id="3" name="Content Placeholder 2"/>
          <p:cNvSpPr txBox="1">
            <a:spLocks noGrp="1"/>
          </p:cNvSpPr>
          <p:nvPr>
            <p:ph idx="1"/>
          </p:nvPr>
        </p:nvSpPr>
        <p:spPr>
          <a:xfrm>
            <a:off x="2589215" y="2133596"/>
            <a:ext cx="8915400" cy="3777624"/>
          </a:xfrm>
        </p:spPr>
        <p:txBody>
          <a:bodyP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txBox="1">
            <a:spLocks noGrp="1"/>
          </p:cNvSpPr>
          <p:nvPr>
            <p:ph type="dt" sz="half" idx="7"/>
          </p:nvPr>
        </p:nvSpPr>
        <p:spPr/>
        <p:txBody>
          <a:bodyPr/>
          <a:lstStyle>
            <a:lvl1pPr>
              <a:defRPr/>
            </a:lvl1pPr>
          </a:lstStyle>
          <a:p>
            <a:pPr lvl="0"/>
            <a:fld id="{7A22B72A-406A-4D11-BC24-0EA8F60D963B}"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p:txBody>
          <a:bodyPr/>
          <a:lstStyle>
            <a:lvl1pPr>
              <a:defRPr/>
            </a:lvl1pPr>
          </a:lstStyle>
          <a:p>
            <a:pPr lvl="0"/>
            <a:fld id="{69BF3B95-A3B1-4A36-8A8B-638585B944D4}" type="slidenum">
              <a:t>‹#›</a:t>
            </a:fld>
            <a:endParaRPr lang="en-US"/>
          </a:p>
        </p:txBody>
      </p:sp>
    </p:spTree>
    <p:extLst>
      <p:ext uri="{BB962C8B-B14F-4D97-AF65-F5344CB8AC3E}">
        <p14:creationId xmlns:p14="http://schemas.microsoft.com/office/powerpoint/2010/main" val="271197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2058753"/>
            <a:ext cx="8915400" cy="1468800"/>
          </a:xfrm>
        </p:spPr>
        <p:txBody>
          <a:bodyPr anchor="b"/>
          <a:lstStyle>
            <a:lvl1pPr>
              <a:defRPr sz="4000"/>
            </a:lvl1pPr>
          </a:lstStyle>
          <a:p>
            <a:pPr lvl="0"/>
            <a:r>
              <a:rPr lang="ro-RO" smtClean="0"/>
              <a:t>Clic pentru editare stil titlu</a:t>
            </a:r>
            <a:endParaRPr lang="en-US"/>
          </a:p>
        </p:txBody>
      </p:sp>
      <p:sp>
        <p:nvSpPr>
          <p:cNvPr id="3" name="Text Placeholder 2"/>
          <p:cNvSpPr txBox="1">
            <a:spLocks noGrp="1"/>
          </p:cNvSpPr>
          <p:nvPr>
            <p:ph type="body" idx="1"/>
          </p:nvPr>
        </p:nvSpPr>
        <p:spPr>
          <a:xfrm>
            <a:off x="2589215" y="3530132"/>
            <a:ext cx="8915400" cy="860395"/>
          </a:xfrm>
        </p:spPr>
        <p:txBody>
          <a:bodyPr/>
          <a:lstStyle>
            <a:lvl1pPr marL="0" indent="0">
              <a:buNone/>
              <a:defRPr sz="2000">
                <a:solidFill>
                  <a:srgbClr val="595959"/>
                </a:solidFill>
              </a:defRPr>
            </a:lvl1pPr>
          </a:lstStyle>
          <a:p>
            <a:pPr lvl="0"/>
            <a:r>
              <a:rPr lang="ro-RO" smtClean="0"/>
              <a:t>Editați stilurile de text coordonator</a:t>
            </a:r>
          </a:p>
        </p:txBody>
      </p:sp>
      <p:sp>
        <p:nvSpPr>
          <p:cNvPr id="4" name="Date Placeholder 3"/>
          <p:cNvSpPr txBox="1">
            <a:spLocks noGrp="1"/>
          </p:cNvSpPr>
          <p:nvPr>
            <p:ph type="dt" sz="half" idx="7"/>
          </p:nvPr>
        </p:nvSpPr>
        <p:spPr/>
        <p:txBody>
          <a:bodyPr/>
          <a:lstStyle>
            <a:lvl1pPr>
              <a:defRPr/>
            </a:lvl1pPr>
          </a:lstStyle>
          <a:p>
            <a:pPr lvl="0"/>
            <a:fld id="{12A6F5ED-01CD-43B0-836B-B47E0EF25F3F}" type="datetime1">
              <a:rPr lang="en-US"/>
              <a:pPr lvl="0"/>
              <a:t>1/17/2023</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Freeform 11"/>
          <p:cNvSpPr/>
          <p:nvPr/>
        </p:nvSpPr>
        <p:spPr>
          <a:xfrm flipV="1">
            <a:off x="-4187" y="3178170"/>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Slide Number Placeholder 5"/>
          <p:cNvSpPr txBox="1">
            <a:spLocks noGrp="1"/>
          </p:cNvSpPr>
          <p:nvPr>
            <p:ph type="sldNum" sz="quarter" idx="8"/>
          </p:nvPr>
        </p:nvSpPr>
        <p:spPr>
          <a:xfrm>
            <a:off x="531815" y="3244135"/>
            <a:ext cx="779763" cy="365129"/>
          </a:xfrm>
        </p:spPr>
        <p:txBody>
          <a:bodyPr/>
          <a:lstStyle>
            <a:lvl1pPr>
              <a:defRPr/>
            </a:lvl1pPr>
          </a:lstStyle>
          <a:p>
            <a:pPr lvl="0"/>
            <a:fld id="{D2B595AF-1C4B-4D8E-85C3-C3A2342E500F}" type="slidenum">
              <a:t>‹#›</a:t>
            </a:fld>
            <a:endParaRPr lang="en-US"/>
          </a:p>
        </p:txBody>
      </p:sp>
    </p:spTree>
    <p:extLst>
      <p:ext uri="{BB962C8B-B14F-4D97-AF65-F5344CB8AC3E}">
        <p14:creationId xmlns:p14="http://schemas.microsoft.com/office/powerpoint/2010/main" val="200572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7"/>
          <p:cNvSpPr txBox="1">
            <a:spLocks noGrp="1"/>
          </p:cNvSpPr>
          <p:nvPr>
            <p:ph type="title"/>
          </p:nvPr>
        </p:nvSpPr>
        <p:spPr/>
        <p:txBody>
          <a:bodyPr/>
          <a:lstStyle>
            <a:lvl1pPr>
              <a:defRPr/>
            </a:lvl1pPr>
          </a:lstStyle>
          <a:p>
            <a:pPr lvl="0"/>
            <a:r>
              <a:rPr lang="ro-RO" smtClean="0"/>
              <a:t>Clic pentru editare stil titlu</a:t>
            </a:r>
            <a:endParaRPr lang="en-US"/>
          </a:p>
        </p:txBody>
      </p:sp>
      <p:sp>
        <p:nvSpPr>
          <p:cNvPr id="3" name="Content Placeholder 2"/>
          <p:cNvSpPr txBox="1">
            <a:spLocks noGrp="1"/>
          </p:cNvSpPr>
          <p:nvPr>
            <p:ph idx="1"/>
          </p:nvPr>
        </p:nvSpPr>
        <p:spPr>
          <a:xfrm>
            <a:off x="2589215" y="2133596"/>
            <a:ext cx="4313864" cy="3777624"/>
          </a:xfrm>
        </p:spPr>
        <p:txBody>
          <a:bodyP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Content Placeholder 3"/>
          <p:cNvSpPr txBox="1">
            <a:spLocks noGrp="1"/>
          </p:cNvSpPr>
          <p:nvPr>
            <p:ph idx="2"/>
          </p:nvPr>
        </p:nvSpPr>
        <p:spPr>
          <a:xfrm>
            <a:off x="7190750" y="2126217"/>
            <a:ext cx="4313864" cy="3777624"/>
          </a:xfrm>
        </p:spPr>
        <p:txBody>
          <a:bodyP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Date Placeholder 4"/>
          <p:cNvSpPr txBox="1">
            <a:spLocks noGrp="1"/>
          </p:cNvSpPr>
          <p:nvPr>
            <p:ph type="dt" sz="half" idx="7"/>
          </p:nvPr>
        </p:nvSpPr>
        <p:spPr/>
        <p:txBody>
          <a:bodyPr/>
          <a:lstStyle>
            <a:lvl1pPr>
              <a:defRPr/>
            </a:lvl1pPr>
          </a:lstStyle>
          <a:p>
            <a:pPr lvl="0"/>
            <a:fld id="{B19E49D1-44DC-4BF0-A17C-9091088B8E66}" type="datetime1">
              <a:rPr lang="en-US"/>
              <a:pPr lvl="0"/>
              <a:t>1/17/2023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5"/>
          <p:cNvSpPr txBox="1">
            <a:spLocks noGrp="1"/>
          </p:cNvSpPr>
          <p:nvPr>
            <p:ph type="sldNum" sz="quarter" idx="8"/>
          </p:nvPr>
        </p:nvSpPr>
        <p:spPr/>
        <p:txBody>
          <a:bodyPr/>
          <a:lstStyle>
            <a:lvl1pPr>
              <a:defRPr/>
            </a:lvl1pPr>
          </a:lstStyle>
          <a:p>
            <a:pPr lvl="0"/>
            <a:fld id="{1F039F73-8F30-404A-A5E2-64CF4F8FD8C9}" type="slidenum">
              <a:t>‹#›</a:t>
            </a:fld>
            <a:endParaRPr lang="en-US"/>
          </a:p>
        </p:txBody>
      </p:sp>
    </p:spTree>
    <p:extLst>
      <p:ext uri="{BB962C8B-B14F-4D97-AF65-F5344CB8AC3E}">
        <p14:creationId xmlns:p14="http://schemas.microsoft.com/office/powerpoint/2010/main" val="3521457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9"/>
          <p:cNvSpPr txBox="1">
            <a:spLocks noGrp="1"/>
          </p:cNvSpPr>
          <p:nvPr>
            <p:ph type="title"/>
          </p:nvPr>
        </p:nvSpPr>
        <p:spPr/>
        <p:txBody>
          <a:bodyPr/>
          <a:lstStyle>
            <a:lvl1pPr>
              <a:defRPr/>
            </a:lvl1pPr>
          </a:lstStyle>
          <a:p>
            <a:pPr lvl="0"/>
            <a:r>
              <a:rPr lang="ro-RO" smtClean="0"/>
              <a:t>Clic pentru editare stil titlu</a:t>
            </a:r>
            <a:endParaRPr lang="en-US"/>
          </a:p>
        </p:txBody>
      </p:sp>
      <p:sp>
        <p:nvSpPr>
          <p:cNvPr id="3" name="Text Placeholder 2"/>
          <p:cNvSpPr txBox="1">
            <a:spLocks noGrp="1"/>
          </p:cNvSpPr>
          <p:nvPr>
            <p:ph type="body" idx="1"/>
          </p:nvPr>
        </p:nvSpPr>
        <p:spPr>
          <a:xfrm>
            <a:off x="2939375" y="1972699"/>
            <a:ext cx="3992727" cy="576264"/>
          </a:xfrm>
        </p:spPr>
        <p:txBody>
          <a:bodyPr anchor="b">
            <a:noAutofit/>
          </a:bodyPr>
          <a:lstStyle>
            <a:lvl1pPr marL="0" indent="0">
              <a:buNone/>
              <a:defRPr sz="2400"/>
            </a:lvl1pPr>
          </a:lstStyle>
          <a:p>
            <a:pPr lvl="0"/>
            <a:r>
              <a:rPr lang="ro-RO" smtClean="0"/>
              <a:t>Editați stilurile de text coordonator</a:t>
            </a:r>
          </a:p>
        </p:txBody>
      </p:sp>
      <p:sp>
        <p:nvSpPr>
          <p:cNvPr id="4" name="Content Placeholder 3"/>
          <p:cNvSpPr txBox="1">
            <a:spLocks noGrp="1"/>
          </p:cNvSpPr>
          <p:nvPr>
            <p:ph idx="2"/>
          </p:nvPr>
        </p:nvSpPr>
        <p:spPr>
          <a:xfrm>
            <a:off x="2589215" y="2548963"/>
            <a:ext cx="4342897" cy="3354055"/>
          </a:xfrm>
        </p:spPr>
        <p:txBody>
          <a:bodyP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Text Placeholder 4"/>
          <p:cNvSpPr txBox="1">
            <a:spLocks noGrp="1"/>
          </p:cNvSpPr>
          <p:nvPr>
            <p:ph type="body" idx="3"/>
          </p:nvPr>
        </p:nvSpPr>
        <p:spPr>
          <a:xfrm>
            <a:off x="7506629" y="1969471"/>
            <a:ext cx="3999000" cy="576264"/>
          </a:xfrm>
        </p:spPr>
        <p:txBody>
          <a:bodyPr anchor="b">
            <a:noAutofit/>
          </a:bodyPr>
          <a:lstStyle>
            <a:lvl1pPr marL="0" indent="0">
              <a:buNone/>
              <a:defRPr sz="2400"/>
            </a:lvl1pPr>
          </a:lstStyle>
          <a:p>
            <a:pPr lvl="0"/>
            <a:r>
              <a:rPr lang="ro-RO" smtClean="0"/>
              <a:t>Editați stilurile de text coordonator</a:t>
            </a:r>
          </a:p>
        </p:txBody>
      </p:sp>
      <p:sp>
        <p:nvSpPr>
          <p:cNvPr id="6" name="Content Placeholder 5"/>
          <p:cNvSpPr txBox="1">
            <a:spLocks noGrp="1"/>
          </p:cNvSpPr>
          <p:nvPr>
            <p:ph idx="4"/>
          </p:nvPr>
        </p:nvSpPr>
        <p:spPr>
          <a:xfrm>
            <a:off x="7166957" y="2545735"/>
            <a:ext cx="4338672" cy="3354055"/>
          </a:xfrm>
        </p:spPr>
        <p:txBody>
          <a:bodyP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7" name="Date Placeholder 6"/>
          <p:cNvSpPr txBox="1">
            <a:spLocks noGrp="1"/>
          </p:cNvSpPr>
          <p:nvPr>
            <p:ph type="dt" sz="half" idx="7"/>
          </p:nvPr>
        </p:nvSpPr>
        <p:spPr/>
        <p:txBody>
          <a:bodyPr/>
          <a:lstStyle>
            <a:lvl1pPr>
              <a:defRPr/>
            </a:lvl1pPr>
          </a:lstStyle>
          <a:p>
            <a:pPr lvl="0"/>
            <a:fld id="{99DDF631-73F2-496E-94F5-D5C489F35F35}" type="datetime1">
              <a:rPr lang="en-US"/>
              <a:pPr lvl="0"/>
              <a:t>1/17/2023</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0" name="Slide Number Placeholder 5"/>
          <p:cNvSpPr txBox="1">
            <a:spLocks noGrp="1"/>
          </p:cNvSpPr>
          <p:nvPr>
            <p:ph type="sldNum" sz="quarter" idx="8"/>
          </p:nvPr>
        </p:nvSpPr>
        <p:spPr/>
        <p:txBody>
          <a:bodyPr/>
          <a:lstStyle>
            <a:lvl1pPr>
              <a:defRPr/>
            </a:lvl1pPr>
          </a:lstStyle>
          <a:p>
            <a:pPr lvl="0"/>
            <a:fld id="{BEFFA084-4F6E-4F75-A6EC-62E8DC449624}" type="slidenum">
              <a:t>‹#›</a:t>
            </a:fld>
            <a:endParaRPr lang="en-US"/>
          </a:p>
        </p:txBody>
      </p:sp>
    </p:spTree>
    <p:extLst>
      <p:ext uri="{BB962C8B-B14F-4D97-AF65-F5344CB8AC3E}">
        <p14:creationId xmlns:p14="http://schemas.microsoft.com/office/powerpoint/2010/main" val="330129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o-RO" smtClean="0"/>
              <a:t>Clic pentru editare stil titlu</a:t>
            </a:r>
            <a:endParaRPr lang="en-US"/>
          </a:p>
        </p:txBody>
      </p:sp>
      <p:sp>
        <p:nvSpPr>
          <p:cNvPr id="3" name="Date Placeholder 2"/>
          <p:cNvSpPr txBox="1">
            <a:spLocks noGrp="1"/>
          </p:cNvSpPr>
          <p:nvPr>
            <p:ph type="dt" sz="half" idx="7"/>
          </p:nvPr>
        </p:nvSpPr>
        <p:spPr/>
        <p:txBody>
          <a:bodyPr/>
          <a:lstStyle>
            <a:lvl1pPr>
              <a:defRPr/>
            </a:lvl1pPr>
          </a:lstStyle>
          <a:p>
            <a:pPr lvl="0"/>
            <a:fld id="{AD21584A-C9FE-42B2-8F52-28202AE4BEBF}" type="datetime1">
              <a:rPr lang="en-US"/>
              <a:pPr lvl="0"/>
              <a:t>1/17/2023</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6" name="Slide Number Placeholder 4"/>
          <p:cNvSpPr txBox="1">
            <a:spLocks noGrp="1"/>
          </p:cNvSpPr>
          <p:nvPr>
            <p:ph type="sldNum" sz="quarter" idx="8"/>
          </p:nvPr>
        </p:nvSpPr>
        <p:spPr/>
        <p:txBody>
          <a:bodyPr/>
          <a:lstStyle>
            <a:lvl1pPr>
              <a:defRPr/>
            </a:lvl1pPr>
          </a:lstStyle>
          <a:p>
            <a:pPr lvl="0"/>
            <a:fld id="{D66108F5-604B-462E-A50D-194E013F89A3}" type="slidenum">
              <a:t>‹#›</a:t>
            </a:fld>
            <a:endParaRPr lang="en-US"/>
          </a:p>
        </p:txBody>
      </p:sp>
    </p:spTree>
    <p:extLst>
      <p:ext uri="{BB962C8B-B14F-4D97-AF65-F5344CB8AC3E}">
        <p14:creationId xmlns:p14="http://schemas.microsoft.com/office/powerpoint/2010/main" val="133820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6DC510D1-11A2-401A-93E7-948049847A7E}" type="datetime1">
              <a:rPr lang="en-US"/>
              <a:pPr lvl="0"/>
              <a:t>1/17/2023</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5" name="Slide Number Placeholder 3"/>
          <p:cNvSpPr txBox="1">
            <a:spLocks noGrp="1"/>
          </p:cNvSpPr>
          <p:nvPr>
            <p:ph type="sldNum" sz="quarter" idx="8"/>
          </p:nvPr>
        </p:nvSpPr>
        <p:spPr/>
        <p:txBody>
          <a:bodyPr/>
          <a:lstStyle>
            <a:lvl1pPr>
              <a:defRPr/>
            </a:lvl1pPr>
          </a:lstStyle>
          <a:p>
            <a:pPr lvl="0"/>
            <a:fld id="{21DF8192-F036-42F5-81FD-FD791BA95507}" type="slidenum">
              <a:t>‹#›</a:t>
            </a:fld>
            <a:endParaRPr lang="en-US"/>
          </a:p>
        </p:txBody>
      </p:sp>
    </p:spTree>
    <p:extLst>
      <p:ext uri="{BB962C8B-B14F-4D97-AF65-F5344CB8AC3E}">
        <p14:creationId xmlns:p14="http://schemas.microsoft.com/office/powerpoint/2010/main" val="126534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446090"/>
            <a:ext cx="3505196" cy="976314"/>
          </a:xfrm>
        </p:spPr>
        <p:txBody>
          <a:bodyPr anchor="b"/>
          <a:lstStyle>
            <a:lvl1pPr>
              <a:defRPr sz="2000"/>
            </a:lvl1pPr>
          </a:lstStyle>
          <a:p>
            <a:pPr lvl="0"/>
            <a:r>
              <a:rPr lang="ro-RO" smtClean="0"/>
              <a:t>Clic pentru editare stil titlu</a:t>
            </a:r>
            <a:endParaRPr lang="en-US"/>
          </a:p>
        </p:txBody>
      </p:sp>
      <p:sp>
        <p:nvSpPr>
          <p:cNvPr id="3" name="Content Placeholder 2"/>
          <p:cNvSpPr txBox="1">
            <a:spLocks noGrp="1"/>
          </p:cNvSpPr>
          <p:nvPr>
            <p:ph idx="1"/>
          </p:nvPr>
        </p:nvSpPr>
        <p:spPr>
          <a:xfrm>
            <a:off x="6323011" y="446090"/>
            <a:ext cx="5181603" cy="5414967"/>
          </a:xfrm>
        </p:spPr>
        <p:txBody>
          <a:bodyPr anchor="ctr"/>
          <a:lstStyle>
            <a:lvl1pPr>
              <a:defRPr/>
            </a:lvl1pPr>
            <a:lvl2pPr>
              <a:defRPr/>
            </a:lvl2pPr>
            <a:lvl3pPr>
              <a:defRPr/>
            </a:lvl3pPr>
            <a:lvl4pPr>
              <a:defRPr/>
            </a:lvl4pPr>
            <a:lvl5pPr>
              <a:defRPr/>
            </a:lvl5pPr>
          </a:lstStyle>
          <a:p>
            <a:pPr lvl="0"/>
            <a:r>
              <a:rPr lang="ro-RO" smtClean="0"/>
              <a:t>Editați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Text Placeholder 3"/>
          <p:cNvSpPr txBox="1">
            <a:spLocks noGrp="1"/>
          </p:cNvSpPr>
          <p:nvPr>
            <p:ph type="body" idx="2"/>
          </p:nvPr>
        </p:nvSpPr>
        <p:spPr>
          <a:xfrm>
            <a:off x="2589215" y="1598608"/>
            <a:ext cx="3505196" cy="4262439"/>
          </a:xfrm>
        </p:spPr>
        <p:txBody>
          <a:bodyPr/>
          <a:lstStyle>
            <a:lvl1pPr marL="0" indent="0">
              <a:buNone/>
              <a:defRPr sz="1400"/>
            </a:lvl1pPr>
          </a:lstStyle>
          <a:p>
            <a:pPr lvl="0"/>
            <a:r>
              <a:rPr lang="ro-RO" smtClean="0"/>
              <a:t>Editați stilurile de text coordonator</a:t>
            </a:r>
          </a:p>
        </p:txBody>
      </p:sp>
      <p:sp>
        <p:nvSpPr>
          <p:cNvPr id="5" name="Date Placeholder 4"/>
          <p:cNvSpPr txBox="1">
            <a:spLocks noGrp="1"/>
          </p:cNvSpPr>
          <p:nvPr>
            <p:ph type="dt" sz="half" idx="7"/>
          </p:nvPr>
        </p:nvSpPr>
        <p:spPr/>
        <p:txBody>
          <a:bodyPr/>
          <a:lstStyle>
            <a:lvl1pPr>
              <a:defRPr/>
            </a:lvl1pPr>
          </a:lstStyle>
          <a:p>
            <a:pPr lvl="0"/>
            <a:fld id="{5B38DD25-4E68-41AC-BC3E-328D8A7DE2F1}" type="datetime1">
              <a:rPr lang="en-US"/>
              <a:pPr lvl="0"/>
              <a:t>1/17/2023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714375"/>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6"/>
          <p:cNvSpPr txBox="1">
            <a:spLocks noGrp="1"/>
          </p:cNvSpPr>
          <p:nvPr>
            <p:ph type="sldNum" sz="quarter" idx="8"/>
          </p:nvPr>
        </p:nvSpPr>
        <p:spPr/>
        <p:txBody>
          <a:bodyPr/>
          <a:lstStyle>
            <a:lvl1pPr>
              <a:defRPr/>
            </a:lvl1pPr>
          </a:lstStyle>
          <a:p>
            <a:pPr lvl="0"/>
            <a:fld id="{54708ECA-DAD6-4382-9A74-D3754FCC40EC}" type="slidenum">
              <a:t>‹#›</a:t>
            </a:fld>
            <a:endParaRPr lang="en-US"/>
          </a:p>
        </p:txBody>
      </p:sp>
    </p:spTree>
    <p:extLst>
      <p:ext uri="{BB962C8B-B14F-4D97-AF65-F5344CB8AC3E}">
        <p14:creationId xmlns:p14="http://schemas.microsoft.com/office/powerpoint/2010/main" val="2837379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txBox="1">
            <a:spLocks noGrp="1"/>
          </p:cNvSpPr>
          <p:nvPr>
            <p:ph type="title"/>
          </p:nvPr>
        </p:nvSpPr>
        <p:spPr>
          <a:xfrm>
            <a:off x="2589215" y="4800600"/>
            <a:ext cx="8915400" cy="566735"/>
          </a:xfrm>
        </p:spPr>
        <p:txBody>
          <a:bodyPr anchor="b"/>
          <a:lstStyle>
            <a:lvl1pPr>
              <a:defRPr sz="2400"/>
            </a:lvl1pPr>
          </a:lstStyle>
          <a:p>
            <a:pPr lvl="0"/>
            <a:r>
              <a:rPr lang="ro-RO" smtClean="0"/>
              <a:t>Clic pentru editare stil titlu</a:t>
            </a:r>
            <a:endParaRPr lang="en-US"/>
          </a:p>
        </p:txBody>
      </p:sp>
      <p:sp>
        <p:nvSpPr>
          <p:cNvPr id="3" name="Picture Placeholder 2"/>
          <p:cNvSpPr txBox="1">
            <a:spLocks noGrp="1"/>
          </p:cNvSpPr>
          <p:nvPr>
            <p:ph type="pic" idx="1"/>
          </p:nvPr>
        </p:nvSpPr>
        <p:spPr>
          <a:xfrm>
            <a:off x="2589215" y="634968"/>
            <a:ext cx="8915400" cy="3854973"/>
          </a:xfrm>
        </p:spPr>
        <p:txBody>
          <a:bodyPr anchorCtr="1"/>
          <a:lstStyle>
            <a:lvl1pPr marL="0" indent="0" algn="ctr">
              <a:buNone/>
              <a:defRPr sz="1600"/>
            </a:lvl1pPr>
          </a:lstStyle>
          <a:p>
            <a:pPr lvl="0"/>
            <a:r>
              <a:rPr lang="ro-RO" smtClean="0"/>
              <a:t>Faceți clic pe pictogramă pentru a adăuga o imagine</a:t>
            </a:r>
            <a:endParaRPr lang="en-US"/>
          </a:p>
        </p:txBody>
      </p:sp>
      <p:sp>
        <p:nvSpPr>
          <p:cNvPr id="4" name="Text Placeholder 3"/>
          <p:cNvSpPr txBox="1">
            <a:spLocks noGrp="1"/>
          </p:cNvSpPr>
          <p:nvPr>
            <p:ph type="body" idx="2"/>
          </p:nvPr>
        </p:nvSpPr>
        <p:spPr>
          <a:xfrm>
            <a:off x="2589215" y="5367335"/>
            <a:ext cx="8915400" cy="493711"/>
          </a:xfrm>
        </p:spPr>
        <p:txBody>
          <a:bodyPr/>
          <a:lstStyle>
            <a:lvl1pPr marL="0" indent="0">
              <a:buNone/>
              <a:defRPr sz="1200"/>
            </a:lvl1pPr>
          </a:lstStyle>
          <a:p>
            <a:pPr lvl="0"/>
            <a:r>
              <a:rPr lang="ro-RO" smtClean="0"/>
              <a:t>Editați stilurile de text coordonator</a:t>
            </a:r>
          </a:p>
        </p:txBody>
      </p:sp>
      <p:sp>
        <p:nvSpPr>
          <p:cNvPr id="5" name="Date Placeholder 4"/>
          <p:cNvSpPr txBox="1">
            <a:spLocks noGrp="1"/>
          </p:cNvSpPr>
          <p:nvPr>
            <p:ph type="dt" sz="half" idx="7"/>
          </p:nvPr>
        </p:nvSpPr>
        <p:spPr/>
        <p:txBody>
          <a:bodyPr/>
          <a:lstStyle>
            <a:lvl1pPr>
              <a:defRPr/>
            </a:lvl1pPr>
          </a:lstStyle>
          <a:p>
            <a:pPr lvl="0"/>
            <a:fld id="{9F2AAB46-F321-4A4D-87BF-B20316B88A7C}" type="datetime1">
              <a:rPr lang="en-US"/>
              <a:pPr lvl="0"/>
              <a:t>1/17/2023</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Freeform 11"/>
          <p:cNvSpPr/>
          <p:nvPr/>
        </p:nvSpPr>
        <p:spPr>
          <a:xfrm flipV="1">
            <a:off x="-4187" y="4911727"/>
            <a:ext cx="1588523" cy="507299"/>
          </a:xfrm>
          <a:custGeom>
            <a:avLst/>
            <a:gdLst>
              <a:gd name="f0" fmla="val w"/>
              <a:gd name="f1" fmla="val h"/>
              <a:gd name="f2" fmla="val 0"/>
              <a:gd name="f3" fmla="val 9248"/>
              <a:gd name="f4" fmla="val 10000"/>
              <a:gd name="f5" fmla="val 4701"/>
              <a:gd name="f6" fmla="val 7915"/>
              <a:gd name="f7" fmla="val 188"/>
              <a:gd name="f8" fmla="val 7906"/>
              <a:gd name="f9" fmla="val 156"/>
              <a:gd name="f10" fmla="val 7895"/>
              <a:gd name="f11" fmla="val 126"/>
              <a:gd name="f12" fmla="val 7886"/>
              <a:gd name="f13" fmla="val 94"/>
              <a:gd name="f14" fmla="val 7859"/>
              <a:gd name="f15" fmla="val 7831"/>
              <a:gd name="f16" fmla="val 7803"/>
              <a:gd name="f17" fmla="val 7275"/>
              <a:gd name="f18" fmla="val 70"/>
              <a:gd name="f19" fmla="val 8"/>
              <a:gd name="f20" fmla="val 3380"/>
              <a:gd name="f21" fmla="val 17"/>
              <a:gd name="f22" fmla="val 6690"/>
              <a:gd name="f23" fmla="val 25"/>
              <a:gd name="f24" fmla="val 9966"/>
              <a:gd name="f25" fmla="val 9872"/>
              <a:gd name="f26" fmla="val 9778"/>
              <a:gd name="f27" fmla="val 5265"/>
              <a:gd name="f28" fmla="val 9303"/>
              <a:gd name="f29" fmla="val 5077"/>
              <a:gd name="f30" fmla="val 4889"/>
              <a:gd name="f31" fmla="*/ f0 1 9248"/>
              <a:gd name="f32" fmla="*/ f1 1 10000"/>
              <a:gd name="f33" fmla="+- f4 0 f2"/>
              <a:gd name="f34" fmla="+- f3 0 f2"/>
              <a:gd name="f35" fmla="*/ f34 1 9248"/>
              <a:gd name="f36" fmla="*/ f33 1 10000"/>
              <a:gd name="f37" fmla="*/ f2 1 f35"/>
              <a:gd name="f38" fmla="*/ f3 1 f35"/>
              <a:gd name="f39" fmla="*/ f2 1 f36"/>
              <a:gd name="f40" fmla="*/ f4 1 f36"/>
              <a:gd name="f41" fmla="*/ f37 f31 1"/>
              <a:gd name="f42" fmla="*/ f38 f31 1"/>
              <a:gd name="f43" fmla="*/ f40 f32 1"/>
              <a:gd name="f44" fmla="*/ f39 f32 1"/>
            </a:gdLst>
            <a:ahLst/>
            <a:cxnLst>
              <a:cxn ang="3cd4">
                <a:pos x="hc" y="t"/>
              </a:cxn>
              <a:cxn ang="0">
                <a:pos x="r" y="vc"/>
              </a:cxn>
              <a:cxn ang="cd4">
                <a:pos x="hc" y="b"/>
              </a:cxn>
              <a:cxn ang="cd2">
                <a:pos x="l" y="vc"/>
              </a:cxn>
            </a:cxnLst>
            <a:rect l="f41" t="f44" r="f42" b="f43"/>
            <a:pathLst>
              <a:path w="9248" h="10000">
                <a:moveTo>
                  <a:pt x="f3" y="f5"/>
                </a:moveTo>
                <a:lnTo>
                  <a:pt x="f6" y="f7"/>
                </a:lnTo>
                <a:cubicBezTo>
                  <a:pt x="f8" y="f9"/>
                  <a:pt x="f10" y="f11"/>
                  <a:pt x="f12" y="f13"/>
                </a:cubicBezTo>
                <a:cubicBezTo>
                  <a:pt x="f14" y="f2"/>
                  <a:pt x="f15" y="f2"/>
                  <a:pt x="f16" y="f2"/>
                </a:cubicBezTo>
                <a:lnTo>
                  <a:pt x="f17" y="f2"/>
                </a:lnTo>
                <a:lnTo>
                  <a:pt x="f2" y="f18"/>
                </a:lnTo>
                <a:cubicBezTo>
                  <a:pt x="f19" y="f20"/>
                  <a:pt x="f21" y="f22"/>
                  <a:pt x="f23" y="f4"/>
                </a:cubicBezTo>
                <a:lnTo>
                  <a:pt x="f17" y="f24"/>
                </a:lnTo>
                <a:lnTo>
                  <a:pt x="f16" y="f24"/>
                </a:lnTo>
                <a:cubicBezTo>
                  <a:pt x="f15" y="f24"/>
                  <a:pt x="f14" y="f25"/>
                  <a:pt x="f12" y="f25"/>
                </a:cubicBezTo>
                <a:cubicBezTo>
                  <a:pt x="f12" y="f26"/>
                  <a:pt x="f6" y="f26"/>
                  <a:pt x="f6" y="f26"/>
                </a:cubicBezTo>
                <a:lnTo>
                  <a:pt x="f3" y="f27"/>
                </a:lnTo>
                <a:cubicBezTo>
                  <a:pt x="f28" y="f29"/>
                  <a:pt x="f28" y="f30"/>
                  <a:pt x="f3" y="f5"/>
                </a:cubicBez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Slide Number Placeholder 6"/>
          <p:cNvSpPr txBox="1">
            <a:spLocks noGrp="1"/>
          </p:cNvSpPr>
          <p:nvPr>
            <p:ph type="sldNum" sz="quarter" idx="8"/>
          </p:nvPr>
        </p:nvSpPr>
        <p:spPr>
          <a:xfrm>
            <a:off x="531815" y="4983086"/>
            <a:ext cx="779763" cy="365129"/>
          </a:xfrm>
        </p:spPr>
        <p:txBody>
          <a:bodyPr/>
          <a:lstStyle>
            <a:lvl1pPr>
              <a:defRPr/>
            </a:lvl1pPr>
          </a:lstStyle>
          <a:p>
            <a:pPr lvl="0"/>
            <a:fld id="{FE6B06DC-ECA2-4D62-A6EE-93DACAE5E237}" type="slidenum">
              <a:t>‹#›</a:t>
            </a:fld>
            <a:endParaRPr lang="en-US"/>
          </a:p>
        </p:txBody>
      </p:sp>
    </p:spTree>
    <p:extLst>
      <p:ext uri="{BB962C8B-B14F-4D97-AF65-F5344CB8AC3E}">
        <p14:creationId xmlns:p14="http://schemas.microsoft.com/office/powerpoint/2010/main" val="345258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2"/>
          <p:cNvGrpSpPr/>
          <p:nvPr/>
        </p:nvGrpSpPr>
        <p:grpSpPr>
          <a:xfrm>
            <a:off x="0" y="228600"/>
            <a:ext cx="2851510" cy="6638634"/>
            <a:chOff x="0" y="228600"/>
            <a:chExt cx="2851510" cy="6638634"/>
          </a:xfrm>
        </p:grpSpPr>
        <p:sp>
          <p:nvSpPr>
            <p:cNvPr id="3" name="Freeform 11"/>
            <p:cNvSpPr/>
            <p:nvPr/>
          </p:nvSpPr>
          <p:spPr>
            <a:xfrm>
              <a:off x="0" y="2575041"/>
              <a:ext cx="100638" cy="626217"/>
            </a:xfrm>
            <a:custGeom>
              <a:avLst/>
              <a:gdLst>
                <a:gd name="f0" fmla="val w"/>
                <a:gd name="f1" fmla="val h"/>
                <a:gd name="f2" fmla="val 0"/>
                <a:gd name="f3" fmla="val 22"/>
                <a:gd name="f4" fmla="val 136"/>
                <a:gd name="f5" fmla="val 20"/>
                <a:gd name="f6" fmla="val 117"/>
                <a:gd name="f7" fmla="val 19"/>
                <a:gd name="f8" fmla="val 99"/>
                <a:gd name="f9" fmla="val 17"/>
                <a:gd name="f10" fmla="val 80"/>
                <a:gd name="f11" fmla="val 11"/>
                <a:gd name="f12" fmla="val 54"/>
                <a:gd name="f13" fmla="val 6"/>
                <a:gd name="f14" fmla="val 27"/>
                <a:gd name="f15" fmla="val 35"/>
                <a:gd name="f16" fmla="val 64"/>
                <a:gd name="f17" fmla="val 13"/>
                <a:gd name="f18" fmla="val 94"/>
                <a:gd name="f19" fmla="val 124"/>
                <a:gd name="f20" fmla="val 128"/>
                <a:gd name="f21" fmla="val 21"/>
                <a:gd name="f22" fmla="val 132"/>
                <a:gd name="f23" fmla="*/ f0 1 22"/>
                <a:gd name="f24" fmla="*/ f1 1 136"/>
                <a:gd name="f25" fmla="+- f4 0 f2"/>
                <a:gd name="f26" fmla="+- f3 0 f2"/>
                <a:gd name="f27" fmla="*/ f26 1 22"/>
                <a:gd name="f28" fmla="*/ f25 1 136"/>
                <a:gd name="f29" fmla="*/ 0 1 f27"/>
                <a:gd name="f30" fmla="*/ f3 1 f27"/>
                <a:gd name="f31" fmla="*/ 0 1 f28"/>
                <a:gd name="f32" fmla="*/ f4 1 f28"/>
                <a:gd name="f33" fmla="*/ f29 f23 1"/>
                <a:gd name="f34" fmla="*/ f30 f23 1"/>
                <a:gd name="f35" fmla="*/ f32 f24 1"/>
                <a:gd name="f36" fmla="*/ f31 f24 1"/>
              </a:gdLst>
              <a:ahLst/>
              <a:cxnLst>
                <a:cxn ang="3cd4">
                  <a:pos x="hc" y="t"/>
                </a:cxn>
                <a:cxn ang="0">
                  <a:pos x="r" y="vc"/>
                </a:cxn>
                <a:cxn ang="cd4">
                  <a:pos x="hc" y="b"/>
                </a:cxn>
                <a:cxn ang="cd2">
                  <a:pos x="l" y="vc"/>
                </a:cxn>
              </a:cxnLst>
              <a:rect l="f33" t="f36" r="f34" b="f35"/>
              <a:pathLst>
                <a:path w="22" h="136">
                  <a:moveTo>
                    <a:pt x="f3" y="f4"/>
                  </a:moveTo>
                  <a:cubicBezTo>
                    <a:pt x="f5" y="f6"/>
                    <a:pt x="f7" y="f8"/>
                    <a:pt x="f9" y="f10"/>
                  </a:cubicBezTo>
                  <a:cubicBezTo>
                    <a:pt x="f11" y="f12"/>
                    <a:pt x="f13" y="f14"/>
                    <a:pt x="f2" y="f2"/>
                  </a:cubicBezTo>
                  <a:cubicBezTo>
                    <a:pt x="f2" y="f15"/>
                    <a:pt x="f2" y="f15"/>
                    <a:pt x="f2" y="f15"/>
                  </a:cubicBezTo>
                  <a:cubicBezTo>
                    <a:pt x="f13" y="f16"/>
                    <a:pt x="f17" y="f18"/>
                    <a:pt x="f5" y="f19"/>
                  </a:cubicBezTo>
                  <a:cubicBezTo>
                    <a:pt x="f5" y="f20"/>
                    <a:pt x="f21" y="f22"/>
                    <a:pt x="f3" y="f4"/>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4" name="Freeform 12"/>
            <p:cNvSpPr/>
            <p:nvPr/>
          </p:nvSpPr>
          <p:spPr>
            <a:xfrm>
              <a:off x="128601" y="3156527"/>
              <a:ext cx="646718" cy="2322219"/>
            </a:xfrm>
            <a:custGeom>
              <a:avLst/>
              <a:gdLst>
                <a:gd name="f0" fmla="val w"/>
                <a:gd name="f1" fmla="val h"/>
                <a:gd name="f2" fmla="val 0"/>
                <a:gd name="f3" fmla="val 140"/>
                <a:gd name="f4" fmla="val 504"/>
                <a:gd name="f5" fmla="val 86"/>
                <a:gd name="f6" fmla="val 350"/>
                <a:gd name="f7" fmla="val 103"/>
                <a:gd name="f8" fmla="val 402"/>
                <a:gd name="f9" fmla="val 120"/>
                <a:gd name="f10" fmla="val 453"/>
                <a:gd name="f11" fmla="val 139"/>
                <a:gd name="f12" fmla="val 495"/>
                <a:gd name="f13" fmla="val 487"/>
                <a:gd name="f14" fmla="val 478"/>
                <a:gd name="f15" fmla="val 124"/>
                <a:gd name="f16" fmla="val 435"/>
                <a:gd name="f17" fmla="val 109"/>
                <a:gd name="f18" fmla="val 391"/>
                <a:gd name="f19" fmla="val 95"/>
                <a:gd name="f20" fmla="val 347"/>
                <a:gd name="f21" fmla="val 58"/>
                <a:gd name="f22" fmla="val 233"/>
                <a:gd name="f23" fmla="val 27"/>
                <a:gd name="f24" fmla="val 117"/>
                <a:gd name="f25" fmla="val 2"/>
                <a:gd name="f26" fmla="val 20"/>
                <a:gd name="f27" fmla="val 4"/>
                <a:gd name="f28" fmla="val 41"/>
                <a:gd name="f29" fmla="val 6"/>
                <a:gd name="f30" fmla="val 61"/>
                <a:gd name="f31" fmla="val 30"/>
                <a:gd name="f32" fmla="val 158"/>
                <a:gd name="f33" fmla="val 56"/>
                <a:gd name="f34" fmla="val 255"/>
                <a:gd name="f35" fmla="*/ f0 1 140"/>
                <a:gd name="f36" fmla="*/ f1 1 504"/>
                <a:gd name="f37" fmla="+- f4 0 f2"/>
                <a:gd name="f38" fmla="+- f3 0 f2"/>
                <a:gd name="f39" fmla="*/ f38 1 140"/>
                <a:gd name="f40" fmla="*/ f37 1 504"/>
                <a:gd name="f41" fmla="*/ 0 1 f39"/>
                <a:gd name="f42" fmla="*/ f3 1 f39"/>
                <a:gd name="f43" fmla="*/ 0 1 f40"/>
                <a:gd name="f44" fmla="*/ f4 1 f40"/>
                <a:gd name="f45" fmla="*/ f41 f35 1"/>
                <a:gd name="f46" fmla="*/ f42 f35 1"/>
                <a:gd name="f47" fmla="*/ f44 f36 1"/>
                <a:gd name="f48" fmla="*/ f43 f36 1"/>
              </a:gdLst>
              <a:ahLst/>
              <a:cxnLst>
                <a:cxn ang="3cd4">
                  <a:pos x="hc" y="t"/>
                </a:cxn>
                <a:cxn ang="0">
                  <a:pos x="r" y="vc"/>
                </a:cxn>
                <a:cxn ang="cd4">
                  <a:pos x="hc" y="b"/>
                </a:cxn>
                <a:cxn ang="cd2">
                  <a:pos x="l" y="vc"/>
                </a:cxn>
              </a:cxnLst>
              <a:rect l="f45" t="f48" r="f46" b="f47"/>
              <a:pathLst>
                <a:path w="140" h="504">
                  <a:moveTo>
                    <a:pt x="f5" y="f6"/>
                  </a:moveTo>
                  <a:cubicBezTo>
                    <a:pt x="f7" y="f8"/>
                    <a:pt x="f9" y="f10"/>
                    <a:pt x="f11" y="f4"/>
                  </a:cubicBezTo>
                  <a:cubicBezTo>
                    <a:pt x="f11" y="f12"/>
                    <a:pt x="f11" y="f13"/>
                    <a:pt x="f3" y="f14"/>
                  </a:cubicBezTo>
                  <a:cubicBezTo>
                    <a:pt x="f15" y="f16"/>
                    <a:pt x="f17" y="f18"/>
                    <a:pt x="f19" y="f20"/>
                  </a:cubicBezTo>
                  <a:cubicBezTo>
                    <a:pt x="f21" y="f22"/>
                    <a:pt x="f23" y="f24"/>
                    <a:pt x="f2" y="f2"/>
                  </a:cubicBezTo>
                  <a:cubicBezTo>
                    <a:pt x="f25" y="f26"/>
                    <a:pt x="f27" y="f28"/>
                    <a:pt x="f29" y="f30"/>
                  </a:cubicBezTo>
                  <a:cubicBezTo>
                    <a:pt x="f31" y="f32"/>
                    <a:pt x="f33" y="f34"/>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5" name="Freeform 13"/>
            <p:cNvSpPr/>
            <p:nvPr/>
          </p:nvSpPr>
          <p:spPr>
            <a:xfrm>
              <a:off x="806994" y="5447062"/>
              <a:ext cx="609438" cy="1420163"/>
            </a:xfrm>
            <a:custGeom>
              <a:avLst/>
              <a:gdLst>
                <a:gd name="f0" fmla="val w"/>
                <a:gd name="f1" fmla="val h"/>
                <a:gd name="f2" fmla="val 0"/>
                <a:gd name="f3" fmla="val 132"/>
                <a:gd name="f4" fmla="val 308"/>
                <a:gd name="f5" fmla="val 8"/>
                <a:gd name="f6" fmla="val 22"/>
                <a:gd name="f7" fmla="val 5"/>
                <a:gd name="f8" fmla="val 15"/>
                <a:gd name="f9" fmla="val 2"/>
                <a:gd name="f10" fmla="val 10"/>
                <a:gd name="f11" fmla="val 19"/>
                <a:gd name="f12" fmla="val 29"/>
                <a:gd name="f13" fmla="val 21"/>
                <a:gd name="f14" fmla="val 85"/>
                <a:gd name="f15" fmla="val 44"/>
                <a:gd name="f16" fmla="val 140"/>
                <a:gd name="f17" fmla="val 68"/>
                <a:gd name="f18" fmla="val 194"/>
                <a:gd name="f19" fmla="val 232"/>
                <a:gd name="f20" fmla="val 104"/>
                <a:gd name="f21" fmla="val 270"/>
                <a:gd name="f22" fmla="val 123"/>
                <a:gd name="f23" fmla="val 113"/>
                <a:gd name="f24" fmla="val 269"/>
                <a:gd name="f25" fmla="val 94"/>
                <a:gd name="f26" fmla="val 230"/>
                <a:gd name="f27" fmla="val 77"/>
                <a:gd name="f28" fmla="val 190"/>
                <a:gd name="f29" fmla="val 52"/>
                <a:gd name="f30" fmla="val 135"/>
                <a:gd name="f31" fmla="val 79"/>
                <a:gd name="f32" fmla="*/ f0 1 132"/>
                <a:gd name="f33" fmla="*/ f1 1 308"/>
                <a:gd name="f34" fmla="+- f4 0 f2"/>
                <a:gd name="f35" fmla="+- f3 0 f2"/>
                <a:gd name="f36" fmla="*/ f35 1 132"/>
                <a:gd name="f37" fmla="*/ f34 1 308"/>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132" h="308">
                  <a:moveTo>
                    <a:pt x="f5" y="f6"/>
                  </a:moveTo>
                  <a:cubicBezTo>
                    <a:pt x="f7" y="f8"/>
                    <a:pt x="f9" y="f5"/>
                    <a:pt x="f2" y="f2"/>
                  </a:cubicBezTo>
                  <a:cubicBezTo>
                    <a:pt x="f2" y="f10"/>
                    <a:pt x="f2" y="f11"/>
                    <a:pt x="f2" y="f12"/>
                  </a:cubicBezTo>
                  <a:cubicBezTo>
                    <a:pt x="f13" y="f14"/>
                    <a:pt x="f15" y="f16"/>
                    <a:pt x="f17" y="f18"/>
                  </a:cubicBezTo>
                  <a:cubicBezTo>
                    <a:pt x="f14" y="f19"/>
                    <a:pt x="f20" y="f21"/>
                    <a:pt x="f22" y="f4"/>
                  </a:cubicBezTo>
                  <a:cubicBezTo>
                    <a:pt x="f3" y="f4"/>
                    <a:pt x="f3" y="f4"/>
                    <a:pt x="f3" y="f4"/>
                  </a:cubicBezTo>
                  <a:cubicBezTo>
                    <a:pt x="f23" y="f24"/>
                    <a:pt x="f25" y="f26"/>
                    <a:pt x="f27" y="f28"/>
                  </a:cubicBezTo>
                  <a:cubicBezTo>
                    <a:pt x="f29" y="f30"/>
                    <a:pt x="f12" y="f31"/>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6" name="Freeform 14"/>
            <p:cNvSpPr/>
            <p:nvPr/>
          </p:nvSpPr>
          <p:spPr>
            <a:xfrm>
              <a:off x="959827" y="6503798"/>
              <a:ext cx="171468" cy="363428"/>
            </a:xfrm>
            <a:custGeom>
              <a:avLst/>
              <a:gdLst>
                <a:gd name="f0" fmla="val w"/>
                <a:gd name="f1" fmla="val h"/>
                <a:gd name="f2" fmla="val 0"/>
                <a:gd name="f3" fmla="val 37"/>
                <a:gd name="f4" fmla="val 79"/>
                <a:gd name="f5" fmla="val 28"/>
                <a:gd name="f6" fmla="val 24"/>
                <a:gd name="f7" fmla="val 53"/>
                <a:gd name="f8" fmla="val 12"/>
                <a:gd name="f9" fmla="val 27"/>
                <a:gd name="f10" fmla="val 8"/>
                <a:gd name="f11" fmla="val 17"/>
                <a:gd name="f12" fmla="*/ f0 1 37"/>
                <a:gd name="f13" fmla="*/ f1 1 79"/>
                <a:gd name="f14" fmla="+- f4 0 f2"/>
                <a:gd name="f15" fmla="+- f3 0 f2"/>
                <a:gd name="f16" fmla="*/ f15 1 37"/>
                <a:gd name="f17" fmla="*/ f14 1 79"/>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37" h="79">
                  <a:moveTo>
                    <a:pt x="f5" y="f4"/>
                  </a:moveTo>
                  <a:cubicBezTo>
                    <a:pt x="f3" y="f4"/>
                    <a:pt x="f3" y="f4"/>
                    <a:pt x="f3" y="f4"/>
                  </a:cubicBezTo>
                  <a:cubicBezTo>
                    <a:pt x="f6" y="f7"/>
                    <a:pt x="f8" y="f9"/>
                    <a:pt x="f2" y="f2"/>
                  </a:cubicBezTo>
                  <a:cubicBezTo>
                    <a:pt x="f10" y="f9"/>
                    <a:pt x="f11" y="f7"/>
                    <a:pt x="f5" y="f4"/>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7" name="Freeform 15"/>
            <p:cNvSpPr/>
            <p:nvPr/>
          </p:nvSpPr>
          <p:spPr>
            <a:xfrm>
              <a:off x="100638" y="3201259"/>
              <a:ext cx="821908" cy="3328635"/>
            </a:xfrm>
            <a:custGeom>
              <a:avLst/>
              <a:gdLst>
                <a:gd name="f0" fmla="val w"/>
                <a:gd name="f1" fmla="val h"/>
                <a:gd name="f2" fmla="val 0"/>
                <a:gd name="f3" fmla="val 178"/>
                <a:gd name="f4" fmla="val 722"/>
                <a:gd name="f5" fmla="val 162"/>
                <a:gd name="f6" fmla="val 660"/>
                <a:gd name="f7" fmla="val 145"/>
                <a:gd name="f8" fmla="val 618"/>
                <a:gd name="f9" fmla="val 130"/>
                <a:gd name="f10" fmla="val 576"/>
                <a:gd name="f11" fmla="val 116"/>
                <a:gd name="f12" fmla="val 534"/>
                <a:gd name="f13" fmla="val 84"/>
                <a:gd name="f14" fmla="val 437"/>
                <a:gd name="f15" fmla="val 59"/>
                <a:gd name="f16" fmla="val 337"/>
                <a:gd name="f17" fmla="val 40"/>
                <a:gd name="f18" fmla="val 236"/>
                <a:gd name="f19" fmla="val 29"/>
                <a:gd name="f20" fmla="val 175"/>
                <a:gd name="f21" fmla="val 20"/>
                <a:gd name="f22" fmla="val 113"/>
                <a:gd name="f23" fmla="val 12"/>
                <a:gd name="f24" fmla="val 51"/>
                <a:gd name="f25" fmla="val 8"/>
                <a:gd name="f26" fmla="val 34"/>
                <a:gd name="f27" fmla="val 4"/>
                <a:gd name="f28" fmla="val 17"/>
                <a:gd name="f29" fmla="val 79"/>
                <a:gd name="f30" fmla="val 19"/>
                <a:gd name="f31" fmla="val 159"/>
                <a:gd name="f32" fmla="val 33"/>
                <a:gd name="f33" fmla="val 237"/>
                <a:gd name="f34" fmla="val 339"/>
                <a:gd name="f35" fmla="val 76"/>
                <a:gd name="f36" fmla="val 439"/>
                <a:gd name="f37" fmla="val 107"/>
                <a:gd name="f38" fmla="val 537"/>
                <a:gd name="f39" fmla="val 123"/>
                <a:gd name="f40" fmla="val 586"/>
                <a:gd name="f41" fmla="val 141"/>
                <a:gd name="f42" fmla="val 634"/>
                <a:gd name="f43" fmla="val 160"/>
                <a:gd name="f44" fmla="val 681"/>
                <a:gd name="f45" fmla="val 166"/>
                <a:gd name="f46" fmla="val 695"/>
                <a:gd name="f47" fmla="val 172"/>
                <a:gd name="f48" fmla="val 708"/>
                <a:gd name="f49" fmla="val 176"/>
                <a:gd name="f50" fmla="val 717"/>
                <a:gd name="f51" fmla="val 713"/>
                <a:gd name="f52" fmla="val 174"/>
                <a:gd name="f53" fmla="val 169"/>
                <a:gd name="f54" fmla="val 692"/>
                <a:gd name="f55" fmla="val 165"/>
                <a:gd name="f56" fmla="val 676"/>
                <a:gd name="f57" fmla="*/ f0 1 178"/>
                <a:gd name="f58" fmla="*/ f1 1 722"/>
                <a:gd name="f59" fmla="+- f4 0 f2"/>
                <a:gd name="f60" fmla="+- f3 0 f2"/>
                <a:gd name="f61" fmla="*/ f60 1 178"/>
                <a:gd name="f62" fmla="*/ f59 1 722"/>
                <a:gd name="f63" fmla="*/ 0 1 f61"/>
                <a:gd name="f64" fmla="*/ f3 1 f61"/>
                <a:gd name="f65" fmla="*/ 0 1 f62"/>
                <a:gd name="f66" fmla="*/ f4 1 f62"/>
                <a:gd name="f67" fmla="*/ f63 f57 1"/>
                <a:gd name="f68" fmla="*/ f64 f57 1"/>
                <a:gd name="f69" fmla="*/ f66 f58 1"/>
                <a:gd name="f70" fmla="*/ f65 f58 1"/>
              </a:gdLst>
              <a:ahLst/>
              <a:cxnLst>
                <a:cxn ang="3cd4">
                  <a:pos x="hc" y="t"/>
                </a:cxn>
                <a:cxn ang="0">
                  <a:pos x="r" y="vc"/>
                </a:cxn>
                <a:cxn ang="cd4">
                  <a:pos x="hc" y="b"/>
                </a:cxn>
                <a:cxn ang="cd2">
                  <a:pos x="l" y="vc"/>
                </a:cxn>
              </a:cxnLst>
              <a:rect l="f67" t="f70" r="f68" b="f69"/>
              <a:pathLst>
                <a:path w="178" h="722">
                  <a:moveTo>
                    <a:pt x="f5" y="f6"/>
                  </a:moveTo>
                  <a:cubicBezTo>
                    <a:pt x="f7" y="f8"/>
                    <a:pt x="f9" y="f10"/>
                    <a:pt x="f11" y="f12"/>
                  </a:cubicBezTo>
                  <a:cubicBezTo>
                    <a:pt x="f13" y="f14"/>
                    <a:pt x="f15" y="f16"/>
                    <a:pt x="f17" y="f18"/>
                  </a:cubicBezTo>
                  <a:cubicBezTo>
                    <a:pt x="f19" y="f20"/>
                    <a:pt x="f21" y="f22"/>
                    <a:pt x="f23" y="f24"/>
                  </a:cubicBezTo>
                  <a:cubicBezTo>
                    <a:pt x="f25" y="f26"/>
                    <a:pt x="f27" y="f28"/>
                    <a:pt x="f2" y="f2"/>
                  </a:cubicBezTo>
                  <a:cubicBezTo>
                    <a:pt x="f25" y="f29"/>
                    <a:pt x="f30" y="f31"/>
                    <a:pt x="f32" y="f33"/>
                  </a:cubicBezTo>
                  <a:cubicBezTo>
                    <a:pt x="f24" y="f34"/>
                    <a:pt x="f35" y="f36"/>
                    <a:pt x="f37" y="f38"/>
                  </a:cubicBezTo>
                  <a:cubicBezTo>
                    <a:pt x="f39" y="f40"/>
                    <a:pt x="f41" y="f42"/>
                    <a:pt x="f43" y="f44"/>
                  </a:cubicBezTo>
                  <a:cubicBezTo>
                    <a:pt x="f45" y="f46"/>
                    <a:pt x="f47" y="f48"/>
                    <a:pt x="f3" y="f4"/>
                  </a:cubicBezTo>
                  <a:cubicBezTo>
                    <a:pt x="f49" y="f50"/>
                    <a:pt x="f20" y="f51"/>
                    <a:pt x="f52" y="f48"/>
                  </a:cubicBezTo>
                  <a:cubicBezTo>
                    <a:pt x="f53" y="f54"/>
                    <a:pt x="f55" y="f56"/>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8" name="Freeform 16"/>
            <p:cNvSpPr/>
            <p:nvPr/>
          </p:nvSpPr>
          <p:spPr>
            <a:xfrm>
              <a:off x="22366" y="228600"/>
              <a:ext cx="106234" cy="2927927"/>
            </a:xfrm>
            <a:custGeom>
              <a:avLst/>
              <a:gdLst>
                <a:gd name="f0" fmla="val w"/>
                <a:gd name="f1" fmla="val h"/>
                <a:gd name="f2" fmla="val 0"/>
                <a:gd name="f3" fmla="val 23"/>
                <a:gd name="f4" fmla="val 635"/>
                <a:gd name="f5" fmla="val 11"/>
                <a:gd name="f6" fmla="val 577"/>
                <a:gd name="f7" fmla="val 12"/>
                <a:gd name="f8" fmla="val 581"/>
                <a:gd name="f9" fmla="val 585"/>
                <a:gd name="f10" fmla="val 589"/>
                <a:gd name="f11" fmla="val 15"/>
                <a:gd name="f12" fmla="val 603"/>
                <a:gd name="f13" fmla="val 19"/>
                <a:gd name="f14" fmla="val 617"/>
                <a:gd name="f15" fmla="val 22"/>
                <a:gd name="f16" fmla="val 632"/>
                <a:gd name="f17" fmla="val 633"/>
                <a:gd name="f18" fmla="val 634"/>
                <a:gd name="f19" fmla="val 21"/>
                <a:gd name="f20" fmla="val 615"/>
                <a:gd name="f21" fmla="val 596"/>
                <a:gd name="f22" fmla="val 17"/>
                <a:gd name="f23" fmla="val 576"/>
                <a:gd name="f24" fmla="val 9"/>
                <a:gd name="f25" fmla="val 474"/>
                <a:gd name="f26" fmla="val 5"/>
                <a:gd name="f27" fmla="val 372"/>
                <a:gd name="f28" fmla="val 269"/>
                <a:gd name="f29" fmla="val 6"/>
                <a:gd name="f30" fmla="val 179"/>
                <a:gd name="f31" fmla="val 90"/>
                <a:gd name="f32" fmla="val 89"/>
                <a:gd name="f33" fmla="val 2"/>
                <a:gd name="f34" fmla="val 1"/>
                <a:gd name="f35" fmla="val 3"/>
                <a:gd name="f36" fmla="*/ f0 1 23"/>
                <a:gd name="f37" fmla="*/ f1 1 635"/>
                <a:gd name="f38" fmla="+- f4 0 f2"/>
                <a:gd name="f39" fmla="+- f3 0 f2"/>
                <a:gd name="f40" fmla="*/ f39 1 23"/>
                <a:gd name="f41" fmla="*/ f38 1 635"/>
                <a:gd name="f42" fmla="*/ 0 1 f40"/>
                <a:gd name="f43" fmla="*/ f3 1 f40"/>
                <a:gd name="f44" fmla="*/ 0 1 f41"/>
                <a:gd name="f45" fmla="*/ f4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23" h="635">
                  <a:moveTo>
                    <a:pt x="f5" y="f6"/>
                  </a:moveTo>
                  <a:cubicBezTo>
                    <a:pt x="f7" y="f8"/>
                    <a:pt x="f7" y="f9"/>
                    <a:pt x="f7" y="f10"/>
                  </a:cubicBezTo>
                  <a:cubicBezTo>
                    <a:pt x="f11" y="f12"/>
                    <a:pt x="f13" y="f14"/>
                    <a:pt x="f15" y="f16"/>
                  </a:cubicBezTo>
                  <a:cubicBezTo>
                    <a:pt x="f15" y="f17"/>
                    <a:pt x="f15" y="f18"/>
                    <a:pt x="f3" y="f4"/>
                  </a:cubicBezTo>
                  <a:cubicBezTo>
                    <a:pt x="f19" y="f20"/>
                    <a:pt x="f13" y="f21"/>
                    <a:pt x="f22" y="f23"/>
                  </a:cubicBezTo>
                  <a:cubicBezTo>
                    <a:pt x="f24" y="f25"/>
                    <a:pt x="f26" y="f27"/>
                    <a:pt x="f26" y="f28"/>
                  </a:cubicBezTo>
                  <a:cubicBezTo>
                    <a:pt x="f29" y="f30"/>
                    <a:pt x="f24" y="f31"/>
                    <a:pt x="f11" y="f2"/>
                  </a:cubicBezTo>
                  <a:cubicBezTo>
                    <a:pt x="f7" y="f2"/>
                    <a:pt x="f7" y="f2"/>
                    <a:pt x="f7" y="f2"/>
                  </a:cubicBezTo>
                  <a:cubicBezTo>
                    <a:pt x="f26" y="f32"/>
                    <a:pt x="f33" y="f30"/>
                    <a:pt x="f34" y="f28"/>
                  </a:cubicBezTo>
                  <a:cubicBezTo>
                    <a:pt x="f2" y="f27"/>
                    <a:pt x="f35" y="f25"/>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9" name="Freeform 17"/>
            <p:cNvSpPr/>
            <p:nvPr/>
          </p:nvSpPr>
          <p:spPr>
            <a:xfrm>
              <a:off x="78281" y="2944066"/>
              <a:ext cx="78272" cy="493894"/>
            </a:xfrm>
            <a:custGeom>
              <a:avLst/>
              <a:gdLst>
                <a:gd name="f0" fmla="val w"/>
                <a:gd name="f1" fmla="val h"/>
                <a:gd name="f2" fmla="val 0"/>
                <a:gd name="f3" fmla="val 17"/>
                <a:gd name="f4" fmla="val 107"/>
                <a:gd name="f5" fmla="val 2"/>
                <a:gd name="f6" fmla="val 19"/>
                <a:gd name="f7" fmla="val 3"/>
                <a:gd name="f8" fmla="val 37"/>
                <a:gd name="f9" fmla="val 5"/>
                <a:gd name="f10" fmla="val 56"/>
                <a:gd name="f11" fmla="val 9"/>
                <a:gd name="f12" fmla="val 73"/>
                <a:gd name="f13" fmla="val 13"/>
                <a:gd name="f14" fmla="val 90"/>
                <a:gd name="f15" fmla="val 15"/>
                <a:gd name="f16" fmla="val 87"/>
                <a:gd name="f17" fmla="val 66"/>
                <a:gd name="f18" fmla="val 11"/>
                <a:gd name="f19" fmla="val 46"/>
                <a:gd name="f20" fmla="val 10"/>
                <a:gd name="f21" fmla="val 45"/>
                <a:gd name="f22" fmla="val 44"/>
                <a:gd name="f23" fmla="val 43"/>
                <a:gd name="f24" fmla="val 7"/>
                <a:gd name="f25" fmla="val 28"/>
                <a:gd name="f26" fmla="val 14"/>
                <a:gd name="f27" fmla="*/ f0 1 17"/>
                <a:gd name="f28" fmla="*/ f1 1 107"/>
                <a:gd name="f29" fmla="+- f4 0 f2"/>
                <a:gd name="f30" fmla="+- f3 0 f2"/>
                <a:gd name="f31" fmla="*/ f30 1 17"/>
                <a:gd name="f32" fmla="*/ f29 1 107"/>
                <a:gd name="f33" fmla="*/ 0 1 f31"/>
                <a:gd name="f34" fmla="*/ f3 1 f31"/>
                <a:gd name="f35" fmla="*/ 0 1 f32"/>
                <a:gd name="f36" fmla="*/ f4 1 f32"/>
                <a:gd name="f37" fmla="*/ f33 f27 1"/>
                <a:gd name="f38" fmla="*/ f34 f27 1"/>
                <a:gd name="f39" fmla="*/ f36 f28 1"/>
                <a:gd name="f40" fmla="*/ f35 f28 1"/>
              </a:gdLst>
              <a:ahLst/>
              <a:cxnLst>
                <a:cxn ang="3cd4">
                  <a:pos x="hc" y="t"/>
                </a:cxn>
                <a:cxn ang="0">
                  <a:pos x="r" y="vc"/>
                </a:cxn>
                <a:cxn ang="cd4">
                  <a:pos x="hc" y="b"/>
                </a:cxn>
                <a:cxn ang="cd2">
                  <a:pos x="l" y="vc"/>
                </a:cxn>
              </a:cxnLst>
              <a:rect l="f37" t="f40" r="f38" b="f39"/>
              <a:pathLst>
                <a:path w="17" h="107">
                  <a:moveTo>
                    <a:pt x="f2" y="f2"/>
                  </a:moveTo>
                  <a:cubicBezTo>
                    <a:pt x="f5" y="f6"/>
                    <a:pt x="f7" y="f8"/>
                    <a:pt x="f9" y="f10"/>
                  </a:cubicBezTo>
                  <a:cubicBezTo>
                    <a:pt x="f11" y="f12"/>
                    <a:pt x="f13" y="f14"/>
                    <a:pt x="f3" y="f4"/>
                  </a:cubicBezTo>
                  <a:cubicBezTo>
                    <a:pt x="f15" y="f16"/>
                    <a:pt x="f13" y="f17"/>
                    <a:pt x="f18" y="f19"/>
                  </a:cubicBezTo>
                  <a:cubicBezTo>
                    <a:pt x="f20" y="f21"/>
                    <a:pt x="f20" y="f22"/>
                    <a:pt x="f20" y="f23"/>
                  </a:cubicBezTo>
                  <a:cubicBezTo>
                    <a:pt x="f24" y="f25"/>
                    <a:pt x="f7" y="f26"/>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0" name="Freeform 18"/>
            <p:cNvSpPr/>
            <p:nvPr/>
          </p:nvSpPr>
          <p:spPr>
            <a:xfrm>
              <a:off x="769723" y="5478746"/>
              <a:ext cx="190103" cy="1025051"/>
            </a:xfrm>
            <a:custGeom>
              <a:avLst/>
              <a:gdLst>
                <a:gd name="f0" fmla="val w"/>
                <a:gd name="f1" fmla="val h"/>
                <a:gd name="f2" fmla="val 0"/>
                <a:gd name="f3" fmla="val 41"/>
                <a:gd name="f4" fmla="val 222"/>
                <a:gd name="f5" fmla="val 31"/>
                <a:gd name="f6" fmla="val 2"/>
                <a:gd name="f7" fmla="val 62"/>
                <a:gd name="f8" fmla="val 5"/>
                <a:gd name="f9" fmla="val 93"/>
                <a:gd name="f10" fmla="val 8"/>
                <a:gd name="f11" fmla="val 117"/>
                <a:gd name="f12" fmla="val 12"/>
                <a:gd name="f13" fmla="val 142"/>
                <a:gd name="f14" fmla="val 17"/>
                <a:gd name="f15" fmla="val 166"/>
                <a:gd name="f16" fmla="val 19"/>
                <a:gd name="f17" fmla="val 172"/>
                <a:gd name="f18" fmla="val 22"/>
                <a:gd name="f19" fmla="val 178"/>
                <a:gd name="f20" fmla="val 24"/>
                <a:gd name="f21" fmla="val 184"/>
                <a:gd name="f22" fmla="val 30"/>
                <a:gd name="f23" fmla="val 197"/>
                <a:gd name="f24" fmla="val 35"/>
                <a:gd name="f25" fmla="val 209"/>
                <a:gd name="f26" fmla="val 40"/>
                <a:gd name="f27" fmla="val 219"/>
                <a:gd name="f28" fmla="val 39"/>
                <a:gd name="f29" fmla="val 215"/>
                <a:gd name="f30" fmla="val 38"/>
                <a:gd name="f31" fmla="val 212"/>
                <a:gd name="f32" fmla="val 26"/>
                <a:gd name="f33" fmla="val 18"/>
                <a:gd name="f34" fmla="val 132"/>
                <a:gd name="f35" fmla="val 13"/>
                <a:gd name="f36" fmla="val 92"/>
                <a:gd name="f37" fmla="val 11"/>
                <a:gd name="f38" fmla="val 68"/>
                <a:gd name="f39" fmla="val 9"/>
                <a:gd name="f40" fmla="val 45"/>
                <a:gd name="f41" fmla="val 21"/>
                <a:gd name="f42" fmla="val 7"/>
                <a:gd name="f43" fmla="val 20"/>
                <a:gd name="f44" fmla="val 6"/>
                <a:gd name="f45" fmla="*/ f0 1 41"/>
                <a:gd name="f46" fmla="*/ f1 1 222"/>
                <a:gd name="f47" fmla="+- f4 0 f2"/>
                <a:gd name="f48" fmla="+- f3 0 f2"/>
                <a:gd name="f49" fmla="*/ f48 1 41"/>
                <a:gd name="f50" fmla="*/ f47 1 222"/>
                <a:gd name="f51" fmla="*/ 0 1 f49"/>
                <a:gd name="f52" fmla="*/ f3 1 f49"/>
                <a:gd name="f53" fmla="*/ 0 1 f50"/>
                <a:gd name="f54" fmla="*/ f4 1 f50"/>
                <a:gd name="f55" fmla="*/ f51 f45 1"/>
                <a:gd name="f56" fmla="*/ f52 f45 1"/>
                <a:gd name="f57" fmla="*/ f54 f46 1"/>
                <a:gd name="f58" fmla="*/ f53 f46 1"/>
              </a:gdLst>
              <a:ahLst/>
              <a:cxnLst>
                <a:cxn ang="3cd4">
                  <a:pos x="hc" y="t"/>
                </a:cxn>
                <a:cxn ang="0">
                  <a:pos x="r" y="vc"/>
                </a:cxn>
                <a:cxn ang="cd4">
                  <a:pos x="hc" y="b"/>
                </a:cxn>
                <a:cxn ang="cd2">
                  <a:pos x="l" y="vc"/>
                </a:cxn>
              </a:cxnLst>
              <a:rect l="f55" t="f58" r="f56" b="f57"/>
              <a:pathLst>
                <a:path w="41" h="222">
                  <a:moveTo>
                    <a:pt x="f2" y="f2"/>
                  </a:moveTo>
                  <a:cubicBezTo>
                    <a:pt x="f2" y="f5"/>
                    <a:pt x="f6" y="f7"/>
                    <a:pt x="f8" y="f9"/>
                  </a:cubicBezTo>
                  <a:cubicBezTo>
                    <a:pt x="f10" y="f11"/>
                    <a:pt x="f12" y="f13"/>
                    <a:pt x="f14" y="f15"/>
                  </a:cubicBezTo>
                  <a:cubicBezTo>
                    <a:pt x="f16" y="f17"/>
                    <a:pt x="f18" y="f19"/>
                    <a:pt x="f20" y="f21"/>
                  </a:cubicBezTo>
                  <a:cubicBezTo>
                    <a:pt x="f22" y="f23"/>
                    <a:pt x="f24" y="f25"/>
                    <a:pt x="f3" y="f4"/>
                  </a:cubicBezTo>
                  <a:cubicBezTo>
                    <a:pt x="f26" y="f27"/>
                    <a:pt x="f28" y="f29"/>
                    <a:pt x="f30" y="f31"/>
                  </a:cubicBezTo>
                  <a:cubicBezTo>
                    <a:pt x="f32" y="f17"/>
                    <a:pt x="f33" y="f34"/>
                    <a:pt x="f35" y="f36"/>
                  </a:cubicBezTo>
                  <a:cubicBezTo>
                    <a:pt x="f37" y="f38"/>
                    <a:pt x="f39" y="f40"/>
                    <a:pt x="f10" y="f18"/>
                  </a:cubicBezTo>
                  <a:cubicBezTo>
                    <a:pt x="f10" y="f41"/>
                    <a:pt x="f42" y="f43"/>
                    <a:pt x="f42" y="f33"/>
                  </a:cubicBezTo>
                  <a:cubicBezTo>
                    <a:pt x="f8" y="f12"/>
                    <a:pt x="f6" y="f44"/>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1" name="Freeform 19"/>
            <p:cNvSpPr/>
            <p:nvPr/>
          </p:nvSpPr>
          <p:spPr>
            <a:xfrm>
              <a:off x="775310" y="1399022"/>
              <a:ext cx="2076200" cy="4048030"/>
            </a:xfrm>
            <a:custGeom>
              <a:avLst/>
              <a:gdLst>
                <a:gd name="f0" fmla="val w"/>
                <a:gd name="f1" fmla="val h"/>
                <a:gd name="f2" fmla="val 0"/>
                <a:gd name="f3" fmla="val 450"/>
                <a:gd name="f4" fmla="val 878"/>
                <a:gd name="f5" fmla="val 7"/>
                <a:gd name="f6" fmla="val 854"/>
                <a:gd name="f7" fmla="val 10"/>
                <a:gd name="f8" fmla="val 772"/>
                <a:gd name="f9" fmla="val 26"/>
                <a:gd name="f10" fmla="val 691"/>
                <a:gd name="f11" fmla="val 50"/>
                <a:gd name="f12" fmla="val 613"/>
                <a:gd name="f13" fmla="val 75"/>
                <a:gd name="f14" fmla="val 535"/>
                <a:gd name="f15" fmla="val 109"/>
                <a:gd name="f16" fmla="val 460"/>
                <a:gd name="f17" fmla="val 149"/>
                <a:gd name="f18" fmla="val 388"/>
                <a:gd name="f19" fmla="val 189"/>
                <a:gd name="f20" fmla="val 316"/>
                <a:gd name="f21" fmla="val 235"/>
                <a:gd name="f22" fmla="val 248"/>
                <a:gd name="f23" fmla="val 285"/>
                <a:gd name="f24" fmla="val 183"/>
                <a:gd name="f25" fmla="val 310"/>
                <a:gd name="f26" fmla="val 151"/>
                <a:gd name="f27" fmla="val 337"/>
                <a:gd name="f28" fmla="val 119"/>
                <a:gd name="f29" fmla="val 364"/>
                <a:gd name="f30" fmla="val 89"/>
                <a:gd name="f31" fmla="val 378"/>
                <a:gd name="f32" fmla="val 74"/>
                <a:gd name="f33" fmla="val 392"/>
                <a:gd name="f34" fmla="val 58"/>
                <a:gd name="f35" fmla="val 406"/>
                <a:gd name="f36" fmla="val 44"/>
                <a:gd name="f37" fmla="val 421"/>
                <a:gd name="f38" fmla="val 29"/>
                <a:gd name="f39" fmla="val 435"/>
                <a:gd name="f40" fmla="val 15"/>
                <a:gd name="f41" fmla="val 1"/>
                <a:gd name="f42" fmla="val 434"/>
                <a:gd name="f43" fmla="val 14"/>
                <a:gd name="f44" fmla="val 420"/>
                <a:gd name="f45" fmla="val 28"/>
                <a:gd name="f46" fmla="val 405"/>
                <a:gd name="f47" fmla="val 43"/>
                <a:gd name="f48" fmla="val 391"/>
                <a:gd name="f49" fmla="val 57"/>
                <a:gd name="f50" fmla="val 377"/>
                <a:gd name="f51" fmla="val 72"/>
                <a:gd name="f52" fmla="val 363"/>
                <a:gd name="f53" fmla="val 88"/>
                <a:gd name="f54" fmla="val 335"/>
                <a:gd name="f55" fmla="val 118"/>
                <a:gd name="f56" fmla="val 308"/>
                <a:gd name="f57" fmla="val 283"/>
                <a:gd name="f58" fmla="val 181"/>
                <a:gd name="f59" fmla="val 232"/>
                <a:gd name="f60" fmla="val 246"/>
                <a:gd name="f61" fmla="val 185"/>
                <a:gd name="f62" fmla="val 314"/>
                <a:gd name="f63" fmla="val 145"/>
                <a:gd name="f64" fmla="val 386"/>
                <a:gd name="f65" fmla="val 104"/>
                <a:gd name="f66" fmla="val 457"/>
                <a:gd name="f67" fmla="val 70"/>
                <a:gd name="f68" fmla="val 533"/>
                <a:gd name="f69" fmla="val 45"/>
                <a:gd name="f70" fmla="val 611"/>
                <a:gd name="f71" fmla="val 19"/>
                <a:gd name="f72" fmla="val 690"/>
                <a:gd name="f73" fmla="val 3"/>
                <a:gd name="f74" fmla="val 771"/>
                <a:gd name="f75" fmla="val 856"/>
                <a:gd name="f76" fmla="val 857"/>
                <a:gd name="f77" fmla="val 859"/>
                <a:gd name="f78" fmla="val 2"/>
                <a:gd name="f79" fmla="val 865"/>
                <a:gd name="f80" fmla="val 4"/>
                <a:gd name="f81" fmla="val 872"/>
                <a:gd name="f82" fmla="val 870"/>
                <a:gd name="f83" fmla="val 862"/>
                <a:gd name="f84" fmla="*/ f0 1 450"/>
                <a:gd name="f85" fmla="*/ f1 1 878"/>
                <a:gd name="f86" fmla="+- f4 0 f2"/>
                <a:gd name="f87" fmla="+- f3 0 f2"/>
                <a:gd name="f88" fmla="*/ f87 1 450"/>
                <a:gd name="f89" fmla="*/ f86 1 878"/>
                <a:gd name="f90" fmla="*/ 0 1 f88"/>
                <a:gd name="f91" fmla="*/ f3 1 f88"/>
                <a:gd name="f92" fmla="*/ 0 1 f89"/>
                <a:gd name="f93" fmla="*/ f4 1 f89"/>
                <a:gd name="f94" fmla="*/ f90 f84 1"/>
                <a:gd name="f95" fmla="*/ f91 f84 1"/>
                <a:gd name="f96" fmla="*/ f93 f85 1"/>
                <a:gd name="f97" fmla="*/ f92 f85 1"/>
              </a:gdLst>
              <a:ahLst/>
              <a:cxnLst>
                <a:cxn ang="3cd4">
                  <a:pos x="hc" y="t"/>
                </a:cxn>
                <a:cxn ang="0">
                  <a:pos x="r" y="vc"/>
                </a:cxn>
                <a:cxn ang="cd4">
                  <a:pos x="hc" y="b"/>
                </a:cxn>
                <a:cxn ang="cd2">
                  <a:pos x="l" y="vc"/>
                </a:cxn>
              </a:cxnLst>
              <a:rect l="f94" t="f97" r="f95" b="f96"/>
              <a:pathLst>
                <a:path w="450" h="878">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 y="f41"/>
                  </a:cubicBezTo>
                  <a:cubicBezTo>
                    <a:pt x="f3" y="f2"/>
                    <a:pt x="f3" y="f2"/>
                    <a:pt x="f3" y="f2"/>
                  </a:cubicBezTo>
                  <a:cubicBezTo>
                    <a:pt x="f42" y="f43"/>
                    <a:pt x="f44" y="f45"/>
                    <a:pt x="f46" y="f47"/>
                  </a:cubicBezTo>
                  <a:cubicBezTo>
                    <a:pt x="f48" y="f49"/>
                    <a:pt x="f50" y="f51"/>
                    <a:pt x="f52" y="f53"/>
                  </a:cubicBezTo>
                  <a:cubicBezTo>
                    <a:pt x="f54" y="f55"/>
                    <a:pt x="f56" y="f17"/>
                    <a:pt x="f57" y="f58"/>
                  </a:cubicBezTo>
                  <a:cubicBezTo>
                    <a:pt x="f59" y="f60"/>
                    <a:pt x="f61" y="f62"/>
                    <a:pt x="f63" y="f64"/>
                  </a:cubicBezTo>
                  <a:cubicBezTo>
                    <a:pt x="f65" y="f66"/>
                    <a:pt x="f67" y="f68"/>
                    <a:pt x="f69" y="f70"/>
                  </a:cubicBezTo>
                  <a:cubicBezTo>
                    <a:pt x="f71" y="f72"/>
                    <a:pt x="f73" y="f74"/>
                    <a:pt x="f2" y="f6"/>
                  </a:cubicBezTo>
                  <a:cubicBezTo>
                    <a:pt x="f2" y="f75"/>
                    <a:pt x="f2" y="f76"/>
                    <a:pt x="f2" y="f77"/>
                  </a:cubicBezTo>
                  <a:cubicBezTo>
                    <a:pt x="f78" y="f79"/>
                    <a:pt x="f80" y="f81"/>
                    <a:pt x="f5" y="f4"/>
                  </a:cubicBezTo>
                  <a:cubicBezTo>
                    <a:pt x="f5" y="f82"/>
                    <a:pt x="f5" y="f83"/>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2" name="Freeform 20"/>
            <p:cNvSpPr/>
            <p:nvPr/>
          </p:nvSpPr>
          <p:spPr>
            <a:xfrm>
              <a:off x="922547" y="6529894"/>
              <a:ext cx="162150" cy="337340"/>
            </a:xfrm>
            <a:custGeom>
              <a:avLst/>
              <a:gdLst>
                <a:gd name="f0" fmla="val w"/>
                <a:gd name="f1" fmla="val h"/>
                <a:gd name="f2" fmla="val 0"/>
                <a:gd name="f3" fmla="val 35"/>
                <a:gd name="f4" fmla="val 73"/>
                <a:gd name="f5" fmla="val 7"/>
                <a:gd name="f6" fmla="val 24"/>
                <a:gd name="f7" fmla="val 16"/>
                <a:gd name="f8" fmla="val 49"/>
                <a:gd name="f9" fmla="val 26"/>
                <a:gd name="f10" fmla="val 23"/>
                <a:gd name="f11" fmla="val 11"/>
                <a:gd name="f12" fmla="*/ f0 1 35"/>
                <a:gd name="f13" fmla="*/ f1 1 73"/>
                <a:gd name="f14" fmla="+- f4 0 f2"/>
                <a:gd name="f15" fmla="+- f3 0 f2"/>
                <a:gd name="f16" fmla="*/ f15 1 35"/>
                <a:gd name="f17" fmla="*/ f14 1 73"/>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35" h="73">
                  <a:moveTo>
                    <a:pt x="f2" y="f2"/>
                  </a:moveTo>
                  <a:cubicBezTo>
                    <a:pt x="f5" y="f6"/>
                    <a:pt x="f7" y="f8"/>
                    <a:pt x="f9" y="f4"/>
                  </a:cubicBezTo>
                  <a:cubicBezTo>
                    <a:pt x="f3" y="f4"/>
                    <a:pt x="f3" y="f4"/>
                    <a:pt x="f3" y="f4"/>
                  </a:cubicBezTo>
                  <a:cubicBezTo>
                    <a:pt x="f10" y="f8"/>
                    <a:pt x="f11" y="f6"/>
                    <a:pt x="f2" y="f2"/>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3" name="Freeform 21"/>
            <p:cNvSpPr/>
            <p:nvPr/>
          </p:nvSpPr>
          <p:spPr>
            <a:xfrm>
              <a:off x="769723" y="5359462"/>
              <a:ext cx="37270" cy="221787"/>
            </a:xfrm>
            <a:custGeom>
              <a:avLst/>
              <a:gdLst>
                <a:gd name="f0" fmla="val w"/>
                <a:gd name="f1" fmla="val h"/>
                <a:gd name="f2" fmla="val 0"/>
                <a:gd name="f3" fmla="val 8"/>
                <a:gd name="f4" fmla="val 48"/>
                <a:gd name="f5" fmla="val 7"/>
                <a:gd name="f6" fmla="val 44"/>
                <a:gd name="f7" fmla="val 46"/>
                <a:gd name="f8" fmla="val 47"/>
                <a:gd name="f9" fmla="val 38"/>
                <a:gd name="f10" fmla="val 29"/>
                <a:gd name="f11" fmla="val 19"/>
                <a:gd name="f12" fmla="val 5"/>
                <a:gd name="f13" fmla="val 13"/>
                <a:gd name="f14" fmla="val 3"/>
                <a:gd name="f15" fmla="val 6"/>
                <a:gd name="f16" fmla="val 1"/>
                <a:gd name="f17" fmla="val 9"/>
                <a:gd name="f18" fmla="val 17"/>
                <a:gd name="f19" fmla="val 26"/>
                <a:gd name="f20" fmla="val 2"/>
                <a:gd name="f21" fmla="val 32"/>
                <a:gd name="f22" fmla="*/ f0 1 8"/>
                <a:gd name="f23" fmla="*/ f1 1 48"/>
                <a:gd name="f24" fmla="+- f4 0 f2"/>
                <a:gd name="f25" fmla="+- f3 0 f2"/>
                <a:gd name="f26" fmla="*/ f25 1 8"/>
                <a:gd name="f27" fmla="*/ f24 1 48"/>
                <a:gd name="f28" fmla="*/ 0 1 f26"/>
                <a:gd name="f29" fmla="*/ f3 1 f26"/>
                <a:gd name="f30" fmla="*/ 0 1 f27"/>
                <a:gd name="f31" fmla="*/ f4 1 f27"/>
                <a:gd name="f32" fmla="*/ f28 f22 1"/>
                <a:gd name="f33" fmla="*/ f29 f22 1"/>
                <a:gd name="f34" fmla="*/ f31 f23 1"/>
                <a:gd name="f35" fmla="*/ f30 f23 1"/>
              </a:gdLst>
              <a:ahLst/>
              <a:cxnLst>
                <a:cxn ang="3cd4">
                  <a:pos x="hc" y="t"/>
                </a:cxn>
                <a:cxn ang="0">
                  <a:pos x="r" y="vc"/>
                </a:cxn>
                <a:cxn ang="cd4">
                  <a:pos x="hc" y="b"/>
                </a:cxn>
                <a:cxn ang="cd2">
                  <a:pos x="l" y="vc"/>
                </a:cxn>
              </a:cxnLst>
              <a:rect l="f32" t="f35" r="f33" b="f34"/>
              <a:pathLst>
                <a:path w="8" h="48">
                  <a:moveTo>
                    <a:pt x="f5" y="f6"/>
                  </a:moveTo>
                  <a:cubicBezTo>
                    <a:pt x="f5" y="f7"/>
                    <a:pt x="f3" y="f8"/>
                    <a:pt x="f3" y="f4"/>
                  </a:cubicBezTo>
                  <a:cubicBezTo>
                    <a:pt x="f3" y="f9"/>
                    <a:pt x="f3" y="f10"/>
                    <a:pt x="f3" y="f11"/>
                  </a:cubicBezTo>
                  <a:cubicBezTo>
                    <a:pt x="f12" y="f13"/>
                    <a:pt x="f14" y="f15"/>
                    <a:pt x="f16" y="f2"/>
                  </a:cubicBezTo>
                  <a:cubicBezTo>
                    <a:pt x="f2" y="f17"/>
                    <a:pt x="f2" y="f18"/>
                    <a:pt x="f2" y="f19"/>
                  </a:cubicBezTo>
                  <a:cubicBezTo>
                    <a:pt x="f20" y="f21"/>
                    <a:pt x="f12" y="f9"/>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4" name="Freeform 22"/>
            <p:cNvSpPr/>
            <p:nvPr/>
          </p:nvSpPr>
          <p:spPr>
            <a:xfrm>
              <a:off x="849861" y="6244739"/>
              <a:ext cx="238557" cy="622486"/>
            </a:xfrm>
            <a:custGeom>
              <a:avLst/>
              <a:gdLst>
                <a:gd name="f0" fmla="val w"/>
                <a:gd name="f1" fmla="val h"/>
                <a:gd name="f2" fmla="val 0"/>
                <a:gd name="f3" fmla="val 52"/>
                <a:gd name="f4" fmla="val 135"/>
                <a:gd name="f5" fmla="val 7"/>
                <a:gd name="f6" fmla="val 18"/>
                <a:gd name="f7" fmla="val 5"/>
                <a:gd name="f8" fmla="val 12"/>
                <a:gd name="f9" fmla="val 2"/>
                <a:gd name="f10" fmla="val 6"/>
                <a:gd name="f11" fmla="val 3"/>
                <a:gd name="f12" fmla="val 16"/>
                <a:gd name="f13" fmla="val 32"/>
                <a:gd name="f14" fmla="val 48"/>
                <a:gd name="f15" fmla="val 13"/>
                <a:gd name="f16" fmla="val 53"/>
                <a:gd name="f17" fmla="val 14"/>
                <a:gd name="f18" fmla="val 57"/>
                <a:gd name="f19" fmla="val 62"/>
                <a:gd name="f20" fmla="val 27"/>
                <a:gd name="f21" fmla="val 86"/>
                <a:gd name="f22" fmla="val 39"/>
                <a:gd name="f23" fmla="val 111"/>
                <a:gd name="f24" fmla="val 51"/>
                <a:gd name="f25" fmla="val 41"/>
                <a:gd name="f26" fmla="val 109"/>
                <a:gd name="f27" fmla="val 83"/>
                <a:gd name="f28" fmla="val 24"/>
                <a:gd name="f29" fmla="val 56"/>
                <a:gd name="f30" fmla="val 43"/>
                <a:gd name="f31" fmla="val 31"/>
                <a:gd name="f32" fmla="*/ f0 1 52"/>
                <a:gd name="f33" fmla="*/ f1 1 135"/>
                <a:gd name="f34" fmla="+- f4 0 f2"/>
                <a:gd name="f35" fmla="+- f3 0 f2"/>
                <a:gd name="f36" fmla="*/ f35 1 52"/>
                <a:gd name="f37" fmla="*/ f34 1 135"/>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52" h="135">
                  <a:moveTo>
                    <a:pt x="f5" y="f6"/>
                  </a:moveTo>
                  <a:cubicBezTo>
                    <a:pt x="f7" y="f8"/>
                    <a:pt x="f9" y="f10"/>
                    <a:pt x="f2" y="f2"/>
                  </a:cubicBezTo>
                  <a:cubicBezTo>
                    <a:pt x="f11" y="f12"/>
                    <a:pt x="f5" y="f13"/>
                    <a:pt x="f8" y="f14"/>
                  </a:cubicBezTo>
                  <a:cubicBezTo>
                    <a:pt x="f15" y="f16"/>
                    <a:pt x="f17" y="f18"/>
                    <a:pt x="f12" y="f19"/>
                  </a:cubicBezTo>
                  <a:cubicBezTo>
                    <a:pt x="f20" y="f21"/>
                    <a:pt x="f22" y="f23"/>
                    <a:pt x="f24" y="f4"/>
                  </a:cubicBezTo>
                  <a:cubicBezTo>
                    <a:pt x="f3" y="f4"/>
                    <a:pt x="f3" y="f4"/>
                    <a:pt x="f3" y="f4"/>
                  </a:cubicBezTo>
                  <a:cubicBezTo>
                    <a:pt x="f25" y="f26"/>
                    <a:pt x="f13" y="f27"/>
                    <a:pt x="f28" y="f29"/>
                  </a:cubicBezTo>
                  <a:cubicBezTo>
                    <a:pt x="f6" y="f30"/>
                    <a:pt x="f15" y="f31"/>
                    <a:pt x="f5" y="f6"/>
                  </a:cubicBezTo>
                  <a:close/>
                </a:path>
              </a:pathLst>
            </a:custGeom>
            <a:solidFill>
              <a:srgbClr val="766F54">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grpSp>
      <p:grpSp>
        <p:nvGrpSpPr>
          <p:cNvPr id="15" name="Group 9"/>
          <p:cNvGrpSpPr/>
          <p:nvPr/>
        </p:nvGrpSpPr>
        <p:grpSpPr>
          <a:xfrm>
            <a:off x="27221" y="-786"/>
            <a:ext cx="2356674" cy="6854040"/>
            <a:chOff x="27221" y="-786"/>
            <a:chExt cx="2356674" cy="6854040"/>
          </a:xfrm>
        </p:grpSpPr>
        <p:sp>
          <p:nvSpPr>
            <p:cNvPr id="16" name="Freeform 27"/>
            <p:cNvSpPr/>
            <p:nvPr/>
          </p:nvSpPr>
          <p:spPr>
            <a:xfrm>
              <a:off x="27221" y="-786"/>
              <a:ext cx="494324" cy="4401043"/>
            </a:xfrm>
            <a:custGeom>
              <a:avLst/>
              <a:gdLst>
                <a:gd name="f0" fmla="val w"/>
                <a:gd name="f1" fmla="val h"/>
                <a:gd name="f2" fmla="val 0"/>
                <a:gd name="f3" fmla="val 103"/>
                <a:gd name="f4" fmla="val 920"/>
                <a:gd name="f5" fmla="val 7"/>
                <a:gd name="f6" fmla="val 210"/>
                <a:gd name="f7" fmla="val 11"/>
                <a:gd name="f8" fmla="val 288"/>
                <a:gd name="f9" fmla="val 17"/>
                <a:gd name="f10" fmla="val 367"/>
                <a:gd name="f11" fmla="val 26"/>
                <a:gd name="f12" fmla="val 445"/>
                <a:gd name="f13" fmla="val 34"/>
                <a:gd name="f14" fmla="val 523"/>
                <a:gd name="f15" fmla="val 44"/>
                <a:gd name="f16" fmla="val 601"/>
                <a:gd name="f17" fmla="val 57"/>
                <a:gd name="f18" fmla="val 679"/>
                <a:gd name="f19" fmla="val 69"/>
                <a:gd name="f20" fmla="val 757"/>
                <a:gd name="f21" fmla="val 84"/>
                <a:gd name="f22" fmla="val 834"/>
                <a:gd name="f23" fmla="val 101"/>
                <a:gd name="f24" fmla="val 911"/>
                <a:gd name="f25" fmla="val 102"/>
                <a:gd name="f26" fmla="val 914"/>
                <a:gd name="f27" fmla="val 917"/>
                <a:gd name="f28" fmla="val 905"/>
                <a:gd name="f29" fmla="val 100"/>
                <a:gd name="f30" fmla="val 889"/>
                <a:gd name="f31" fmla="val 99"/>
                <a:gd name="f32" fmla="val 874"/>
                <a:gd name="f33" fmla="val 871"/>
                <a:gd name="f34" fmla="val 868"/>
                <a:gd name="f35" fmla="val 866"/>
                <a:gd name="f36" fmla="val 85"/>
                <a:gd name="f37" fmla="val 803"/>
                <a:gd name="f38" fmla="val 73"/>
                <a:gd name="f39" fmla="val 741"/>
                <a:gd name="f40" fmla="val 63"/>
                <a:gd name="f41" fmla="val 678"/>
                <a:gd name="f42" fmla="val 50"/>
                <a:gd name="f43" fmla="val 600"/>
                <a:gd name="f44" fmla="val 39"/>
                <a:gd name="f45" fmla="val 30"/>
                <a:gd name="f46" fmla="val 444"/>
                <a:gd name="f47" fmla="val 21"/>
                <a:gd name="f48" fmla="val 366"/>
                <a:gd name="f49" fmla="val 14"/>
                <a:gd name="f50" fmla="val 9"/>
                <a:gd name="f51" fmla="val 209"/>
                <a:gd name="f52" fmla="val 170"/>
                <a:gd name="f53" fmla="val 5"/>
                <a:gd name="f54" fmla="val 131"/>
                <a:gd name="f55" fmla="val 3"/>
                <a:gd name="f56" fmla="val 92"/>
                <a:gd name="f57" fmla="val 2"/>
                <a:gd name="f58" fmla="val 61"/>
                <a:gd name="f59" fmla="val 1"/>
                <a:gd name="f60" fmla="val 31"/>
                <a:gd name="f61" fmla="val 4"/>
                <a:gd name="f62" fmla="*/ f0 1 103"/>
                <a:gd name="f63" fmla="*/ f1 1 920"/>
                <a:gd name="f64" fmla="+- f4 0 f2"/>
                <a:gd name="f65" fmla="+- f3 0 f2"/>
                <a:gd name="f66" fmla="*/ f65 1 103"/>
                <a:gd name="f67" fmla="*/ f64 1 920"/>
                <a:gd name="f68" fmla="*/ 0 1 f66"/>
                <a:gd name="f69" fmla="*/ f3 1 f66"/>
                <a:gd name="f70" fmla="*/ 0 1 f67"/>
                <a:gd name="f71" fmla="*/ f4 1 f67"/>
                <a:gd name="f72" fmla="*/ f68 f62 1"/>
                <a:gd name="f73" fmla="*/ f69 f62 1"/>
                <a:gd name="f74" fmla="*/ f71 f63 1"/>
                <a:gd name="f75" fmla="*/ f70 f63 1"/>
              </a:gdLst>
              <a:ahLst/>
              <a:cxnLst>
                <a:cxn ang="3cd4">
                  <a:pos x="hc" y="t"/>
                </a:cxn>
                <a:cxn ang="0">
                  <a:pos x="r" y="vc"/>
                </a:cxn>
                <a:cxn ang="cd4">
                  <a:pos x="hc" y="b"/>
                </a:cxn>
                <a:cxn ang="cd2">
                  <a:pos x="l" y="vc"/>
                </a:cxn>
              </a:cxnLst>
              <a:rect l="f72" t="f75" r="f73" b="f74"/>
              <a:pathLst>
                <a:path w="103" h="920">
                  <a:moveTo>
                    <a:pt x="f5" y="f6"/>
                  </a:moveTo>
                  <a:cubicBezTo>
                    <a:pt x="f7" y="f8"/>
                    <a:pt x="f9" y="f10"/>
                    <a:pt x="f11" y="f12"/>
                  </a:cubicBezTo>
                  <a:cubicBezTo>
                    <a:pt x="f13" y="f14"/>
                    <a:pt x="f15" y="f16"/>
                    <a:pt x="f17" y="f18"/>
                  </a:cubicBezTo>
                  <a:cubicBezTo>
                    <a:pt x="f19" y="f20"/>
                    <a:pt x="f21" y="f22"/>
                    <a:pt x="f23" y="f24"/>
                  </a:cubicBezTo>
                  <a:cubicBezTo>
                    <a:pt x="f25" y="f26"/>
                    <a:pt x="f3" y="f27"/>
                    <a:pt x="f3" y="f4"/>
                  </a:cubicBezTo>
                  <a:cubicBezTo>
                    <a:pt x="f25" y="f28"/>
                    <a:pt x="f29" y="f30"/>
                    <a:pt x="f31" y="f32"/>
                  </a:cubicBezTo>
                  <a:cubicBezTo>
                    <a:pt x="f31" y="f33"/>
                    <a:pt x="f31" y="f34"/>
                    <a:pt x="f31" y="f35"/>
                  </a:cubicBezTo>
                  <a:cubicBezTo>
                    <a:pt x="f36" y="f37"/>
                    <a:pt x="f38" y="f39"/>
                    <a:pt x="f40" y="f41"/>
                  </a:cubicBezTo>
                  <a:cubicBezTo>
                    <a:pt x="f42" y="f43"/>
                    <a:pt x="f44" y="f14"/>
                    <a:pt x="f45" y="f46"/>
                  </a:cubicBezTo>
                  <a:cubicBezTo>
                    <a:pt x="f47" y="f48"/>
                    <a:pt x="f49" y="f8"/>
                    <a:pt x="f50" y="f51"/>
                  </a:cubicBezTo>
                  <a:cubicBezTo>
                    <a:pt x="f5" y="f52"/>
                    <a:pt x="f53" y="f54"/>
                    <a:pt x="f55" y="f56"/>
                  </a:cubicBezTo>
                  <a:cubicBezTo>
                    <a:pt x="f57" y="f58"/>
                    <a:pt x="f59" y="f60"/>
                    <a:pt x="f59" y="f2"/>
                  </a:cubicBezTo>
                  <a:cubicBezTo>
                    <a:pt x="f2" y="f2"/>
                    <a:pt x="f2" y="f2"/>
                    <a:pt x="f2" y="f2"/>
                  </a:cubicBezTo>
                  <a:cubicBezTo>
                    <a:pt x="f2" y="f60"/>
                    <a:pt x="f59" y="f58"/>
                    <a:pt x="f59" y="f56"/>
                  </a:cubicBezTo>
                  <a:cubicBezTo>
                    <a:pt x="f55" y="f54"/>
                    <a:pt x="f61" y="f52"/>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7" name="Freeform 28"/>
            <p:cNvSpPr/>
            <p:nvPr/>
          </p:nvSpPr>
          <p:spPr>
            <a:xfrm>
              <a:off x="550285" y="4316470"/>
              <a:ext cx="423440" cy="1580695"/>
            </a:xfrm>
            <a:custGeom>
              <a:avLst/>
              <a:gdLst>
                <a:gd name="f0" fmla="val w"/>
                <a:gd name="f1" fmla="val h"/>
                <a:gd name="f2" fmla="val 0"/>
                <a:gd name="f3" fmla="val 88"/>
                <a:gd name="f4" fmla="val 330"/>
                <a:gd name="f5" fmla="val 53"/>
                <a:gd name="f6" fmla="val 229"/>
                <a:gd name="f7" fmla="val 64"/>
                <a:gd name="f8" fmla="val 263"/>
                <a:gd name="f9" fmla="val 75"/>
                <a:gd name="f10" fmla="val 297"/>
                <a:gd name="f11" fmla="val 323"/>
                <a:gd name="f12" fmla="val 315"/>
                <a:gd name="f13" fmla="val 308"/>
                <a:gd name="f14" fmla="val 307"/>
                <a:gd name="f15" fmla="val 305"/>
                <a:gd name="f16" fmla="val 304"/>
                <a:gd name="f17" fmla="val 79"/>
                <a:gd name="f18" fmla="val 278"/>
                <a:gd name="f19" fmla="val 70"/>
                <a:gd name="f20" fmla="val 252"/>
                <a:gd name="f21" fmla="val 62"/>
                <a:gd name="f22" fmla="val 226"/>
                <a:gd name="f23" fmla="val 38"/>
                <a:gd name="f24" fmla="val 152"/>
                <a:gd name="f25" fmla="val 17"/>
                <a:gd name="f26" fmla="val 76"/>
                <a:gd name="f27" fmla="val 2"/>
                <a:gd name="f28" fmla="val 21"/>
                <a:gd name="f29" fmla="val 4"/>
                <a:gd name="f30" fmla="val 42"/>
                <a:gd name="f31" fmla="val 7"/>
                <a:gd name="f32" fmla="val 63"/>
                <a:gd name="f33" fmla="val 119"/>
                <a:gd name="f34" fmla="val 36"/>
                <a:gd name="f35" fmla="val 174"/>
                <a:gd name="f36" fmla="*/ f0 1 88"/>
                <a:gd name="f37" fmla="*/ f1 1 330"/>
                <a:gd name="f38" fmla="+- f4 0 f2"/>
                <a:gd name="f39" fmla="+- f3 0 f2"/>
                <a:gd name="f40" fmla="*/ f39 1 88"/>
                <a:gd name="f41" fmla="*/ f38 1 330"/>
                <a:gd name="f42" fmla="*/ 0 1 f40"/>
                <a:gd name="f43" fmla="*/ f3 1 f40"/>
                <a:gd name="f44" fmla="*/ 0 1 f41"/>
                <a:gd name="f45" fmla="*/ f4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88" h="330">
                  <a:moveTo>
                    <a:pt x="f5" y="f6"/>
                  </a:moveTo>
                  <a:cubicBezTo>
                    <a:pt x="f7" y="f8"/>
                    <a:pt x="f9" y="f10"/>
                    <a:pt x="f3" y="f4"/>
                  </a:cubicBezTo>
                  <a:cubicBezTo>
                    <a:pt x="f3" y="f11"/>
                    <a:pt x="f3" y="f12"/>
                    <a:pt x="f3" y="f13"/>
                  </a:cubicBezTo>
                  <a:cubicBezTo>
                    <a:pt x="f3" y="f14"/>
                    <a:pt x="f3" y="f15"/>
                    <a:pt x="f3" y="f16"/>
                  </a:cubicBezTo>
                  <a:cubicBezTo>
                    <a:pt x="f17" y="f18"/>
                    <a:pt x="f19" y="f20"/>
                    <a:pt x="f21" y="f22"/>
                  </a:cubicBezTo>
                  <a:cubicBezTo>
                    <a:pt x="f23" y="f24"/>
                    <a:pt x="f25" y="f26"/>
                    <a:pt x="f2" y="f2"/>
                  </a:cubicBezTo>
                  <a:cubicBezTo>
                    <a:pt x="f27" y="f28"/>
                    <a:pt x="f29" y="f30"/>
                    <a:pt x="f31" y="f32"/>
                  </a:cubicBezTo>
                  <a:cubicBezTo>
                    <a:pt x="f28" y="f33"/>
                    <a:pt x="f34" y="f35"/>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8" name="Freeform 29"/>
            <p:cNvSpPr/>
            <p:nvPr/>
          </p:nvSpPr>
          <p:spPr>
            <a:xfrm>
              <a:off x="1006297" y="5862684"/>
              <a:ext cx="431103" cy="990569"/>
            </a:xfrm>
            <a:custGeom>
              <a:avLst/>
              <a:gdLst>
                <a:gd name="f0" fmla="val 180"/>
                <a:gd name="f1" fmla="val w"/>
                <a:gd name="f2" fmla="val h"/>
                <a:gd name="f3" fmla="val 0"/>
                <a:gd name="f4" fmla="val 90"/>
                <a:gd name="f5" fmla="val 207"/>
                <a:gd name="f6" fmla="val 6"/>
                <a:gd name="f7" fmla="val 15"/>
                <a:gd name="f8" fmla="val 4"/>
                <a:gd name="f9" fmla="val 10"/>
                <a:gd name="f10" fmla="val 2"/>
                <a:gd name="f11" fmla="val 5"/>
                <a:gd name="f12" fmla="val 9"/>
                <a:gd name="f13" fmla="val 19"/>
                <a:gd name="f14" fmla="val 1"/>
                <a:gd name="f15" fmla="val 29"/>
                <a:gd name="f16" fmla="val 14"/>
                <a:gd name="f17" fmla="val 62"/>
                <a:gd name="f18" fmla="val 27"/>
                <a:gd name="f19" fmla="val 95"/>
                <a:gd name="f20" fmla="val 42"/>
                <a:gd name="f21" fmla="val 127"/>
                <a:gd name="f22" fmla="val 54"/>
                <a:gd name="f23" fmla="val 154"/>
                <a:gd name="f24" fmla="val 67"/>
                <a:gd name="f25" fmla="val 181"/>
                <a:gd name="f26" fmla="val 80"/>
                <a:gd name="f27" fmla="val 76"/>
                <a:gd name="f28" fmla="val 63"/>
                <a:gd name="f29" fmla="val 152"/>
                <a:gd name="f30" fmla="val 50"/>
                <a:gd name="f31" fmla="val 123"/>
                <a:gd name="f32" fmla="val 34"/>
                <a:gd name="f33" fmla="val 88"/>
                <a:gd name="f34" fmla="val 20"/>
                <a:gd name="f35" fmla="val 51"/>
                <a:gd name="f36" fmla="*/ f1 1 90"/>
                <a:gd name="f37" fmla="*/ f2 1 207"/>
                <a:gd name="f38" fmla="+- f5 0 f3"/>
                <a:gd name="f39" fmla="+- f4 0 f3"/>
                <a:gd name="f40" fmla="*/ f39 1 90"/>
                <a:gd name="f41" fmla="*/ f38 1 207"/>
                <a:gd name="f42" fmla="*/ 0 1 f40"/>
                <a:gd name="f43" fmla="*/ f4 1 f40"/>
                <a:gd name="f44" fmla="*/ 0 1 f41"/>
                <a:gd name="f45" fmla="*/ f5 1 f41"/>
                <a:gd name="f46" fmla="*/ f42 f36 1"/>
                <a:gd name="f47" fmla="*/ f43 f36 1"/>
                <a:gd name="f48" fmla="*/ f45 f37 1"/>
                <a:gd name="f49" fmla="*/ f44 f37 1"/>
              </a:gdLst>
              <a:ahLst/>
              <a:cxnLst>
                <a:cxn ang="3cd4">
                  <a:pos x="hc" y="t"/>
                </a:cxn>
                <a:cxn ang="0">
                  <a:pos x="r" y="vc"/>
                </a:cxn>
                <a:cxn ang="cd4">
                  <a:pos x="hc" y="b"/>
                </a:cxn>
                <a:cxn ang="cd2">
                  <a:pos x="l" y="vc"/>
                </a:cxn>
              </a:cxnLst>
              <a:rect l="f46" t="f49" r="f47" b="f48"/>
              <a:pathLst>
                <a:path w="90" h="207">
                  <a:moveTo>
                    <a:pt x="f6" y="f7"/>
                  </a:moveTo>
                  <a:cubicBezTo>
                    <a:pt x="f8" y="f9"/>
                    <a:pt x="f10" y="f11"/>
                    <a:pt x="f3" y="f3"/>
                  </a:cubicBezTo>
                  <a:cubicBezTo>
                    <a:pt x="f3" y="f12"/>
                    <a:pt x="f3" y="f13"/>
                    <a:pt x="f14" y="f15"/>
                  </a:cubicBezTo>
                  <a:cubicBezTo>
                    <a:pt x="f16" y="f17"/>
                    <a:pt x="f18" y="f19"/>
                    <a:pt x="f20" y="f21"/>
                  </a:cubicBezTo>
                  <a:cubicBezTo>
                    <a:pt x="f22" y="f23"/>
                    <a:pt x="f24" y="f25"/>
                    <a:pt x="f26" y="f5"/>
                  </a:cubicBezTo>
                  <a:cubicBezTo>
                    <a:pt x="f4" y="f5"/>
                    <a:pt x="f4" y="f5"/>
                    <a:pt x="f4" y="f5"/>
                  </a:cubicBezTo>
                  <a:cubicBezTo>
                    <a:pt x="f27" y="f0"/>
                    <a:pt x="f28" y="f29"/>
                    <a:pt x="f30" y="f31"/>
                  </a:cubicBezTo>
                  <a:cubicBezTo>
                    <a:pt x="f32" y="f33"/>
                    <a:pt x="f34" y="f35"/>
                    <a:pt x="f6" y="f7"/>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19" name="Freeform 30"/>
            <p:cNvSpPr/>
            <p:nvPr/>
          </p:nvSpPr>
          <p:spPr>
            <a:xfrm>
              <a:off x="521546" y="4364376"/>
              <a:ext cx="551803" cy="2235964"/>
            </a:xfrm>
            <a:custGeom>
              <a:avLst/>
              <a:gdLst>
                <a:gd name="f0" fmla="val w"/>
                <a:gd name="f1" fmla="val h"/>
                <a:gd name="f2" fmla="val 0"/>
                <a:gd name="f3" fmla="val 115"/>
                <a:gd name="f4" fmla="val 467"/>
                <a:gd name="f5" fmla="val 101"/>
                <a:gd name="f6" fmla="val 409"/>
                <a:gd name="f7" fmla="val 93"/>
                <a:gd name="f8" fmla="val 388"/>
                <a:gd name="f9" fmla="val 85"/>
                <a:gd name="f10" fmla="val 366"/>
                <a:gd name="f11" fmla="val 78"/>
                <a:gd name="f12" fmla="val 344"/>
                <a:gd name="f13" fmla="val 57"/>
                <a:gd name="f14" fmla="val 281"/>
                <a:gd name="f15" fmla="val 41"/>
                <a:gd name="f16" fmla="val 216"/>
                <a:gd name="f17" fmla="val 29"/>
                <a:gd name="f18" fmla="val 151"/>
                <a:gd name="f19" fmla="val 22"/>
                <a:gd name="f20" fmla="val 119"/>
                <a:gd name="f21" fmla="val 17"/>
                <a:gd name="f22" fmla="val 86"/>
                <a:gd name="f23" fmla="val 13"/>
                <a:gd name="f24" fmla="val 53"/>
                <a:gd name="f25" fmla="val 9"/>
                <a:gd name="f26" fmla="val 35"/>
                <a:gd name="f27" fmla="val 4"/>
                <a:gd name="f28" fmla="val 18"/>
                <a:gd name="f29" fmla="val 5"/>
                <a:gd name="f30" fmla="val 51"/>
                <a:gd name="f31" fmla="val 12"/>
                <a:gd name="f32" fmla="val 102"/>
                <a:gd name="f33" fmla="val 21"/>
                <a:gd name="f34" fmla="val 152"/>
                <a:gd name="f35" fmla="val 33"/>
                <a:gd name="f36" fmla="val 218"/>
                <a:gd name="f37" fmla="val 49"/>
                <a:gd name="f38" fmla="val 283"/>
                <a:gd name="f39" fmla="val 69"/>
                <a:gd name="f40" fmla="val 347"/>
                <a:gd name="f41" fmla="val 79"/>
                <a:gd name="f42" fmla="val 378"/>
                <a:gd name="f43" fmla="val 90"/>
                <a:gd name="f44" fmla="val 410"/>
                <a:gd name="f45" fmla="val 103"/>
                <a:gd name="f46" fmla="val 441"/>
                <a:gd name="f47" fmla="val 107"/>
                <a:gd name="f48" fmla="val 449"/>
                <a:gd name="f49" fmla="val 111"/>
                <a:gd name="f50" fmla="val 458"/>
                <a:gd name="f51" fmla="val 114"/>
                <a:gd name="f52" fmla="val 464"/>
                <a:gd name="f53" fmla="val 113"/>
                <a:gd name="f54" fmla="val 461"/>
                <a:gd name="f55" fmla="val 112"/>
                <a:gd name="f56" fmla="val 108"/>
                <a:gd name="f57" fmla="val 442"/>
                <a:gd name="f58" fmla="val 104"/>
                <a:gd name="f59" fmla="val 425"/>
                <a:gd name="f60" fmla="*/ f0 1 115"/>
                <a:gd name="f61" fmla="*/ f1 1 467"/>
                <a:gd name="f62" fmla="+- f4 0 f2"/>
                <a:gd name="f63" fmla="+- f3 0 f2"/>
                <a:gd name="f64" fmla="*/ f63 1 115"/>
                <a:gd name="f65" fmla="*/ f62 1 467"/>
                <a:gd name="f66" fmla="*/ 0 1 f64"/>
                <a:gd name="f67" fmla="*/ f3 1 f64"/>
                <a:gd name="f68" fmla="*/ 0 1 f65"/>
                <a:gd name="f69" fmla="*/ f4 1 f65"/>
                <a:gd name="f70" fmla="*/ f66 f60 1"/>
                <a:gd name="f71" fmla="*/ f67 f60 1"/>
                <a:gd name="f72" fmla="*/ f69 f61 1"/>
                <a:gd name="f73" fmla="*/ f68 f61 1"/>
              </a:gdLst>
              <a:ahLst/>
              <a:cxnLst>
                <a:cxn ang="3cd4">
                  <a:pos x="hc" y="t"/>
                </a:cxn>
                <a:cxn ang="0">
                  <a:pos x="r" y="vc"/>
                </a:cxn>
                <a:cxn ang="cd4">
                  <a:pos x="hc" y="b"/>
                </a:cxn>
                <a:cxn ang="cd2">
                  <a:pos x="l" y="vc"/>
                </a:cxn>
              </a:cxnLst>
              <a:rect l="f70" t="f73" r="f71" b="f72"/>
              <a:pathLst>
                <a:path w="115" h="467">
                  <a:moveTo>
                    <a:pt x="f5" y="f6"/>
                  </a:moveTo>
                  <a:cubicBezTo>
                    <a:pt x="f7" y="f8"/>
                    <a:pt x="f9" y="f10"/>
                    <a:pt x="f11" y="f12"/>
                  </a:cubicBezTo>
                  <a:cubicBezTo>
                    <a:pt x="f13" y="f14"/>
                    <a:pt x="f15" y="f16"/>
                    <a:pt x="f17" y="f18"/>
                  </a:cubicBezTo>
                  <a:cubicBezTo>
                    <a:pt x="f19" y="f20"/>
                    <a:pt x="f21" y="f22"/>
                    <a:pt x="f23" y="f24"/>
                  </a:cubicBezTo>
                  <a:cubicBezTo>
                    <a:pt x="f25" y="f26"/>
                    <a:pt x="f27" y="f28"/>
                    <a:pt x="f2" y="f2"/>
                  </a:cubicBezTo>
                  <a:cubicBezTo>
                    <a:pt x="f29" y="f30"/>
                    <a:pt x="f31" y="f32"/>
                    <a:pt x="f33" y="f34"/>
                  </a:cubicBezTo>
                  <a:cubicBezTo>
                    <a:pt x="f35" y="f36"/>
                    <a:pt x="f37" y="f38"/>
                    <a:pt x="f39" y="f40"/>
                  </a:cubicBezTo>
                  <a:cubicBezTo>
                    <a:pt x="f41" y="f42"/>
                    <a:pt x="f43" y="f44"/>
                    <a:pt x="f45" y="f46"/>
                  </a:cubicBezTo>
                  <a:cubicBezTo>
                    <a:pt x="f47" y="f48"/>
                    <a:pt x="f49" y="f50"/>
                    <a:pt x="f3" y="f4"/>
                  </a:cubicBezTo>
                  <a:cubicBezTo>
                    <a:pt x="f51" y="f52"/>
                    <a:pt x="f53" y="f54"/>
                    <a:pt x="f55" y="f50"/>
                  </a:cubicBezTo>
                  <a:cubicBezTo>
                    <a:pt x="f56" y="f57"/>
                    <a:pt x="f58" y="f59"/>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0" name="Freeform 31"/>
            <p:cNvSpPr/>
            <p:nvPr/>
          </p:nvSpPr>
          <p:spPr>
            <a:xfrm>
              <a:off x="467898" y="1289194"/>
              <a:ext cx="174357" cy="3027276"/>
            </a:xfrm>
            <a:custGeom>
              <a:avLst/>
              <a:gdLst>
                <a:gd name="f0" fmla="val w"/>
                <a:gd name="f1" fmla="val h"/>
                <a:gd name="f2" fmla="val 0"/>
                <a:gd name="f3" fmla="val 36"/>
                <a:gd name="f4" fmla="val 633"/>
                <a:gd name="f5" fmla="val 17"/>
                <a:gd name="f6" fmla="val 15"/>
                <a:gd name="f7" fmla="val 621"/>
                <a:gd name="f8" fmla="val 14"/>
                <a:gd name="f9" fmla="val 609"/>
                <a:gd name="f10" fmla="val 13"/>
                <a:gd name="f11" fmla="val 597"/>
                <a:gd name="f12" fmla="val 8"/>
                <a:gd name="f13" fmla="val 530"/>
                <a:gd name="f14" fmla="val 5"/>
                <a:gd name="f15" fmla="val 464"/>
                <a:gd name="f16" fmla="val 398"/>
                <a:gd name="f17" fmla="val 331"/>
                <a:gd name="f18" fmla="val 265"/>
                <a:gd name="f19" fmla="val 198"/>
                <a:gd name="f20" fmla="val 165"/>
                <a:gd name="f21" fmla="val 18"/>
                <a:gd name="f22" fmla="val 132"/>
                <a:gd name="f23" fmla="val 22"/>
                <a:gd name="f24" fmla="val 99"/>
                <a:gd name="f25" fmla="val 26"/>
                <a:gd name="f26" fmla="val 66"/>
                <a:gd name="f27" fmla="val 30"/>
                <a:gd name="f28" fmla="val 33"/>
                <a:gd name="f29" fmla="val 35"/>
                <a:gd name="f30" fmla="val 29"/>
                <a:gd name="f31" fmla="val 24"/>
                <a:gd name="f32" fmla="val 20"/>
                <a:gd name="f33" fmla="val 16"/>
                <a:gd name="f34" fmla="val 10"/>
                <a:gd name="f35" fmla="val 4"/>
                <a:gd name="f36" fmla="val 264"/>
                <a:gd name="f37" fmla="val 1"/>
                <a:gd name="f38" fmla="val 461"/>
                <a:gd name="f39" fmla="val 2"/>
                <a:gd name="f40" fmla="val 525"/>
                <a:gd name="f41" fmla="val 7"/>
                <a:gd name="f42" fmla="val 589"/>
                <a:gd name="f43" fmla="val 603"/>
                <a:gd name="f44" fmla="val 618"/>
                <a:gd name="f45" fmla="val 632"/>
                <a:gd name="f46" fmla="*/ f0 1 36"/>
                <a:gd name="f47" fmla="*/ f1 1 633"/>
                <a:gd name="f48" fmla="+- f4 0 f2"/>
                <a:gd name="f49" fmla="+- f3 0 f2"/>
                <a:gd name="f50" fmla="*/ f49 1 36"/>
                <a:gd name="f51" fmla="*/ f48 1 633"/>
                <a:gd name="f52" fmla="*/ 0 1 f50"/>
                <a:gd name="f53" fmla="*/ f3 1 f50"/>
                <a:gd name="f54" fmla="*/ 0 1 f51"/>
                <a:gd name="f55" fmla="*/ f4 1 f51"/>
                <a:gd name="f56" fmla="*/ f52 f46 1"/>
                <a:gd name="f57" fmla="*/ f53 f46 1"/>
                <a:gd name="f58" fmla="*/ f55 f47 1"/>
                <a:gd name="f59" fmla="*/ f54 f47 1"/>
              </a:gdLst>
              <a:ahLst/>
              <a:cxnLst>
                <a:cxn ang="3cd4">
                  <a:pos x="hc" y="t"/>
                </a:cxn>
                <a:cxn ang="0">
                  <a:pos x="r" y="vc"/>
                </a:cxn>
                <a:cxn ang="cd4">
                  <a:pos x="hc" y="b"/>
                </a:cxn>
                <a:cxn ang="cd2">
                  <a:pos x="l" y="vc"/>
                </a:cxn>
              </a:cxnLst>
              <a:rect l="f56" t="f59" r="f57" b="f58"/>
              <a:pathLst>
                <a:path w="36" h="633">
                  <a:moveTo>
                    <a:pt x="f5" y="f4"/>
                  </a:moveTo>
                  <a:cubicBezTo>
                    <a:pt x="f6" y="f7"/>
                    <a:pt x="f8" y="f9"/>
                    <a:pt x="f10" y="f11"/>
                  </a:cubicBezTo>
                  <a:cubicBezTo>
                    <a:pt x="f12" y="f13"/>
                    <a:pt x="f14" y="f15"/>
                    <a:pt x="f14" y="f16"/>
                  </a:cubicBezTo>
                  <a:cubicBezTo>
                    <a:pt x="f14" y="f17"/>
                    <a:pt x="f12" y="f18"/>
                    <a:pt x="f10" y="f19"/>
                  </a:cubicBezTo>
                  <a:cubicBezTo>
                    <a:pt x="f6" y="f20"/>
                    <a:pt x="f21" y="f22"/>
                    <a:pt x="f23" y="f24"/>
                  </a:cubicBezTo>
                  <a:cubicBezTo>
                    <a:pt x="f25" y="f26"/>
                    <a:pt x="f27" y="f28"/>
                    <a:pt x="f3" y="f2"/>
                  </a:cubicBezTo>
                  <a:cubicBezTo>
                    <a:pt x="f29" y="f2"/>
                    <a:pt x="f29" y="f2"/>
                    <a:pt x="f29" y="f2"/>
                  </a:cubicBezTo>
                  <a:cubicBezTo>
                    <a:pt x="f30" y="f28"/>
                    <a:pt x="f31" y="f26"/>
                    <a:pt x="f32" y="f24"/>
                  </a:cubicBezTo>
                  <a:cubicBezTo>
                    <a:pt x="f33" y="f22"/>
                    <a:pt x="f10" y="f20"/>
                    <a:pt x="f34" y="f19"/>
                  </a:cubicBezTo>
                  <a:cubicBezTo>
                    <a:pt x="f35" y="f36"/>
                    <a:pt x="f37" y="f17"/>
                    <a:pt x="f37" y="f16"/>
                  </a:cubicBezTo>
                  <a:cubicBezTo>
                    <a:pt x="f2" y="f38"/>
                    <a:pt x="f39" y="f40"/>
                    <a:pt x="f41" y="f42"/>
                  </a:cubicBezTo>
                  <a:cubicBezTo>
                    <a:pt x="f34" y="f43"/>
                    <a:pt x="f10" y="f44"/>
                    <a:pt x="f33" y="f45"/>
                  </a:cubicBezTo>
                  <a:cubicBezTo>
                    <a:pt x="f33" y="f45"/>
                    <a:pt x="f5" y="f4"/>
                    <a:pt x="f5" y="f4"/>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1" name="Freeform 32"/>
            <p:cNvSpPr/>
            <p:nvPr/>
          </p:nvSpPr>
          <p:spPr>
            <a:xfrm>
              <a:off x="1111672" y="6571600"/>
              <a:ext cx="134124" cy="281653"/>
            </a:xfrm>
            <a:custGeom>
              <a:avLst/>
              <a:gdLst>
                <a:gd name="f0" fmla="val w"/>
                <a:gd name="f1" fmla="val h"/>
                <a:gd name="f2" fmla="val 0"/>
                <a:gd name="f3" fmla="val 28"/>
                <a:gd name="f4" fmla="val 59"/>
                <a:gd name="f5" fmla="val 22"/>
                <a:gd name="f6" fmla="val 18"/>
                <a:gd name="f7" fmla="val 40"/>
                <a:gd name="f8" fmla="val 9"/>
                <a:gd name="f9" fmla="val 20"/>
                <a:gd name="f10" fmla="val 6"/>
                <a:gd name="f11" fmla="val 13"/>
                <a:gd name="f12" fmla="*/ f0 1 28"/>
                <a:gd name="f13" fmla="*/ f1 1 59"/>
                <a:gd name="f14" fmla="+- f4 0 f2"/>
                <a:gd name="f15" fmla="+- f3 0 f2"/>
                <a:gd name="f16" fmla="*/ f15 1 28"/>
                <a:gd name="f17" fmla="*/ f14 1 59"/>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8" h="59">
                  <a:moveTo>
                    <a:pt x="f5" y="f4"/>
                  </a:moveTo>
                  <a:cubicBezTo>
                    <a:pt x="f3" y="f4"/>
                    <a:pt x="f3" y="f4"/>
                    <a:pt x="f3" y="f4"/>
                  </a:cubicBezTo>
                  <a:cubicBezTo>
                    <a:pt x="f6" y="f7"/>
                    <a:pt x="f8" y="f9"/>
                    <a:pt x="f2" y="f2"/>
                  </a:cubicBezTo>
                  <a:cubicBezTo>
                    <a:pt x="f10" y="f9"/>
                    <a:pt x="f11" y="f7"/>
                    <a:pt x="f5" y="f4"/>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2" name="Freeform 33"/>
            <p:cNvSpPr/>
            <p:nvPr/>
          </p:nvSpPr>
          <p:spPr>
            <a:xfrm>
              <a:off x="502389" y="4107631"/>
              <a:ext cx="82387" cy="511570"/>
            </a:xfrm>
            <a:custGeom>
              <a:avLst/>
              <a:gdLst>
                <a:gd name="f0" fmla="val w"/>
                <a:gd name="f1" fmla="val h"/>
                <a:gd name="f2" fmla="val 0"/>
                <a:gd name="f3" fmla="val 17"/>
                <a:gd name="f4" fmla="val 107"/>
                <a:gd name="f5" fmla="val 4"/>
                <a:gd name="f6" fmla="val 54"/>
                <a:gd name="f7" fmla="val 8"/>
                <a:gd name="f8" fmla="val 72"/>
                <a:gd name="f9" fmla="val 13"/>
                <a:gd name="f10" fmla="val 89"/>
                <a:gd name="f11" fmla="val 14"/>
                <a:gd name="f12" fmla="val 86"/>
                <a:gd name="f13" fmla="val 12"/>
                <a:gd name="f14" fmla="val 65"/>
                <a:gd name="f15" fmla="val 10"/>
                <a:gd name="f16" fmla="val 44"/>
                <a:gd name="f17" fmla="val 9"/>
                <a:gd name="f18" fmla="val 43"/>
                <a:gd name="f19" fmla="val 6"/>
                <a:gd name="f20" fmla="val 29"/>
                <a:gd name="f21" fmla="val 3"/>
                <a:gd name="f22" fmla="val 2"/>
                <a:gd name="f23" fmla="val 5"/>
                <a:gd name="f24" fmla="val 1"/>
                <a:gd name="f25" fmla="val 23"/>
                <a:gd name="f26" fmla="val 39"/>
                <a:gd name="f27" fmla="*/ f0 1 17"/>
                <a:gd name="f28" fmla="*/ f1 1 107"/>
                <a:gd name="f29" fmla="+- f4 0 f2"/>
                <a:gd name="f30" fmla="+- f3 0 f2"/>
                <a:gd name="f31" fmla="*/ f30 1 17"/>
                <a:gd name="f32" fmla="*/ f29 1 107"/>
                <a:gd name="f33" fmla="*/ 0 1 f31"/>
                <a:gd name="f34" fmla="*/ f3 1 f31"/>
                <a:gd name="f35" fmla="*/ 0 1 f32"/>
                <a:gd name="f36" fmla="*/ f4 1 f32"/>
                <a:gd name="f37" fmla="*/ f33 f27 1"/>
                <a:gd name="f38" fmla="*/ f34 f27 1"/>
                <a:gd name="f39" fmla="*/ f36 f28 1"/>
                <a:gd name="f40" fmla="*/ f35 f28 1"/>
              </a:gdLst>
              <a:ahLst/>
              <a:cxnLst>
                <a:cxn ang="3cd4">
                  <a:pos x="hc" y="t"/>
                </a:cxn>
                <a:cxn ang="0">
                  <a:pos x="r" y="vc"/>
                </a:cxn>
                <a:cxn ang="cd4">
                  <a:pos x="hc" y="b"/>
                </a:cxn>
                <a:cxn ang="cd2">
                  <a:pos x="l" y="vc"/>
                </a:cxn>
              </a:cxnLst>
              <a:rect l="f37" t="f40" r="f38" b="f39"/>
              <a:pathLst>
                <a:path w="17" h="107">
                  <a:moveTo>
                    <a:pt x="f5" y="f6"/>
                  </a:moveTo>
                  <a:cubicBezTo>
                    <a:pt x="f7" y="f8"/>
                    <a:pt x="f9" y="f10"/>
                    <a:pt x="f3" y="f4"/>
                  </a:cubicBezTo>
                  <a:cubicBezTo>
                    <a:pt x="f11" y="f12"/>
                    <a:pt x="f13" y="f14"/>
                    <a:pt x="f15" y="f16"/>
                  </a:cubicBezTo>
                  <a:cubicBezTo>
                    <a:pt x="f15" y="f16"/>
                    <a:pt x="f17" y="f18"/>
                    <a:pt x="f17" y="f18"/>
                  </a:cubicBezTo>
                  <a:cubicBezTo>
                    <a:pt x="f19" y="f20"/>
                    <a:pt x="f21" y="f11"/>
                    <a:pt x="f2" y="f2"/>
                  </a:cubicBezTo>
                  <a:cubicBezTo>
                    <a:pt x="f2" y="f22"/>
                    <a:pt x="f2" y="f23"/>
                    <a:pt x="f2" y="f7"/>
                  </a:cubicBezTo>
                  <a:cubicBezTo>
                    <a:pt x="f24" y="f25"/>
                    <a:pt x="f21" y="f26"/>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3" name="Freeform 34"/>
            <p:cNvSpPr/>
            <p:nvPr/>
          </p:nvSpPr>
          <p:spPr>
            <a:xfrm>
              <a:off x="973726" y="3145801"/>
              <a:ext cx="1410169" cy="2716883"/>
            </a:xfrm>
            <a:custGeom>
              <a:avLst/>
              <a:gdLst>
                <a:gd name="f0" fmla="val w"/>
                <a:gd name="f1" fmla="val h"/>
                <a:gd name="f2" fmla="val 0"/>
                <a:gd name="f3" fmla="val 294"/>
                <a:gd name="f4" fmla="val 568"/>
                <a:gd name="f5" fmla="val 8"/>
                <a:gd name="f6" fmla="val 553"/>
                <a:gd name="f7" fmla="val 9"/>
                <a:gd name="f8" fmla="val 501"/>
                <a:gd name="f9" fmla="val 19"/>
                <a:gd name="f10" fmla="val 448"/>
                <a:gd name="f11" fmla="val 35"/>
                <a:gd name="f12" fmla="val 397"/>
                <a:gd name="f13" fmla="val 51"/>
                <a:gd name="f14" fmla="val 347"/>
                <a:gd name="f15" fmla="val 73"/>
                <a:gd name="f16" fmla="val 298"/>
                <a:gd name="f17" fmla="val 99"/>
                <a:gd name="f18" fmla="val 252"/>
                <a:gd name="f19" fmla="val 124"/>
                <a:gd name="f20" fmla="val 205"/>
                <a:gd name="f21" fmla="val 154"/>
                <a:gd name="f22" fmla="val 161"/>
                <a:gd name="f23" fmla="val 187"/>
                <a:gd name="f24" fmla="val 119"/>
                <a:gd name="f25" fmla="val 203"/>
                <a:gd name="f26" fmla="val 98"/>
                <a:gd name="f27" fmla="val 220"/>
                <a:gd name="f28" fmla="val 77"/>
                <a:gd name="f29" fmla="val 238"/>
                <a:gd name="f30" fmla="val 58"/>
                <a:gd name="f31" fmla="val 247"/>
                <a:gd name="f32" fmla="val 48"/>
                <a:gd name="f33" fmla="val 256"/>
                <a:gd name="f34" fmla="val 38"/>
                <a:gd name="f35" fmla="val 265"/>
                <a:gd name="f36" fmla="val 28"/>
                <a:gd name="f37" fmla="val 274"/>
                <a:gd name="f38" fmla="val 284"/>
                <a:gd name="f39" fmla="val 293"/>
                <a:gd name="f40" fmla="val 283"/>
                <a:gd name="f41" fmla="val 273"/>
                <a:gd name="f42" fmla="val 18"/>
                <a:gd name="f43" fmla="val 264"/>
                <a:gd name="f44" fmla="val 27"/>
                <a:gd name="f45" fmla="val 255"/>
                <a:gd name="f46" fmla="val 37"/>
                <a:gd name="f47" fmla="val 246"/>
                <a:gd name="f48" fmla="val 47"/>
                <a:gd name="f49" fmla="val 237"/>
                <a:gd name="f50" fmla="val 56"/>
                <a:gd name="f51" fmla="val 218"/>
                <a:gd name="f52" fmla="val 76"/>
                <a:gd name="f53" fmla="val 201"/>
                <a:gd name="f54" fmla="val 96"/>
                <a:gd name="f55" fmla="val 185"/>
                <a:gd name="f56" fmla="val 117"/>
                <a:gd name="f57" fmla="val 151"/>
                <a:gd name="f58" fmla="val 159"/>
                <a:gd name="f59" fmla="val 121"/>
                <a:gd name="f60" fmla="val 95"/>
                <a:gd name="f61" fmla="val 249"/>
                <a:gd name="f62" fmla="val 68"/>
                <a:gd name="f63" fmla="val 296"/>
                <a:gd name="f64" fmla="val 46"/>
                <a:gd name="f65" fmla="val 345"/>
                <a:gd name="f66" fmla="val 30"/>
                <a:gd name="f67" fmla="val 396"/>
                <a:gd name="f68" fmla="val 13"/>
                <a:gd name="f69" fmla="val 445"/>
                <a:gd name="f70" fmla="val 3"/>
                <a:gd name="f71" fmla="val 497"/>
                <a:gd name="f72" fmla="val 549"/>
                <a:gd name="f73" fmla="val 555"/>
                <a:gd name="f74" fmla="val 5"/>
                <a:gd name="f75" fmla="val 561"/>
                <a:gd name="f76" fmla="val 7"/>
                <a:gd name="f77" fmla="val 563"/>
                <a:gd name="f78" fmla="val 558"/>
                <a:gd name="f79" fmla="*/ f0 1 294"/>
                <a:gd name="f80" fmla="*/ f1 1 568"/>
                <a:gd name="f81" fmla="+- f4 0 f2"/>
                <a:gd name="f82" fmla="+- f3 0 f2"/>
                <a:gd name="f83" fmla="*/ f82 1 294"/>
                <a:gd name="f84" fmla="*/ f81 1 568"/>
                <a:gd name="f85" fmla="*/ 0 1 f83"/>
                <a:gd name="f86" fmla="*/ f3 1 f83"/>
                <a:gd name="f87" fmla="*/ 0 1 f84"/>
                <a:gd name="f88" fmla="*/ f4 1 f84"/>
                <a:gd name="f89" fmla="*/ f85 f79 1"/>
                <a:gd name="f90" fmla="*/ f86 f79 1"/>
                <a:gd name="f91" fmla="*/ f88 f80 1"/>
                <a:gd name="f92" fmla="*/ f87 f80 1"/>
              </a:gdLst>
              <a:ahLst/>
              <a:cxnLst>
                <a:cxn ang="3cd4">
                  <a:pos x="hc" y="t"/>
                </a:cxn>
                <a:cxn ang="0">
                  <a:pos x="r" y="vc"/>
                </a:cxn>
                <a:cxn ang="cd4">
                  <a:pos x="hc" y="b"/>
                </a:cxn>
                <a:cxn ang="cd2">
                  <a:pos x="l" y="vc"/>
                </a:cxn>
              </a:cxnLst>
              <a:rect l="f89" t="f92" r="f90" b="f91"/>
              <a:pathLst>
                <a:path w="294" h="568">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9"/>
                    <a:pt x="f38" y="f7"/>
                    <a:pt x="f3" y="f2"/>
                  </a:cubicBezTo>
                  <a:cubicBezTo>
                    <a:pt x="f39" y="f2"/>
                    <a:pt x="f39" y="f2"/>
                    <a:pt x="f39" y="f2"/>
                  </a:cubicBezTo>
                  <a:cubicBezTo>
                    <a:pt x="f40" y="f7"/>
                    <a:pt x="f41" y="f42"/>
                    <a:pt x="f43" y="f44"/>
                  </a:cubicBezTo>
                  <a:cubicBezTo>
                    <a:pt x="f45" y="f46"/>
                    <a:pt x="f47" y="f48"/>
                    <a:pt x="f49" y="f50"/>
                  </a:cubicBezTo>
                  <a:cubicBezTo>
                    <a:pt x="f51" y="f52"/>
                    <a:pt x="f53" y="f54"/>
                    <a:pt x="f55" y="f56"/>
                  </a:cubicBezTo>
                  <a:cubicBezTo>
                    <a:pt x="f57" y="f58"/>
                    <a:pt x="f59" y="f25"/>
                    <a:pt x="f60" y="f61"/>
                  </a:cubicBezTo>
                  <a:cubicBezTo>
                    <a:pt x="f62" y="f63"/>
                    <a:pt x="f64" y="f65"/>
                    <a:pt x="f66" y="f67"/>
                  </a:cubicBezTo>
                  <a:cubicBezTo>
                    <a:pt x="f68" y="f69"/>
                    <a:pt x="f70" y="f71"/>
                    <a:pt x="f2" y="f72"/>
                  </a:cubicBezTo>
                  <a:cubicBezTo>
                    <a:pt x="f70" y="f73"/>
                    <a:pt x="f74" y="f75"/>
                    <a:pt x="f76" y="f4"/>
                  </a:cubicBezTo>
                  <a:cubicBezTo>
                    <a:pt x="f76" y="f77"/>
                    <a:pt x="f76" y="f78"/>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4" name="Freeform 35"/>
            <p:cNvSpPr/>
            <p:nvPr/>
          </p:nvSpPr>
          <p:spPr>
            <a:xfrm>
              <a:off x="1073350" y="6600340"/>
              <a:ext cx="120709" cy="252913"/>
            </a:xfrm>
            <a:custGeom>
              <a:avLst/>
              <a:gdLst>
                <a:gd name="f0" fmla="val w"/>
                <a:gd name="f1" fmla="val h"/>
                <a:gd name="f2" fmla="val 0"/>
                <a:gd name="f3" fmla="val 25"/>
                <a:gd name="f4" fmla="val 53"/>
                <a:gd name="f5" fmla="val 5"/>
                <a:gd name="f6" fmla="val 18"/>
                <a:gd name="f7" fmla="val 12"/>
                <a:gd name="f8" fmla="val 36"/>
                <a:gd name="f9" fmla="val 19"/>
                <a:gd name="f10" fmla="val 16"/>
                <a:gd name="f11" fmla="val 8"/>
                <a:gd name="f12" fmla="*/ f0 1 25"/>
                <a:gd name="f13" fmla="*/ f1 1 53"/>
                <a:gd name="f14" fmla="+- f4 0 f2"/>
                <a:gd name="f15" fmla="+- f3 0 f2"/>
                <a:gd name="f16" fmla="*/ f15 1 25"/>
                <a:gd name="f17" fmla="*/ f14 1 53"/>
                <a:gd name="f18" fmla="*/ 0 1 f16"/>
                <a:gd name="f19" fmla="*/ f3 1 f16"/>
                <a:gd name="f20" fmla="*/ 0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25" h="53">
                  <a:moveTo>
                    <a:pt x="f2" y="f2"/>
                  </a:moveTo>
                  <a:cubicBezTo>
                    <a:pt x="f5" y="f6"/>
                    <a:pt x="f7" y="f8"/>
                    <a:pt x="f9" y="f4"/>
                  </a:cubicBezTo>
                  <a:cubicBezTo>
                    <a:pt x="f3" y="f4"/>
                    <a:pt x="f3" y="f4"/>
                    <a:pt x="f3" y="f4"/>
                  </a:cubicBezTo>
                  <a:cubicBezTo>
                    <a:pt x="f10" y="f8"/>
                    <a:pt x="f11" y="f6"/>
                    <a:pt x="f2" y="f2"/>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5" name="Freeform 36"/>
            <p:cNvSpPr/>
            <p:nvPr/>
          </p:nvSpPr>
          <p:spPr>
            <a:xfrm>
              <a:off x="973726" y="5897166"/>
              <a:ext cx="137955" cy="674434"/>
            </a:xfrm>
            <a:custGeom>
              <a:avLst/>
              <a:gdLst>
                <a:gd name="f0" fmla="val w"/>
                <a:gd name="f1" fmla="val h"/>
                <a:gd name="f2" fmla="val 0"/>
                <a:gd name="f3" fmla="val 29"/>
                <a:gd name="f4" fmla="val 141"/>
                <a:gd name="f5" fmla="val 30"/>
                <a:gd name="f6" fmla="val 2"/>
                <a:gd name="f7" fmla="val 60"/>
                <a:gd name="f8" fmla="val 7"/>
                <a:gd name="f9" fmla="val 89"/>
                <a:gd name="f10" fmla="val 11"/>
                <a:gd name="f11" fmla="val 98"/>
                <a:gd name="f12" fmla="val 14"/>
                <a:gd name="f13" fmla="val 108"/>
                <a:gd name="f14" fmla="val 18"/>
                <a:gd name="f15" fmla="val 117"/>
                <a:gd name="f16" fmla="val 22"/>
                <a:gd name="f17" fmla="val 125"/>
                <a:gd name="f18" fmla="val 25"/>
                <a:gd name="f19" fmla="val 133"/>
                <a:gd name="f20" fmla="val 28"/>
                <a:gd name="f21" fmla="val 139"/>
                <a:gd name="f22" fmla="val 137"/>
                <a:gd name="f23" fmla="val 27"/>
                <a:gd name="f24" fmla="val 135"/>
                <a:gd name="f25" fmla="val 16"/>
                <a:gd name="f26" fmla="val 10"/>
                <a:gd name="f27" fmla="val 8"/>
                <a:gd name="f28" fmla="val 5"/>
                <a:gd name="f29" fmla="val 15"/>
                <a:gd name="f30" fmla="val 4"/>
                <a:gd name="f31" fmla="val 1"/>
                <a:gd name="f32" fmla="val 3"/>
                <a:gd name="f33" fmla="*/ f0 1 29"/>
                <a:gd name="f34" fmla="*/ f1 1 141"/>
                <a:gd name="f35" fmla="+- f4 0 f2"/>
                <a:gd name="f36" fmla="+- f3 0 f2"/>
                <a:gd name="f37" fmla="*/ f36 1 29"/>
                <a:gd name="f38" fmla="*/ f35 1 141"/>
                <a:gd name="f39" fmla="*/ 0 1 f37"/>
                <a:gd name="f40" fmla="*/ f3 1 f37"/>
                <a:gd name="f41" fmla="*/ 0 1 f38"/>
                <a:gd name="f42" fmla="*/ f4 1 f38"/>
                <a:gd name="f43" fmla="*/ f39 f33 1"/>
                <a:gd name="f44" fmla="*/ f40 f33 1"/>
                <a:gd name="f45" fmla="*/ f42 f34 1"/>
                <a:gd name="f46" fmla="*/ f41 f34 1"/>
              </a:gdLst>
              <a:ahLst/>
              <a:cxnLst>
                <a:cxn ang="3cd4">
                  <a:pos x="hc" y="t"/>
                </a:cxn>
                <a:cxn ang="0">
                  <a:pos x="r" y="vc"/>
                </a:cxn>
                <a:cxn ang="cd4">
                  <a:pos x="hc" y="b"/>
                </a:cxn>
                <a:cxn ang="cd2">
                  <a:pos x="l" y="vc"/>
                </a:cxn>
              </a:cxnLst>
              <a:rect l="f43" t="f46" r="f44" b="f45"/>
              <a:pathLst>
                <a:path w="29" h="141">
                  <a:moveTo>
                    <a:pt x="f2" y="f2"/>
                  </a:moveTo>
                  <a:cubicBezTo>
                    <a:pt x="f2" y="f5"/>
                    <a:pt x="f6" y="f7"/>
                    <a:pt x="f8" y="f9"/>
                  </a:cubicBezTo>
                  <a:cubicBezTo>
                    <a:pt x="f10" y="f11"/>
                    <a:pt x="f12" y="f13"/>
                    <a:pt x="f14" y="f15"/>
                  </a:cubicBezTo>
                  <a:cubicBezTo>
                    <a:pt x="f16" y="f17"/>
                    <a:pt x="f18" y="f19"/>
                    <a:pt x="f3" y="f4"/>
                  </a:cubicBezTo>
                  <a:cubicBezTo>
                    <a:pt x="f20" y="f21"/>
                    <a:pt x="f20" y="f22"/>
                    <a:pt x="f23" y="f24"/>
                  </a:cubicBezTo>
                  <a:cubicBezTo>
                    <a:pt x="f25" y="f11"/>
                    <a:pt x="f26" y="f7"/>
                    <a:pt x="f27" y="f16"/>
                  </a:cubicBezTo>
                  <a:cubicBezTo>
                    <a:pt x="f8" y="f14"/>
                    <a:pt x="f28" y="f29"/>
                    <a:pt x="f30" y="f10"/>
                  </a:cubicBezTo>
                  <a:cubicBezTo>
                    <a:pt x="f6" y="f8"/>
                    <a:pt x="f31" y="f32"/>
                    <a:pt x="f2" y="f2"/>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6" name="Freeform 37"/>
            <p:cNvSpPr/>
            <p:nvPr/>
          </p:nvSpPr>
          <p:spPr>
            <a:xfrm>
              <a:off x="973726" y="5772625"/>
              <a:ext cx="38322" cy="228005"/>
            </a:xfrm>
            <a:custGeom>
              <a:avLst/>
              <a:gdLst>
                <a:gd name="f0" fmla="val w"/>
                <a:gd name="f1" fmla="val h"/>
                <a:gd name="f2" fmla="val 0"/>
                <a:gd name="f3" fmla="val 8"/>
                <a:gd name="f4" fmla="val 48"/>
                <a:gd name="f5" fmla="val 26"/>
                <a:gd name="f6" fmla="val 1"/>
                <a:gd name="f7" fmla="val 29"/>
                <a:gd name="f8" fmla="val 2"/>
                <a:gd name="f9" fmla="val 33"/>
                <a:gd name="f10" fmla="val 4"/>
                <a:gd name="f11" fmla="val 37"/>
                <a:gd name="f12" fmla="val 5"/>
                <a:gd name="f13" fmla="val 41"/>
                <a:gd name="f14" fmla="val 7"/>
                <a:gd name="f15" fmla="val 44"/>
                <a:gd name="f16" fmla="val 38"/>
                <a:gd name="f17" fmla="val 28"/>
                <a:gd name="f18" fmla="val 19"/>
                <a:gd name="f19" fmla="val 12"/>
                <a:gd name="f20" fmla="val 3"/>
                <a:gd name="f21" fmla="val 6"/>
                <a:gd name="f22" fmla="val 11"/>
                <a:gd name="f23" fmla="*/ f0 1 8"/>
                <a:gd name="f24" fmla="*/ f1 1 48"/>
                <a:gd name="f25" fmla="+- f4 0 f2"/>
                <a:gd name="f26" fmla="+- f3 0 f2"/>
                <a:gd name="f27" fmla="*/ f26 1 8"/>
                <a:gd name="f28" fmla="*/ f25 1 48"/>
                <a:gd name="f29" fmla="*/ 0 1 f27"/>
                <a:gd name="f30" fmla="*/ f3 1 f27"/>
                <a:gd name="f31" fmla="*/ 0 1 f28"/>
                <a:gd name="f32" fmla="*/ f4 1 f28"/>
                <a:gd name="f33" fmla="*/ f29 f23 1"/>
                <a:gd name="f34" fmla="*/ f30 f23 1"/>
                <a:gd name="f35" fmla="*/ f32 f24 1"/>
                <a:gd name="f36" fmla="*/ f31 f24 1"/>
              </a:gdLst>
              <a:ahLst/>
              <a:cxnLst>
                <a:cxn ang="3cd4">
                  <a:pos x="hc" y="t"/>
                </a:cxn>
                <a:cxn ang="0">
                  <a:pos x="r" y="vc"/>
                </a:cxn>
                <a:cxn ang="cd4">
                  <a:pos x="hc" y="b"/>
                </a:cxn>
                <a:cxn ang="cd2">
                  <a:pos x="l" y="vc"/>
                </a:cxn>
              </a:cxnLst>
              <a:rect l="f33" t="f36" r="f34" b="f35"/>
              <a:pathLst>
                <a:path w="8" h="48">
                  <a:moveTo>
                    <a:pt x="f2" y="f5"/>
                  </a:moveTo>
                  <a:cubicBezTo>
                    <a:pt x="f6" y="f7"/>
                    <a:pt x="f8" y="f9"/>
                    <a:pt x="f10" y="f11"/>
                  </a:cubicBezTo>
                  <a:cubicBezTo>
                    <a:pt x="f12" y="f13"/>
                    <a:pt x="f14" y="f15"/>
                    <a:pt x="f3" y="f4"/>
                  </a:cubicBezTo>
                  <a:cubicBezTo>
                    <a:pt x="f14" y="f16"/>
                    <a:pt x="f14" y="f17"/>
                    <a:pt x="f14" y="f18"/>
                  </a:cubicBezTo>
                  <a:cubicBezTo>
                    <a:pt x="f12" y="f19"/>
                    <a:pt x="f20" y="f21"/>
                    <a:pt x="f2" y="f2"/>
                  </a:cubicBezTo>
                  <a:cubicBezTo>
                    <a:pt x="f2" y="f6"/>
                    <a:pt x="f2" y="f20"/>
                    <a:pt x="f2" y="f10"/>
                  </a:cubicBezTo>
                  <a:cubicBezTo>
                    <a:pt x="f2" y="f22"/>
                    <a:pt x="f2" y="f18"/>
                    <a:pt x="f2" y="f5"/>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7" name="Freeform 38"/>
            <p:cNvSpPr/>
            <p:nvPr/>
          </p:nvSpPr>
          <p:spPr>
            <a:xfrm>
              <a:off x="1006297" y="6322518"/>
              <a:ext cx="210760" cy="530736"/>
            </a:xfrm>
            <a:custGeom>
              <a:avLst/>
              <a:gdLst>
                <a:gd name="f0" fmla="val w"/>
                <a:gd name="f1" fmla="val h"/>
                <a:gd name="f2" fmla="val 0"/>
                <a:gd name="f3" fmla="val 44"/>
                <a:gd name="f4" fmla="val 111"/>
                <a:gd name="f5" fmla="val 11"/>
                <a:gd name="f6" fmla="val 28"/>
                <a:gd name="f7" fmla="val 7"/>
                <a:gd name="f8" fmla="val 19"/>
                <a:gd name="f9" fmla="val 4"/>
                <a:gd name="f10" fmla="val 9"/>
                <a:gd name="f11" fmla="val 3"/>
                <a:gd name="f12" fmla="val 16"/>
                <a:gd name="f13" fmla="val 33"/>
                <a:gd name="f14" fmla="val 49"/>
                <a:gd name="f15" fmla="val 12"/>
                <a:gd name="f16" fmla="val 52"/>
                <a:gd name="f17" fmla="val 13"/>
                <a:gd name="f18" fmla="val 55"/>
                <a:gd name="f19" fmla="val 14"/>
                <a:gd name="f20" fmla="val 58"/>
                <a:gd name="f21" fmla="val 22"/>
                <a:gd name="f22" fmla="val 76"/>
                <a:gd name="f23" fmla="val 30"/>
                <a:gd name="f24" fmla="val 94"/>
                <a:gd name="f25" fmla="val 39"/>
                <a:gd name="f26" fmla="val 35"/>
                <a:gd name="f27" fmla="val 92"/>
                <a:gd name="f28" fmla="val 72"/>
                <a:gd name="f29" fmla="val 18"/>
                <a:gd name="f30" fmla="val 15"/>
                <a:gd name="f31" fmla="val 36"/>
                <a:gd name="f32" fmla="*/ f0 1 44"/>
                <a:gd name="f33" fmla="*/ f1 1 111"/>
                <a:gd name="f34" fmla="+- f4 0 f2"/>
                <a:gd name="f35" fmla="+- f3 0 f2"/>
                <a:gd name="f36" fmla="*/ f35 1 44"/>
                <a:gd name="f37" fmla="*/ f34 1 111"/>
                <a:gd name="f38" fmla="*/ 0 1 f36"/>
                <a:gd name="f39" fmla="*/ f3 1 f36"/>
                <a:gd name="f40" fmla="*/ 0 1 f37"/>
                <a:gd name="f41" fmla="*/ f4 1 f37"/>
                <a:gd name="f42" fmla="*/ f38 f32 1"/>
                <a:gd name="f43" fmla="*/ f39 f32 1"/>
                <a:gd name="f44" fmla="*/ f41 f33 1"/>
                <a:gd name="f45" fmla="*/ f40 f33 1"/>
              </a:gdLst>
              <a:ahLst/>
              <a:cxnLst>
                <a:cxn ang="3cd4">
                  <a:pos x="hc" y="t"/>
                </a:cxn>
                <a:cxn ang="0">
                  <a:pos x="r" y="vc"/>
                </a:cxn>
                <a:cxn ang="cd4">
                  <a:pos x="hc" y="b"/>
                </a:cxn>
                <a:cxn ang="cd2">
                  <a:pos x="l" y="vc"/>
                </a:cxn>
              </a:cxnLst>
              <a:rect l="f42" t="f45" r="f43" b="f44"/>
              <a:pathLst>
                <a:path w="44" h="111">
                  <a:moveTo>
                    <a:pt x="f5" y="f6"/>
                  </a:moveTo>
                  <a:cubicBezTo>
                    <a:pt x="f7" y="f8"/>
                    <a:pt x="f9" y="f10"/>
                    <a:pt x="f2" y="f2"/>
                  </a:cubicBezTo>
                  <a:cubicBezTo>
                    <a:pt x="f11" y="f12"/>
                    <a:pt x="f7" y="f13"/>
                    <a:pt x="f5" y="f14"/>
                  </a:cubicBezTo>
                  <a:cubicBezTo>
                    <a:pt x="f15" y="f16"/>
                    <a:pt x="f17" y="f18"/>
                    <a:pt x="f19" y="f20"/>
                  </a:cubicBezTo>
                  <a:cubicBezTo>
                    <a:pt x="f21" y="f22"/>
                    <a:pt x="f23" y="f24"/>
                    <a:pt x="f25" y="f4"/>
                  </a:cubicBezTo>
                  <a:cubicBezTo>
                    <a:pt x="f3" y="f4"/>
                    <a:pt x="f3" y="f4"/>
                    <a:pt x="f3" y="f4"/>
                  </a:cubicBezTo>
                  <a:cubicBezTo>
                    <a:pt x="f26" y="f27"/>
                    <a:pt x="f6" y="f28"/>
                    <a:pt x="f21" y="f16"/>
                  </a:cubicBezTo>
                  <a:cubicBezTo>
                    <a:pt x="f29" y="f3"/>
                    <a:pt x="f30" y="f31"/>
                    <a:pt x="f5" y="f6"/>
                  </a:cubicBezTo>
                  <a:close/>
                </a:path>
              </a:pathLst>
            </a:cu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grpSp>
      <p:sp>
        <p:nvSpPr>
          <p:cNvPr id="28" name="Rectangle 6"/>
          <p:cNvSpPr/>
          <p:nvPr/>
        </p:nvSpPr>
        <p:spPr>
          <a:xfrm>
            <a:off x="0" y="0"/>
            <a:ext cx="182880" cy="6858000"/>
          </a:xfrm>
          <a:prstGeom prst="rect">
            <a:avLst/>
          </a:prstGeom>
          <a:solidFill>
            <a:srgbClr val="766F5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29" name="Title Placeholder 1"/>
          <p:cNvSpPr txBox="1">
            <a:spLocks noGrp="1"/>
          </p:cNvSpPr>
          <p:nvPr>
            <p:ph type="title"/>
          </p:nvPr>
        </p:nvSpPr>
        <p:spPr>
          <a:xfrm>
            <a:off x="2592927" y="624105"/>
            <a:ext cx="8911687" cy="1280891"/>
          </a:xfrm>
          <a:prstGeom prst="rect">
            <a:avLst/>
          </a:prstGeom>
          <a:noFill/>
          <a:ln>
            <a:noFill/>
          </a:ln>
        </p:spPr>
        <p:txBody>
          <a:bodyPr vert="horz" wrap="square" lIns="91440" tIns="45720" rIns="91440" bIns="45720" anchor="t" anchorCtr="0" compatLnSpc="1">
            <a:normAutofit/>
          </a:bodyPr>
          <a:lstStyle/>
          <a:p>
            <a:pPr lvl="0"/>
            <a:r>
              <a:rPr lang="ro-RO" smtClean="0"/>
              <a:t>Clic pentru editare stil titlu</a:t>
            </a:r>
            <a:endParaRPr lang="en-US"/>
          </a:p>
        </p:txBody>
      </p:sp>
      <p:sp>
        <p:nvSpPr>
          <p:cNvPr id="30" name="Text Placeholder 2"/>
          <p:cNvSpPr txBox="1">
            <a:spLocks noGrp="1"/>
          </p:cNvSpPr>
          <p:nvPr>
            <p:ph type="body" idx="1"/>
          </p:nvPr>
        </p:nvSpPr>
        <p:spPr>
          <a:xfrm>
            <a:off x="2589215" y="2133596"/>
            <a:ext cx="8915400" cy="3886200"/>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txBox="1">
            <a:spLocks noGrp="1"/>
          </p:cNvSpPr>
          <p:nvPr>
            <p:ph type="dt" sz="half" idx="2"/>
          </p:nvPr>
        </p:nvSpPr>
        <p:spPr>
          <a:xfrm>
            <a:off x="10361615" y="6130439"/>
            <a:ext cx="1146282" cy="370396"/>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entury Gothic"/>
              </a:defRPr>
            </a:lvl1pPr>
          </a:lstStyle>
          <a:p>
            <a:pPr lvl="0"/>
            <a:fld id="{21BF7759-1B65-4377-9EAE-236509617AB7}" type="datetime1">
              <a:rPr lang="en-US"/>
              <a:pPr lvl="0"/>
              <a:t>1/17/2023</a:t>
            </a:fld>
            <a:endParaRPr lang="en-US"/>
          </a:p>
        </p:txBody>
      </p:sp>
      <p:sp>
        <p:nvSpPr>
          <p:cNvPr id="32" name="Footer Placeholder 4"/>
          <p:cNvSpPr txBox="1">
            <a:spLocks noGrp="1"/>
          </p:cNvSpPr>
          <p:nvPr>
            <p:ph type="ftr" sz="quarter" idx="3"/>
          </p:nvPr>
        </p:nvSpPr>
        <p:spPr>
          <a:xfrm>
            <a:off x="2589215" y="6135806"/>
            <a:ext cx="7619996"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entury Gothic"/>
              </a:defRPr>
            </a:lvl1pPr>
          </a:lstStyle>
          <a:p>
            <a:pPr lvl="0"/>
            <a:endParaRPr lang="en-US"/>
          </a:p>
        </p:txBody>
      </p:sp>
      <p:sp>
        <p:nvSpPr>
          <p:cNvPr id="33" name="Slide Number Placeholder 5"/>
          <p:cNvSpPr txBox="1">
            <a:spLocks noGrp="1"/>
          </p:cNvSpPr>
          <p:nvPr>
            <p:ph type="sldNum" sz="quarter" idx="4"/>
          </p:nvPr>
        </p:nvSpPr>
        <p:spPr>
          <a:xfrm>
            <a:off x="531815" y="787783"/>
            <a:ext cx="779763"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2000" b="0" i="0" u="none" strike="noStrike" kern="1200" cap="none" spc="0" baseline="0">
                <a:solidFill>
                  <a:srgbClr val="FEFFFF"/>
                </a:solidFill>
                <a:uFillTx/>
                <a:latin typeface="Century Gothic"/>
              </a:defRPr>
            </a:lvl1pPr>
          </a:lstStyle>
          <a:p>
            <a:pPr lvl="0"/>
            <a:fld id="{0F9FB432-73B5-49D2-AF23-14D92A445D20}"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xStyles>
    <p:titleStyle>
      <a:lvl1pPr marL="0" marR="0" lvl="0" indent="0" algn="l" defTabSz="457200" rtl="0" eaLnBrk="1" fontAlgn="auto" hangingPunct="1">
        <a:lnSpc>
          <a:spcPct val="100000"/>
        </a:lnSpc>
        <a:spcBef>
          <a:spcPts val="0"/>
        </a:spcBef>
        <a:spcAft>
          <a:spcPts val="0"/>
        </a:spcAft>
        <a:buNone/>
        <a:tabLst/>
        <a:defRPr lang="en-US" sz="3600" b="0" i="0" u="none" strike="noStrike" kern="1200" cap="none" spc="0" baseline="0">
          <a:solidFill>
            <a:srgbClr val="262626"/>
          </a:solidFill>
          <a:uFillTx/>
          <a:latin typeface="Century Gothic"/>
        </a:defRPr>
      </a:lvl1pPr>
    </p:titleStyle>
    <p:bodyStyle>
      <a:lvl1pPr marL="342900" marR="0" lvl="0" indent="-342900" algn="l" defTabSz="457200" rtl="0" eaLnBrk="1" fontAlgn="auto" hangingPunct="1">
        <a:lnSpc>
          <a:spcPct val="100000"/>
        </a:lnSpc>
        <a:spcBef>
          <a:spcPts val="1000"/>
        </a:spcBef>
        <a:spcAft>
          <a:spcPts val="0"/>
        </a:spcAft>
        <a:buClr>
          <a:srgbClr val="A53010"/>
        </a:buClr>
        <a:buSzPct val="100000"/>
        <a:buFont typeface="Wingdings 3"/>
        <a:buChar char=""/>
        <a:tabLst/>
        <a:defRPr lang="en-US" sz="1800" b="0" i="0" u="none" strike="noStrike" kern="1200" cap="none" spc="0" baseline="0">
          <a:solidFill>
            <a:srgbClr val="404040"/>
          </a:solidFill>
          <a:uFillTx/>
          <a:latin typeface="Century Gothic"/>
        </a:defRPr>
      </a:lvl1pPr>
      <a:lvl2pPr marL="742950" marR="0" lvl="1" indent="-285750" algn="l" defTabSz="457200" rtl="0" eaLnBrk="1" fontAlgn="auto" hangingPunct="1">
        <a:lnSpc>
          <a:spcPct val="100000"/>
        </a:lnSpc>
        <a:spcBef>
          <a:spcPts val="1000"/>
        </a:spcBef>
        <a:spcAft>
          <a:spcPts val="0"/>
        </a:spcAft>
        <a:buClr>
          <a:srgbClr val="A53010"/>
        </a:buClr>
        <a:buSzPct val="100000"/>
        <a:buFont typeface="Wingdings 3"/>
        <a:buChar char=""/>
        <a:tabLst/>
        <a:defRPr lang="en-US" sz="1600" b="0" i="0" u="none" strike="noStrike" kern="1200" cap="none" spc="0" baseline="0">
          <a:solidFill>
            <a:srgbClr val="404040"/>
          </a:solidFill>
          <a:uFillTx/>
          <a:latin typeface="Century Gothic"/>
        </a:defRPr>
      </a:lvl2pPr>
      <a:lvl3pPr marL="1143000" marR="0" lvl="2" indent="-228600" algn="l" defTabSz="457200" rtl="0" eaLnBrk="1" fontAlgn="auto" hangingPunct="1">
        <a:lnSpc>
          <a:spcPct val="100000"/>
        </a:lnSpc>
        <a:spcBef>
          <a:spcPts val="1000"/>
        </a:spcBef>
        <a:spcAft>
          <a:spcPts val="0"/>
        </a:spcAft>
        <a:buClr>
          <a:srgbClr val="A53010"/>
        </a:buClr>
        <a:buSzPct val="100000"/>
        <a:buFont typeface="Wingdings 3"/>
        <a:buChar char=""/>
        <a:tabLst/>
        <a:defRPr lang="en-US" sz="1400" b="0" i="0" u="none" strike="noStrike" kern="1200" cap="none" spc="0" baseline="0">
          <a:solidFill>
            <a:srgbClr val="404040"/>
          </a:solidFill>
          <a:uFillTx/>
          <a:latin typeface="Century Gothic"/>
        </a:defRPr>
      </a:lvl3pPr>
      <a:lvl4pPr marL="1600200" marR="0" lvl="3" indent="-228600" algn="l" defTabSz="457200" rtl="0" eaLnBrk="1" fontAlgn="auto" hangingPunct="1">
        <a:lnSpc>
          <a:spcPct val="100000"/>
        </a:lnSpc>
        <a:spcBef>
          <a:spcPts val="1000"/>
        </a:spcBef>
        <a:spcAft>
          <a:spcPts val="0"/>
        </a:spcAft>
        <a:buClr>
          <a:srgbClr val="A53010"/>
        </a:buClr>
        <a:buSzPct val="100000"/>
        <a:buFont typeface="Wingdings 3"/>
        <a:buChar char=""/>
        <a:tabLst/>
        <a:defRPr lang="en-US" sz="1200" b="0" i="0" u="none" strike="noStrike" kern="1200" cap="none" spc="0" baseline="0">
          <a:solidFill>
            <a:srgbClr val="404040"/>
          </a:solidFill>
          <a:uFillTx/>
          <a:latin typeface="Century Gothic"/>
        </a:defRPr>
      </a:lvl4pPr>
      <a:lvl5pPr marL="2057400" marR="0" lvl="4" indent="-228600" algn="l" defTabSz="457200" rtl="0" eaLnBrk="1" fontAlgn="auto" hangingPunct="1">
        <a:lnSpc>
          <a:spcPct val="100000"/>
        </a:lnSpc>
        <a:spcBef>
          <a:spcPts val="1000"/>
        </a:spcBef>
        <a:spcAft>
          <a:spcPts val="0"/>
        </a:spcAft>
        <a:buClr>
          <a:srgbClr val="A53010"/>
        </a:buClr>
        <a:buSzPct val="100000"/>
        <a:buFont typeface="Wingdings 3"/>
        <a:buChar char=""/>
        <a:tabLst/>
        <a:defRPr lang="en-US" sz="1200" b="0" i="0" u="none" strike="noStrike" kern="1200" cap="none" spc="0" baseline="0">
          <a:solidFill>
            <a:srgbClr val="40404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ro.wikipedia.org/wiki/Stejar" TargetMode="External"/><Relationship Id="rId13" Type="http://schemas.openxmlformats.org/officeDocument/2006/relationships/image" Target="../media/image1.gif"/><Relationship Id="rId1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hyperlink" Target="http://ro.wikipedia.org/wiki/Castan" TargetMode="External"/><Relationship Id="rId12" Type="http://schemas.openxmlformats.org/officeDocument/2006/relationships/hyperlink" Target="http://ro.wikipedia.org/wiki/Golen&#539;i,_Dolj" TargetMode="External"/><Relationship Id="rId17" Type="http://schemas.openxmlformats.org/officeDocument/2006/relationships/image" Target="../media/image5.png"/><Relationship Id="rId2" Type="http://schemas.microsoft.com/office/2007/relationships/media" Target="../media/media1.mp3"/><Relationship Id="rId16" Type="http://schemas.openxmlformats.org/officeDocument/2006/relationships/image" Target="../media/image4.jpeg"/><Relationship Id="rId20" Type="http://schemas.openxmlformats.org/officeDocument/2006/relationships/image" Target="../media/image8.png"/><Relationship Id="rId1" Type="http://schemas.openxmlformats.org/officeDocument/2006/relationships/audio" Target="file:///C:\Users\biblio\Desktop\Waterloo%201815.mp3" TargetMode="External"/><Relationship Id="rId6" Type="http://schemas.openxmlformats.org/officeDocument/2006/relationships/hyperlink" Target="http://ro.wikipedia.org/wiki/Trandafir" TargetMode="External"/><Relationship Id="rId11" Type="http://schemas.openxmlformats.org/officeDocument/2006/relationships/hyperlink" Target="http://ro.wikipedia.org/wiki/Basarabi,_Dolj" TargetMode="External"/><Relationship Id="rId5" Type="http://schemas.openxmlformats.org/officeDocument/2006/relationships/notesSlide" Target="../notesSlides/notesSlide1.xml"/><Relationship Id="rId15" Type="http://schemas.openxmlformats.org/officeDocument/2006/relationships/image" Target="../media/image3.jpeg"/><Relationship Id="rId10" Type="http://schemas.openxmlformats.org/officeDocument/2006/relationships/hyperlink" Target="http://ro.wikipedia.org/wiki/Ciupercenii_Vechi,_Dolj" TargetMode="External"/><Relationship Id="rId19"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hyperlink" Target="http://ro.wikipedia.org/wiki/Craiova" TargetMode="Externa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ro.wikipedia.org/wiki/Fi&#537;ier:Calafat-Bulevardul_T.Vladimirescu-1907.jpg" TargetMode="External"/><Relationship Id="rId13" Type="http://schemas.openxmlformats.org/officeDocument/2006/relationships/image" Target="../media/image14.jp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ro.wikipedia.org/wiki/Fi&#537;ier:Calafat.judecatorie.jpg" TargetMode="External"/><Relationship Id="rId11" Type="http://schemas.openxmlformats.org/officeDocument/2006/relationships/image" Target="../media/image12.jp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hyperlink" Target="http://ro.wikipedia.org/wiki/Fi&#537;ier:Calafat_Romania_CIA2006.png" TargetMode="External"/><Relationship Id="rId9" Type="http://schemas.openxmlformats.org/officeDocument/2006/relationships/image" Target="../media/image11.jpeg"/><Relationship Id="rId14" Type="http://schemas.openxmlformats.org/officeDocument/2006/relationships/hyperlink" Target="http://ro.wikipedia.org/wiki/Dun&#259;re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4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eg"/><Relationship Id="rId4" Type="http://schemas.openxmlformats.org/officeDocument/2006/relationships/image" Target="../media/image111.jpg"/></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ienachita.com/wp-content/uploads/sigla-Erasmus.png" TargetMode="External"/><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Flowchart: Alternate Process 3"/>
          <p:cNvSpPr/>
          <p:nvPr/>
        </p:nvSpPr>
        <p:spPr>
          <a:xfrm>
            <a:off x="1524003" y="0"/>
            <a:ext cx="4419596" cy="419099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9CFC3"/>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entury Gothic"/>
              </a:rPr>
              <a:t>…</a:t>
            </a:r>
            <a:r>
              <a:rPr lang="ro-RO" sz="2000" b="1" i="0" u="none" strike="noStrike" kern="1200" cap="all" spc="0" baseline="0">
                <a:solidFill>
                  <a:srgbClr val="C00000"/>
                </a:solidFill>
                <a:uFillTx/>
                <a:latin typeface="Monotype Corsiva" pitchFamily="66"/>
              </a:rPr>
              <a:t>Calafatul,</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C00000"/>
                </a:solidFill>
                <a:uFillTx/>
                <a:latin typeface="Monotype Corsiva" pitchFamily="66"/>
              </a:rPr>
              <a:t> oraşul </a:t>
            </a:r>
            <a:r>
              <a:rPr lang="ro-RO" sz="1800" b="0" i="0" u="none" strike="noStrike" kern="1200" cap="none" spc="0" baseline="0">
                <a:solidFill>
                  <a:srgbClr val="C00000"/>
                </a:solidFill>
                <a:uFillTx/>
                <a:latin typeface="Monotype Corsiva" pitchFamily="66"/>
                <a:hlinkClick r:id="rId6" tooltip="Trandafir"/>
              </a:rPr>
              <a:t>rozelor</a:t>
            </a:r>
            <a:r>
              <a:rPr lang="ro-RO" sz="1800" b="0" i="0" u="none" strike="noStrike" kern="1200" cap="none" spc="0" baseline="0">
                <a:solidFill>
                  <a:srgbClr val="C00000"/>
                </a:solidFill>
                <a:uFillTx/>
                <a:latin typeface="Monotype Corsiva" pitchFamily="66"/>
              </a:rPr>
              <a:t>, al </a:t>
            </a:r>
            <a:r>
              <a:rPr lang="ro-RO" sz="1800" b="0" i="0" u="none" strike="noStrike" kern="1200" cap="none" spc="0" baseline="0">
                <a:solidFill>
                  <a:srgbClr val="C00000"/>
                </a:solidFill>
                <a:uFillTx/>
                <a:latin typeface="Monotype Corsiva" pitchFamily="66"/>
                <a:hlinkClick r:id="rId7" tooltip="Castan"/>
              </a:rPr>
              <a:t>castanilor</a:t>
            </a:r>
            <a:r>
              <a:rPr lang="ro-RO" sz="1800" b="0" i="0" u="none" strike="noStrike" kern="1200" cap="none" spc="0" baseline="0">
                <a:solidFill>
                  <a:srgbClr val="C00000"/>
                </a:solidFill>
                <a:uFillTx/>
                <a:latin typeface="Monotype Corsiva" pitchFamily="66"/>
              </a:rPr>
              <a:t> şi </a:t>
            </a:r>
            <a:r>
              <a:rPr lang="ro-RO" sz="1800" b="0" i="0" u="none" strike="noStrike" kern="1200" cap="none" spc="0" baseline="0">
                <a:solidFill>
                  <a:srgbClr val="C00000"/>
                </a:solidFill>
                <a:uFillTx/>
                <a:latin typeface="Monotype Corsiva" pitchFamily="66"/>
                <a:hlinkClick r:id="rId8" tooltip="Stejar"/>
              </a:rPr>
              <a:t>stejarilor</a:t>
            </a:r>
            <a:r>
              <a:rPr lang="ro-RO" sz="1800" b="0" i="0" u="none" strike="noStrike" kern="1200" cap="none" spc="0" baseline="0">
                <a:solidFill>
                  <a:srgbClr val="C00000"/>
                </a:solidFill>
                <a:uFillTx/>
                <a:latin typeface="Monotype Corsiva" pitchFamily="66"/>
              </a:rPr>
              <a:t> seculari, al holdelor aurii,, dar şi al falnicelor monumente istorice, este situat în extremitatea sud–vestică a judeţului Dolj, pe malul stâng al Dunării, la aproximativ 90 km de </a:t>
            </a:r>
            <a:r>
              <a:rPr lang="ro-RO" sz="1800" b="0" i="0" u="none" strike="noStrike" kern="1200" cap="none" spc="0" baseline="0">
                <a:solidFill>
                  <a:srgbClr val="C00000"/>
                </a:solidFill>
                <a:uFillTx/>
                <a:latin typeface="Monotype Corsiva" pitchFamily="66"/>
                <a:hlinkClick r:id="rId9" tooltip="Craiova"/>
              </a:rPr>
              <a:t>Craiova</a:t>
            </a:r>
            <a:r>
              <a:rPr lang="ro-RO" sz="1800" b="0" i="0" u="none" strike="noStrike" kern="1200" cap="none" spc="0" baseline="0">
                <a:solidFill>
                  <a:srgbClr val="C00000"/>
                </a:solidFill>
                <a:uFillTx/>
                <a:latin typeface="Monotype Corsiva" pitchFamily="66"/>
              </a:rPr>
              <a:t>, în Câmpia Ciuperceni, subunitate a Câmpiei Băileştilor, acolo unde fluviul începe să-şi adâncească cel de-al doilea meandru, respectiv la 43˚, 58΄ şi 14˝ latitudine nordică şi 22˚, 56΄ şi 40˝ longitudine estică. În prezent, Calafatul include în componenţa sa administrativă şi satele </a:t>
            </a:r>
            <a:r>
              <a:rPr lang="ro-RO" sz="1800" b="0" i="0" u="none" strike="noStrike" kern="1200" cap="none" spc="0" baseline="0">
                <a:solidFill>
                  <a:srgbClr val="C00000"/>
                </a:solidFill>
                <a:uFillTx/>
                <a:latin typeface="Monotype Corsiva" pitchFamily="66"/>
                <a:hlinkClick r:id="rId10" tooltip="Ciupercenii Vechi, Dolj"/>
              </a:rPr>
              <a:t>Ciupercenii Vechi</a:t>
            </a:r>
            <a:r>
              <a:rPr lang="ro-RO" sz="1800" b="0" i="0" u="none" strike="noStrike" kern="1200" cap="none" spc="0" baseline="0">
                <a:solidFill>
                  <a:srgbClr val="C00000"/>
                </a:solidFill>
                <a:uFillTx/>
                <a:latin typeface="Monotype Corsiva" pitchFamily="66"/>
              </a:rPr>
              <a:t>, </a:t>
            </a:r>
            <a:r>
              <a:rPr lang="ro-RO" sz="1800" b="0" i="0" u="none" strike="noStrike" kern="1200" cap="none" spc="0" baseline="0">
                <a:solidFill>
                  <a:srgbClr val="C00000"/>
                </a:solidFill>
                <a:uFillTx/>
                <a:latin typeface="Monotype Corsiva" pitchFamily="66"/>
                <a:hlinkClick r:id="rId11" tooltip="Basarabi, Dolj"/>
              </a:rPr>
              <a:t>Basarabi</a:t>
            </a:r>
            <a:r>
              <a:rPr lang="ro-RO" sz="1800" b="0" i="0" u="none" strike="noStrike" kern="1200" cap="none" spc="0" baseline="0">
                <a:solidFill>
                  <a:srgbClr val="C00000"/>
                </a:solidFill>
                <a:uFillTx/>
                <a:latin typeface="Monotype Corsiva" pitchFamily="66"/>
              </a:rPr>
              <a:t> şi </a:t>
            </a:r>
            <a:r>
              <a:rPr lang="ro-RO" sz="1800" b="0" i="0" u="none" strike="noStrike" kern="1200" cap="none" spc="0" baseline="0">
                <a:solidFill>
                  <a:srgbClr val="00B0F0"/>
                </a:solidFill>
                <a:uFillTx/>
                <a:latin typeface="Monotype Corsiva" pitchFamily="66"/>
                <a:hlinkClick r:id="rId12" tooltip="Golenți, Dolj"/>
              </a:rPr>
              <a:t>Gole</a:t>
            </a:r>
            <a:r>
              <a:rPr lang="ro-RO" sz="1800" b="0" i="0" u="none" strike="noStrike" kern="1200" cap="none" spc="0" baseline="0">
                <a:solidFill>
                  <a:srgbClr val="00B0F0"/>
                </a:solidFill>
                <a:uFillTx/>
                <a:latin typeface="Monotype Corsiva" pitchFamily="66"/>
              </a:rPr>
              <a:t>nţi</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pic>
        <p:nvPicPr>
          <p:cNvPr id="3" name="il_fi" descr="http://www.comune.ro/files/harta-jud-mini/harta_judetului_dolj.gif"/>
          <p:cNvPicPr>
            <a:picLocks noChangeAspect="1"/>
          </p:cNvPicPr>
          <p:nvPr/>
        </p:nvPicPr>
        <p:blipFill>
          <a:blip r:embed="rId13"/>
          <a:srcRect/>
          <a:stretch>
            <a:fillRect/>
          </a:stretch>
        </p:blipFill>
        <p:spPr>
          <a:xfrm>
            <a:off x="6629400" y="0"/>
            <a:ext cx="3733796" cy="3886200"/>
          </a:xfrm>
          <a:prstGeom prst="rect">
            <a:avLst/>
          </a:prstGeom>
          <a:noFill/>
          <a:ln cap="flat">
            <a:noFill/>
          </a:ln>
        </p:spPr>
      </p:pic>
      <p:sp>
        <p:nvSpPr>
          <p:cNvPr id="4" name="Down Arrow 11"/>
          <p:cNvSpPr/>
          <p:nvPr/>
        </p:nvSpPr>
        <p:spPr>
          <a:xfrm rot="20293225">
            <a:off x="6068746" y="38768"/>
            <a:ext cx="761996" cy="2874809"/>
          </a:xfrm>
          <a:custGeom>
            <a:avLst>
              <a:gd name="f0" fmla="val 18737"/>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A5301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5" name="Heptagon 12"/>
          <p:cNvSpPr/>
          <p:nvPr/>
        </p:nvSpPr>
        <p:spPr>
          <a:xfrm>
            <a:off x="1524003" y="4190996"/>
            <a:ext cx="2819396" cy="2438403"/>
          </a:xfrm>
          <a:custGeom>
            <a:avLst/>
            <a:gdLst>
              <a:gd name="f0" fmla="val 10800000"/>
              <a:gd name="f1" fmla="val 5400000"/>
              <a:gd name="f2" fmla="val 180"/>
              <a:gd name="f3" fmla="val w"/>
              <a:gd name="f4" fmla="val h"/>
              <a:gd name="f5" fmla="val ss"/>
              <a:gd name="f6" fmla="val 0"/>
              <a:gd name="f7" fmla="val 102572"/>
              <a:gd name="f8" fmla="val 105210"/>
              <a:gd name="f9" fmla="+- 0 0 -90"/>
              <a:gd name="f10" fmla="+- 0 0 -180"/>
              <a:gd name="f11" fmla="+- 0 0 -270"/>
              <a:gd name="f12" fmla="abs f3"/>
              <a:gd name="f13" fmla="abs f4"/>
              <a:gd name="f14" fmla="abs f5"/>
              <a:gd name="f15" fmla="*/ f9 f0 1"/>
              <a:gd name="f16" fmla="*/ f10 f0 1"/>
              <a:gd name="f17" fmla="*/ f11 f0 1"/>
              <a:gd name="f18" fmla="?: f12 f3 1"/>
              <a:gd name="f19" fmla="?: f13 f4 1"/>
              <a:gd name="f20" fmla="?: f14 f5 1"/>
              <a:gd name="f21" fmla="*/ f15 1 f2"/>
              <a:gd name="f22" fmla="*/ f16 1 f2"/>
              <a:gd name="f23" fmla="*/ f17 1 f2"/>
              <a:gd name="f24" fmla="*/ f18 1 21600"/>
              <a:gd name="f25" fmla="*/ f19 1 21600"/>
              <a:gd name="f26" fmla="*/ 21600 f18 1"/>
              <a:gd name="f27" fmla="*/ 21600 f19 1"/>
              <a:gd name="f28" fmla="+- f21 0 f1"/>
              <a:gd name="f29" fmla="+- f22 0 f1"/>
              <a:gd name="f30" fmla="+- f23 0 f1"/>
              <a:gd name="f31" fmla="min f25 f24"/>
              <a:gd name="f32" fmla="*/ f26 1 f20"/>
              <a:gd name="f33" fmla="*/ f27 1 f20"/>
              <a:gd name="f34" fmla="val f32"/>
              <a:gd name="f35" fmla="val f33"/>
              <a:gd name="f36" fmla="*/ f6 f31 1"/>
              <a:gd name="f37" fmla="+- f35 0 f6"/>
              <a:gd name="f38" fmla="+- f34 0 f6"/>
              <a:gd name="f39" fmla="*/ f37 1 2"/>
              <a:gd name="f40" fmla="*/ f38 1 2"/>
              <a:gd name="f41" fmla="+- f6 f39 0"/>
              <a:gd name="f42" fmla="+- f6 f40 0"/>
              <a:gd name="f43" fmla="*/ f40 f7 1"/>
              <a:gd name="f44" fmla="*/ f39 f8 1"/>
              <a:gd name="f45" fmla="*/ f43 1 100000"/>
              <a:gd name="f46" fmla="*/ f44 1 100000"/>
              <a:gd name="f47" fmla="*/ f41 f8 1"/>
              <a:gd name="f48" fmla="*/ f42 f31 1"/>
              <a:gd name="f49" fmla="*/ f47 1 100000"/>
              <a:gd name="f50" fmla="*/ f45 97493 1"/>
              <a:gd name="f51" fmla="*/ f45 78183 1"/>
              <a:gd name="f52" fmla="*/ f45 43388 1"/>
              <a:gd name="f53" fmla="*/ f46 62349 1"/>
              <a:gd name="f54" fmla="*/ f46 22252 1"/>
              <a:gd name="f55" fmla="*/ f46 90097 1"/>
              <a:gd name="f56" fmla="*/ f50 1 100000"/>
              <a:gd name="f57" fmla="*/ f51 1 100000"/>
              <a:gd name="f58" fmla="*/ f52 1 100000"/>
              <a:gd name="f59" fmla="*/ f53 1 100000"/>
              <a:gd name="f60" fmla="*/ f54 1 100000"/>
              <a:gd name="f61" fmla="*/ f55 1 100000"/>
              <a:gd name="f62" fmla="+- f42 0 f56"/>
              <a:gd name="f63" fmla="+- f42 0 f57"/>
              <a:gd name="f64" fmla="+- f42 0 f58"/>
              <a:gd name="f65" fmla="+- f42 f58 0"/>
              <a:gd name="f66" fmla="+- f42 f57 0"/>
              <a:gd name="f67" fmla="+- f42 f56 0"/>
              <a:gd name="f68" fmla="+- f49 0 f59"/>
              <a:gd name="f69" fmla="+- f49 f60 0"/>
              <a:gd name="f70" fmla="+- f49 f61 0"/>
              <a:gd name="f71" fmla="+- f35 0 f68"/>
              <a:gd name="f72" fmla="*/ f63 f31 1"/>
              <a:gd name="f73" fmla="*/ f68 f31 1"/>
              <a:gd name="f74" fmla="*/ f66 f31 1"/>
              <a:gd name="f75" fmla="*/ f62 f31 1"/>
              <a:gd name="f76" fmla="*/ f69 f31 1"/>
              <a:gd name="f77" fmla="*/ f67 f31 1"/>
              <a:gd name="f78" fmla="*/ f65 f31 1"/>
              <a:gd name="f79" fmla="*/ f70 f31 1"/>
              <a:gd name="f80" fmla="*/ f64 f31 1"/>
              <a:gd name="f81" fmla="*/ f71 f31 1"/>
            </a:gdLst>
            <a:ahLst/>
            <a:cxnLst>
              <a:cxn ang="3cd4">
                <a:pos x="hc" y="t"/>
              </a:cxn>
              <a:cxn ang="0">
                <a:pos x="r" y="vc"/>
              </a:cxn>
              <a:cxn ang="cd4">
                <a:pos x="hc" y="b"/>
              </a:cxn>
              <a:cxn ang="cd2">
                <a:pos x="l" y="vc"/>
              </a:cxn>
              <a:cxn ang="f28">
                <a:pos x="f74" y="f73"/>
              </a:cxn>
              <a:cxn ang="f28">
                <a:pos x="f77" y="f76"/>
              </a:cxn>
              <a:cxn ang="f29">
                <a:pos x="f78" y="f79"/>
              </a:cxn>
              <a:cxn ang="f29">
                <a:pos x="f80" y="f79"/>
              </a:cxn>
              <a:cxn ang="f30">
                <a:pos x="f75" y="f76"/>
              </a:cxn>
              <a:cxn ang="f30">
                <a:pos x="f72" y="f73"/>
              </a:cxn>
            </a:cxnLst>
            <a:rect l="f72" t="f73" r="f74" b="f81"/>
            <a:pathLst>
              <a:path>
                <a:moveTo>
                  <a:pt x="f75" y="f76"/>
                </a:moveTo>
                <a:lnTo>
                  <a:pt x="f72" y="f73"/>
                </a:lnTo>
                <a:lnTo>
                  <a:pt x="f48" y="f36"/>
                </a:lnTo>
                <a:lnTo>
                  <a:pt x="f74" y="f73"/>
                </a:lnTo>
                <a:lnTo>
                  <a:pt x="f77" y="f76"/>
                </a:lnTo>
                <a:lnTo>
                  <a:pt x="f78" y="f79"/>
                </a:lnTo>
                <a:lnTo>
                  <a:pt x="f80" y="f79"/>
                </a:lnTo>
                <a:close/>
              </a:path>
            </a:pathLst>
          </a:custGeom>
          <a:blipFill>
            <a:blip r:embed="rId14">
              <a:alphaModFix/>
            </a:blip>
            <a:stretch>
              <a:fillRect/>
            </a:stretch>
          </a:blip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6" name="Heptagon 13"/>
          <p:cNvSpPr/>
          <p:nvPr/>
        </p:nvSpPr>
        <p:spPr>
          <a:xfrm>
            <a:off x="7924803" y="4419596"/>
            <a:ext cx="2971800" cy="2438403"/>
          </a:xfrm>
          <a:custGeom>
            <a:avLst/>
            <a:gdLst>
              <a:gd name="f0" fmla="val 10800000"/>
              <a:gd name="f1" fmla="val 5400000"/>
              <a:gd name="f2" fmla="val 180"/>
              <a:gd name="f3" fmla="val w"/>
              <a:gd name="f4" fmla="val h"/>
              <a:gd name="f5" fmla="val ss"/>
              <a:gd name="f6" fmla="val 0"/>
              <a:gd name="f7" fmla="val 102572"/>
              <a:gd name="f8" fmla="val 105210"/>
              <a:gd name="f9" fmla="+- 0 0 -90"/>
              <a:gd name="f10" fmla="+- 0 0 -180"/>
              <a:gd name="f11" fmla="+- 0 0 -270"/>
              <a:gd name="f12" fmla="abs f3"/>
              <a:gd name="f13" fmla="abs f4"/>
              <a:gd name="f14" fmla="abs f5"/>
              <a:gd name="f15" fmla="*/ f9 f0 1"/>
              <a:gd name="f16" fmla="*/ f10 f0 1"/>
              <a:gd name="f17" fmla="*/ f11 f0 1"/>
              <a:gd name="f18" fmla="?: f12 f3 1"/>
              <a:gd name="f19" fmla="?: f13 f4 1"/>
              <a:gd name="f20" fmla="?: f14 f5 1"/>
              <a:gd name="f21" fmla="*/ f15 1 f2"/>
              <a:gd name="f22" fmla="*/ f16 1 f2"/>
              <a:gd name="f23" fmla="*/ f17 1 f2"/>
              <a:gd name="f24" fmla="*/ f18 1 21600"/>
              <a:gd name="f25" fmla="*/ f19 1 21600"/>
              <a:gd name="f26" fmla="*/ 21600 f18 1"/>
              <a:gd name="f27" fmla="*/ 21600 f19 1"/>
              <a:gd name="f28" fmla="+- f21 0 f1"/>
              <a:gd name="f29" fmla="+- f22 0 f1"/>
              <a:gd name="f30" fmla="+- f23 0 f1"/>
              <a:gd name="f31" fmla="min f25 f24"/>
              <a:gd name="f32" fmla="*/ f26 1 f20"/>
              <a:gd name="f33" fmla="*/ f27 1 f20"/>
              <a:gd name="f34" fmla="val f32"/>
              <a:gd name="f35" fmla="val f33"/>
              <a:gd name="f36" fmla="*/ f6 f31 1"/>
              <a:gd name="f37" fmla="+- f35 0 f6"/>
              <a:gd name="f38" fmla="+- f34 0 f6"/>
              <a:gd name="f39" fmla="*/ f37 1 2"/>
              <a:gd name="f40" fmla="*/ f38 1 2"/>
              <a:gd name="f41" fmla="+- f6 f39 0"/>
              <a:gd name="f42" fmla="+- f6 f40 0"/>
              <a:gd name="f43" fmla="*/ f40 f7 1"/>
              <a:gd name="f44" fmla="*/ f39 f8 1"/>
              <a:gd name="f45" fmla="*/ f43 1 100000"/>
              <a:gd name="f46" fmla="*/ f44 1 100000"/>
              <a:gd name="f47" fmla="*/ f41 f8 1"/>
              <a:gd name="f48" fmla="*/ f42 f31 1"/>
              <a:gd name="f49" fmla="*/ f47 1 100000"/>
              <a:gd name="f50" fmla="*/ f45 97493 1"/>
              <a:gd name="f51" fmla="*/ f45 78183 1"/>
              <a:gd name="f52" fmla="*/ f45 43388 1"/>
              <a:gd name="f53" fmla="*/ f46 62349 1"/>
              <a:gd name="f54" fmla="*/ f46 22252 1"/>
              <a:gd name="f55" fmla="*/ f46 90097 1"/>
              <a:gd name="f56" fmla="*/ f50 1 100000"/>
              <a:gd name="f57" fmla="*/ f51 1 100000"/>
              <a:gd name="f58" fmla="*/ f52 1 100000"/>
              <a:gd name="f59" fmla="*/ f53 1 100000"/>
              <a:gd name="f60" fmla="*/ f54 1 100000"/>
              <a:gd name="f61" fmla="*/ f55 1 100000"/>
              <a:gd name="f62" fmla="+- f42 0 f56"/>
              <a:gd name="f63" fmla="+- f42 0 f57"/>
              <a:gd name="f64" fmla="+- f42 0 f58"/>
              <a:gd name="f65" fmla="+- f42 f58 0"/>
              <a:gd name="f66" fmla="+- f42 f57 0"/>
              <a:gd name="f67" fmla="+- f42 f56 0"/>
              <a:gd name="f68" fmla="+- f49 0 f59"/>
              <a:gd name="f69" fmla="+- f49 f60 0"/>
              <a:gd name="f70" fmla="+- f49 f61 0"/>
              <a:gd name="f71" fmla="+- f35 0 f68"/>
              <a:gd name="f72" fmla="*/ f63 f31 1"/>
              <a:gd name="f73" fmla="*/ f68 f31 1"/>
              <a:gd name="f74" fmla="*/ f66 f31 1"/>
              <a:gd name="f75" fmla="*/ f62 f31 1"/>
              <a:gd name="f76" fmla="*/ f69 f31 1"/>
              <a:gd name="f77" fmla="*/ f67 f31 1"/>
              <a:gd name="f78" fmla="*/ f65 f31 1"/>
              <a:gd name="f79" fmla="*/ f70 f31 1"/>
              <a:gd name="f80" fmla="*/ f64 f31 1"/>
              <a:gd name="f81" fmla="*/ f71 f31 1"/>
            </a:gdLst>
            <a:ahLst/>
            <a:cxnLst>
              <a:cxn ang="3cd4">
                <a:pos x="hc" y="t"/>
              </a:cxn>
              <a:cxn ang="0">
                <a:pos x="r" y="vc"/>
              </a:cxn>
              <a:cxn ang="cd4">
                <a:pos x="hc" y="b"/>
              </a:cxn>
              <a:cxn ang="cd2">
                <a:pos x="l" y="vc"/>
              </a:cxn>
              <a:cxn ang="f28">
                <a:pos x="f74" y="f73"/>
              </a:cxn>
              <a:cxn ang="f28">
                <a:pos x="f77" y="f76"/>
              </a:cxn>
              <a:cxn ang="f29">
                <a:pos x="f78" y="f79"/>
              </a:cxn>
              <a:cxn ang="f29">
                <a:pos x="f80" y="f79"/>
              </a:cxn>
              <a:cxn ang="f30">
                <a:pos x="f75" y="f76"/>
              </a:cxn>
              <a:cxn ang="f30">
                <a:pos x="f72" y="f73"/>
              </a:cxn>
            </a:cxnLst>
            <a:rect l="f72" t="f73" r="f74" b="f81"/>
            <a:pathLst>
              <a:path>
                <a:moveTo>
                  <a:pt x="f75" y="f76"/>
                </a:moveTo>
                <a:lnTo>
                  <a:pt x="f72" y="f73"/>
                </a:lnTo>
                <a:lnTo>
                  <a:pt x="f48" y="f36"/>
                </a:lnTo>
                <a:lnTo>
                  <a:pt x="f74" y="f73"/>
                </a:lnTo>
                <a:lnTo>
                  <a:pt x="f77" y="f76"/>
                </a:lnTo>
                <a:lnTo>
                  <a:pt x="f78" y="f79"/>
                </a:lnTo>
                <a:lnTo>
                  <a:pt x="f80" y="f79"/>
                </a:lnTo>
                <a:close/>
              </a:path>
            </a:pathLst>
          </a:custGeom>
          <a:blipFill>
            <a:blip r:embed="rId15">
              <a:alphaModFix/>
            </a:blip>
            <a:stretch>
              <a:fillRect/>
            </a:stretch>
          </a:blip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7" name="Flowchart: Terminator 14"/>
          <p:cNvSpPr/>
          <p:nvPr/>
        </p:nvSpPr>
        <p:spPr>
          <a:xfrm>
            <a:off x="4267203" y="3962396"/>
            <a:ext cx="3733796" cy="1371600"/>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 f6 0 f5"/>
              <a:gd name="f13" fmla="*/ f12 1 21600"/>
              <a:gd name="f14" fmla="*/ f12 1018 1"/>
              <a:gd name="f15" fmla="*/ f12 20582 1"/>
              <a:gd name="f16" fmla="*/ f12 3163 1"/>
              <a:gd name="f17" fmla="*/ f12 18437 1"/>
              <a:gd name="f18" fmla="*/ f14 1 21600"/>
              <a:gd name="f19" fmla="*/ f15 1 21600"/>
              <a:gd name="f20" fmla="*/ f16 1 21600"/>
              <a:gd name="f21" fmla="*/ f17 1 21600"/>
              <a:gd name="f22" fmla="*/ f18 1 f13"/>
              <a:gd name="f23" fmla="*/ f19 1 f13"/>
              <a:gd name="f24" fmla="*/ f20 1 f13"/>
              <a:gd name="f25" fmla="*/ f21 1 f13"/>
              <a:gd name="f26" fmla="*/ f22 f10 1"/>
              <a:gd name="f27" fmla="*/ f23 f10 1"/>
              <a:gd name="f28" fmla="*/ f25 f11 1"/>
              <a:gd name="f29" fmla="*/ f24 f11 1"/>
            </a:gdLst>
            <a:ahLst/>
            <a:cxnLst>
              <a:cxn ang="3cd4">
                <a:pos x="hc" y="t"/>
              </a:cxn>
              <a:cxn ang="0">
                <a:pos x="r" y="vc"/>
              </a:cxn>
              <a:cxn ang="cd4">
                <a:pos x="hc" y="b"/>
              </a:cxn>
              <a:cxn ang="cd2">
                <a:pos x="l" y="vc"/>
              </a:cxn>
            </a:cxnLst>
            <a:rect l="f26" t="f29" r="f27" b="f28"/>
            <a:pathLst>
              <a:path w="21600" h="21600">
                <a:moveTo>
                  <a:pt x="f7" y="f5"/>
                </a:moveTo>
                <a:lnTo>
                  <a:pt x="f8" y="f5"/>
                </a:lnTo>
                <a:arcTo wR="f7" hR="f9" stAng="f2" swAng="f0"/>
                <a:lnTo>
                  <a:pt x="f7" y="f6"/>
                </a:lnTo>
                <a:arcTo wR="f7" hR="f9" stAng="f1" swAng="f0"/>
                <a:close/>
              </a:path>
            </a:pathLst>
          </a:custGeom>
          <a:solidFill>
            <a:srgbClr val="A5301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3200" b="0" i="0" u="none" strike="noStrike" kern="1200" cap="none" spc="0" baseline="0">
                <a:solidFill>
                  <a:srgbClr val="FFFFFF"/>
                </a:solidFill>
                <a:effectLst>
                  <a:outerShdw>
                    <a:srgbClr val="000000"/>
                  </a:outerShdw>
                </a:effectLst>
                <a:uFillTx/>
                <a:latin typeface="Century Gothic"/>
              </a:rPr>
              <a:t>BINE AŢI VENIT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3200" b="0" i="0" u="none" strike="noStrike" kern="1200" cap="none" spc="0" baseline="0">
                <a:solidFill>
                  <a:srgbClr val="FFFFFF"/>
                </a:solidFill>
                <a:effectLst>
                  <a:outerShdw>
                    <a:srgbClr val="000000"/>
                  </a:outerShdw>
                </a:effectLst>
                <a:uFillTx/>
                <a:latin typeface="Century Gothic"/>
              </a:rPr>
              <a:t>LA CALAFAT!</a:t>
            </a:r>
            <a:endParaRPr lang="en-US" sz="3200" b="0" i="0" u="none" strike="noStrike" kern="1200" cap="none" spc="0" baseline="0">
              <a:solidFill>
                <a:srgbClr val="FFFFFF"/>
              </a:solidFill>
              <a:effectLst>
                <a:outerShdw>
                  <a:srgbClr val="000000"/>
                </a:outerShdw>
              </a:effectLst>
              <a:uFillTx/>
              <a:latin typeface="Century Gothic"/>
            </a:endParaRPr>
          </a:p>
        </p:txBody>
      </p:sp>
      <p:sp>
        <p:nvSpPr>
          <p:cNvPr id="8" name="Oval 15"/>
          <p:cNvSpPr/>
          <p:nvPr/>
        </p:nvSpPr>
        <p:spPr>
          <a:xfrm>
            <a:off x="4876796" y="5181603"/>
            <a:ext cx="2514600" cy="16763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16">
              <a:alphaModFix/>
            </a:blip>
            <a:stretch>
              <a:fillRect/>
            </a:stretch>
          </a:blip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pic>
        <p:nvPicPr>
          <p:cNvPr id="9" name="Waterloo 1815.mp3"/>
          <p:cNvPicPr>
            <a:picLocks noChangeAspect="1"/>
          </p:cNvPicPr>
          <p:nvPr>
            <a:audioFile r:link="rId1"/>
            <p:extLst/>
          </p:nvPr>
        </p:nvPicPr>
        <p:blipFill>
          <a:blip r:embed="rId17"/>
          <a:stretch>
            <a:fillRect/>
          </a:stretch>
        </p:blipFill>
        <p:spPr>
          <a:xfrm>
            <a:off x="5943600" y="3276596"/>
            <a:ext cx="304796" cy="304796"/>
          </a:xfrm>
          <a:prstGeom prst="rect">
            <a:avLst/>
          </a:prstGeom>
          <a:noFill/>
          <a:ln cap="flat">
            <a:noFill/>
          </a:ln>
        </p:spPr>
      </p:pic>
      <p:pic>
        <p:nvPicPr>
          <p:cNvPr id="10" name="Waterloo 1815.mp3"/>
          <p:cNvPicPr>
            <a:picLocks noChangeAspect="1"/>
          </p:cNvPicPr>
          <p:nvPr>
            <a:audioFile r:link="rId1"/>
            <p:extLst/>
          </p:nvPr>
        </p:nvPicPr>
        <p:blipFill>
          <a:blip r:embed="rId18"/>
          <a:stretch>
            <a:fillRect/>
          </a:stretch>
        </p:blipFill>
        <p:spPr>
          <a:xfrm>
            <a:off x="5943600" y="3276596"/>
            <a:ext cx="304796" cy="304796"/>
          </a:xfrm>
          <a:prstGeom prst="rect">
            <a:avLst/>
          </a:prstGeom>
          <a:noFill/>
          <a:ln cap="flat">
            <a:noFill/>
          </a:ln>
        </p:spPr>
      </p:pic>
      <p:sp>
        <p:nvSpPr>
          <p:cNvPr id="11" name="Date Placeholder 18"/>
          <p:cNvSpPr txBox="1"/>
          <p:nvPr/>
        </p:nvSpPr>
        <p:spPr>
          <a:xfrm>
            <a:off x="10361615" y="6130439"/>
            <a:ext cx="1146282" cy="370396"/>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93A50F-254B-4508-B2FF-52FC198A5A03}" type="datetime1">
              <a:rPr lang="ro-RO" sz="900" b="0" i="0" u="none" strike="noStrike" kern="1200" cap="none" spc="0" baseline="0">
                <a:solidFill>
                  <a:srgbClr val="898989"/>
                </a:solidFill>
                <a:uFillTx/>
                <a:latin typeface="Century Gothic"/>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17.01.2023</a:t>
            </a:fld>
            <a:endParaRPr lang="en-US" sz="900" b="0" i="0" u="none" strike="noStrike" kern="1200" cap="none" spc="0" baseline="0">
              <a:solidFill>
                <a:srgbClr val="898989"/>
              </a:solidFill>
              <a:uFillTx/>
              <a:latin typeface="Century Gothic"/>
            </a:endParaRPr>
          </a:p>
        </p:txBody>
      </p:sp>
      <p:pic>
        <p:nvPicPr>
          <p:cNvPr id="12" name="Waterloo 1815.mp3"/>
          <p:cNvPicPr>
            <a:picLocks noChangeAspect="1"/>
          </p:cNvPicPr>
          <p:nvPr>
            <a:audioFile r:link="rId1"/>
            <p:extLst/>
          </p:nvPr>
        </p:nvPicPr>
        <p:blipFill>
          <a:blip r:embed="rId19"/>
          <a:stretch>
            <a:fillRect/>
          </a:stretch>
        </p:blipFill>
        <p:spPr>
          <a:xfrm>
            <a:off x="5943600" y="3276596"/>
            <a:ext cx="304796" cy="304796"/>
          </a:xfrm>
          <a:prstGeom prst="rect">
            <a:avLst/>
          </a:prstGeom>
          <a:noFill/>
          <a:ln cap="flat">
            <a:noFill/>
          </a:ln>
        </p:spPr>
      </p:pic>
      <p:pic>
        <p:nvPicPr>
          <p:cNvPr id="13" name="Waterloo 1815"/>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5791196" y="3124203"/>
            <a:ext cx="609603" cy="609603"/>
          </a:xfrm>
          <a:prstGeom prst="rect">
            <a:avLst/>
          </a:prstGeom>
          <a:noFill/>
          <a:ln cap="flat">
            <a:noFill/>
          </a:ln>
        </p:spPr>
      </p:pic>
      <p:pic>
        <p:nvPicPr>
          <p:cNvPr id="14" name="Waterloo 1815"/>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5791196" y="3124203"/>
            <a:ext cx="609603" cy="609603"/>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p:tgtEl>
                                          <p:spTgt spid="14"/>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ppt_x</p:attrName>
                                        </p:attrNameLst>
                                      </p:cBhvr>
                                      <p:tavLst>
                                        <p:tav tm="0">
                                          <p:val>
                                            <p:strVal val="1+#ppt_w/2"/>
                                          </p:val>
                                        </p:tav>
                                        <p:tav tm="100000">
                                          <p:val>
                                            <p:strVal val="#ppt_x"/>
                                          </p:val>
                                        </p:tav>
                                      </p:tavLst>
                                    </p:anim>
                                    <p:anim calcmode="lin" valueType="num">
                                      <p:cBhvr>
                                        <p:cTn id="11" dur="3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 presetClass="entr" presetSubtype="4"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ppt_x</p:attrName>
                                        </p:attrNameLst>
                                      </p:cBhvr>
                                      <p:tavLst>
                                        <p:tav tm="0">
                                          <p:val>
                                            <p:strVal val="#ppt_x"/>
                                          </p:val>
                                        </p:tav>
                                        <p:tav tm="100000">
                                          <p:val>
                                            <p:strVal val="#ppt_x"/>
                                          </p:val>
                                        </p:tav>
                                      </p:tavLst>
                                    </p:anim>
                                    <p:anim calcmode="lin" valueType="num">
                                      <p:cBhvr>
                                        <p:cTn id="16" dur="20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26200"/>
                            </p:stCondLst>
                            <p:childTnLst>
                              <p:par>
                                <p:cTn id="18" presetID="2" presetClass="entr" presetSubtype="9" fill="hold" grpId="0" nodeType="afterEffect">
                                  <p:stCondLst>
                                    <p:cond delay="100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0" fill="hold"/>
                                        <p:tgtEl>
                                          <p:spTgt spid="4"/>
                                        </p:tgtEl>
                                        <p:attrNameLst>
                                          <p:attrName>ppt_x</p:attrName>
                                        </p:attrNameLst>
                                      </p:cBhvr>
                                      <p:tavLst>
                                        <p:tav tm="0">
                                          <p:val>
                                            <p:strVal val="0-#ppt_w/2"/>
                                          </p:val>
                                        </p:tav>
                                        <p:tav tm="100000">
                                          <p:val>
                                            <p:strVal val="#ppt_x"/>
                                          </p:val>
                                        </p:tav>
                                      </p:tavLst>
                                    </p:anim>
                                    <p:anim calcmode="lin" valueType="num">
                                      <p:cBhvr>
                                        <p:cTn id="21" dur="5000" fill="hold"/>
                                        <p:tgtEl>
                                          <p:spTgt spid="4"/>
                                        </p:tgtEl>
                                        <p:attrNameLst>
                                          <p:attrName>ppt_y</p:attrName>
                                        </p:attrNameLst>
                                      </p:cBhvr>
                                      <p:tavLst>
                                        <p:tav tm="0">
                                          <p:val>
                                            <p:strVal val="0-#ppt_h/2"/>
                                          </p:val>
                                        </p:tav>
                                        <p:tav tm="100000">
                                          <p:val>
                                            <p:strVal val="#ppt_y"/>
                                          </p:val>
                                        </p:tav>
                                      </p:tavLst>
                                    </p:anim>
                                  </p:childTnLst>
                                </p:cTn>
                              </p:par>
                            </p:childTnLst>
                          </p:cTn>
                        </p:par>
                        <p:par>
                          <p:cTn id="22" fill="hold">
                            <p:stCondLst>
                              <p:cond delay="32200"/>
                            </p:stCondLst>
                            <p:childTnLst>
                              <p:par>
                                <p:cTn id="23" presetID="2" presetClass="entr" presetSubtype="2" fill="hold" grpId="0" nodeType="after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1+#ppt_w/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33200"/>
                            </p:stCondLst>
                            <p:childTnLst>
                              <p:par>
                                <p:cTn id="28" presetID="2" presetClass="entr" presetSubtype="1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ppt_x</p:attrName>
                                        </p:attrNameLst>
                                      </p:cBhvr>
                                      <p:tavLst>
                                        <p:tav tm="0">
                                          <p:val>
                                            <p:strVal val="0-#ppt_w/2"/>
                                          </p:val>
                                        </p:tav>
                                        <p:tav tm="100000">
                                          <p:val>
                                            <p:strVal val="#ppt_x"/>
                                          </p:val>
                                        </p:tav>
                                      </p:tavLst>
                                    </p:anim>
                                    <p:anim calcmode="lin" valueType="num">
                                      <p:cBhvr>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33700"/>
                            </p:stCondLst>
                            <p:childTnLst>
                              <p:par>
                                <p:cTn id="33" presetID="2" presetClass="entr" presetSubtype="9"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0-#ppt_w/2"/>
                                          </p:val>
                                        </p:tav>
                                        <p:tav tm="100000">
                                          <p:val>
                                            <p:strVal val="#ppt_x"/>
                                          </p:val>
                                        </p:tav>
                                      </p:tavLst>
                                    </p:anim>
                                    <p:anim calcmode="lin" valueType="num">
                                      <p:cBhvr>
                                        <p:cTn id="36" dur="500" fill="hold"/>
                                        <p:tgtEl>
                                          <p:spTgt spid="8"/>
                                        </p:tgtEl>
                                        <p:attrNameLst>
                                          <p:attrName>ppt_y</p:attrName>
                                        </p:attrNameLst>
                                      </p:cBhvr>
                                      <p:tavLst>
                                        <p:tav tm="0">
                                          <p:val>
                                            <p:strVal val="0-#ppt_h/2"/>
                                          </p:val>
                                        </p:tav>
                                        <p:tav tm="100000">
                                          <p:val>
                                            <p:strVal val="#ppt_y"/>
                                          </p:val>
                                        </p:tav>
                                      </p:tavLst>
                                    </p:anim>
                                  </p:childTnLst>
                                </p:cTn>
                              </p:par>
                            </p:childTnLst>
                          </p:cTn>
                        </p:par>
                        <p:par>
                          <p:cTn id="37" fill="hold">
                            <p:stCondLst>
                              <p:cond delay="34200"/>
                            </p:stCondLst>
                            <p:childTnLst>
                              <p:par>
                                <p:cTn id="38" presetID="12" presetClass="entr" presetSubtype="2" fill="hold" grpId="0" nodeType="after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Effect transition="in" filter="wipe(right)">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7">
                <p:cTn id="41" repeatCount="indefinite">
                  <p:endCondLst>
                    <p:cond evt="onPrev" delay="0">
                      <p:tgtEl>
                        <p:sldTgt/>
                      </p:tgtEl>
                    </p:cond>
                  </p:endCondLst>
                </p:cTn>
                <p:tgtEl>
                  <p:spTgt spid="14"/>
                </p:tgtEl>
              </p:cMediaNode>
            </p:audio>
          </p:childTnLst>
        </p:cTn>
      </p:par>
    </p:tnLst>
    <p:bldLst>
      <p:bldP spid="2" grpId="0" animBg="1"/>
      <p:bldP spid="4" grpId="0" animBg="1"/>
      <p:bldP spid="5" grpId="0" animBg="1"/>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Left-Right Arrow 3"/>
          <p:cNvSpPr/>
          <p:nvPr/>
        </p:nvSpPr>
        <p:spPr>
          <a:xfrm>
            <a:off x="3657600" y="97566"/>
            <a:ext cx="5140409" cy="130981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C0000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1" i="0" u="none" strike="noStrike" kern="1200" cap="none" spc="0" baseline="0">
                <a:solidFill>
                  <a:srgbClr val="FFFFFF"/>
                </a:solidFill>
                <a:uFillTx/>
                <a:latin typeface="Courier New" pitchFamily="49"/>
                <a:cs typeface="Courier New" pitchFamily="49"/>
              </a:rPr>
              <a:t>PERSONAL AUXILIAR</a:t>
            </a:r>
          </a:p>
        </p:txBody>
      </p:sp>
      <p:sp>
        <p:nvSpPr>
          <p:cNvPr id="3" name="Rectangular Callout 6"/>
          <p:cNvSpPr/>
          <p:nvPr/>
        </p:nvSpPr>
        <p:spPr>
          <a:xfrm>
            <a:off x="3459888" y="1586063"/>
            <a:ext cx="5103339" cy="948891"/>
          </a:xfrm>
          <a:custGeom>
            <a:avLst>
              <a:gd name="f0" fmla="val 9822"/>
              <a:gd name="f1" fmla="val -5043"/>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0070C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1" i="0" u="none" strike="noStrike" kern="1200" cap="none" spc="0" baseline="0">
                <a:solidFill>
                  <a:srgbClr val="FFFFFF"/>
                </a:solidFill>
                <a:uFillTx/>
                <a:latin typeface="Courier New" pitchFamily="49"/>
                <a:cs typeface="Courier New" pitchFamily="49"/>
              </a:rPr>
              <a:t>SECRETAR – </a:t>
            </a:r>
            <a:r>
              <a:rPr lang="ro-RO" sz="2800" b="1" i="0" u="none" strike="noStrike" kern="1200" cap="small" spc="0" baseline="0">
                <a:solidFill>
                  <a:srgbClr val="FFFFFF"/>
                </a:solidFill>
                <a:uFillTx/>
                <a:latin typeface="Courier New" pitchFamily="49"/>
                <a:cs typeface="Courier New" pitchFamily="49"/>
              </a:rPr>
              <a:t>norma intreaga</a:t>
            </a:r>
          </a:p>
        </p:txBody>
      </p:sp>
      <p:sp>
        <p:nvSpPr>
          <p:cNvPr id="4" name="Rectangular Callout 9"/>
          <p:cNvSpPr/>
          <p:nvPr/>
        </p:nvSpPr>
        <p:spPr>
          <a:xfrm>
            <a:off x="3459888" y="2713637"/>
            <a:ext cx="5103339" cy="919246"/>
          </a:xfrm>
          <a:custGeom>
            <a:avLst>
              <a:gd name="f0" fmla="val 11008"/>
              <a:gd name="f1" fmla="val 26310"/>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4B866E"/>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2800" b="1" i="0" u="none" strike="noStrike" kern="1200" cap="none" spc="0" baseline="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1" i="0" u="none" strike="noStrike" kern="1200" cap="none" spc="0" baseline="0">
                <a:solidFill>
                  <a:srgbClr val="FFFFFF"/>
                </a:solidFill>
                <a:uFillTx/>
                <a:latin typeface="Courier New" pitchFamily="49"/>
                <a:cs typeface="Courier New" pitchFamily="49"/>
              </a:rPr>
              <a:t>BIBLIOTECAR – ½ </a:t>
            </a:r>
            <a:r>
              <a:rPr lang="ro-RO" sz="2800" b="1" i="0" u="none" strike="noStrike" kern="1200" cap="small" spc="0" baseline="0">
                <a:solidFill>
                  <a:srgbClr val="FFFFFF"/>
                </a:solidFill>
                <a:uFillTx/>
                <a:latin typeface="Courier New" pitchFamily="49"/>
                <a:cs typeface="Courier New" pitchFamily="49"/>
              </a:rPr>
              <a:t>norma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1" i="0" u="none" strike="noStrike" kern="1200" cap="small" spc="0" baseline="0">
              <a:solidFill>
                <a:srgbClr val="FFFFFF"/>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a:solidFill>
                  <a:srgbClr val="FFFFFF"/>
                </a:solidFill>
                <a:uFillTx/>
                <a:latin typeface="Courier New" pitchFamily="49"/>
                <a:cs typeface="Courier New" pitchFamily="49"/>
              </a:rPr>
              <a:t>     </a:t>
            </a:r>
          </a:p>
        </p:txBody>
      </p:sp>
      <p:sp>
        <p:nvSpPr>
          <p:cNvPr id="5" name="Rectangular Callout 12"/>
          <p:cNvSpPr/>
          <p:nvPr/>
        </p:nvSpPr>
        <p:spPr>
          <a:xfrm>
            <a:off x="3337870" y="4060475"/>
            <a:ext cx="5347383" cy="1149181"/>
          </a:xfrm>
          <a:custGeom>
            <a:avLst>
              <a:gd name="f0" fmla="val 10583"/>
              <a:gd name="f1" fmla="val 28016"/>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A5301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PERSONAL ADMINISTRATIV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ÎNGRIJITOR CURĂȚENIE – NORMĂ ÎNTREAGĂ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ntr" presetSubtype="8"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0-#ppt_w/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7600"/>
                            </p:stCondLst>
                            <p:childTnLst>
                              <p:par>
                                <p:cTn id="15" presetID="2" presetClass="entr" presetSubtype="2"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04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Left-Right Arrow 3"/>
          <p:cNvSpPr/>
          <p:nvPr/>
        </p:nvSpPr>
        <p:spPr>
          <a:xfrm>
            <a:off x="3904734" y="123562"/>
            <a:ext cx="4744995" cy="951469"/>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C0000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0" i="0" u="none" strike="noStrike" kern="1200" cap="none" spc="0" baseline="0">
                <a:solidFill>
                  <a:srgbClr val="FFFFFF"/>
                </a:solidFill>
                <a:uFillTx/>
                <a:latin typeface="Algerian" pitchFamily="82"/>
                <a:cs typeface="Courier New" pitchFamily="49"/>
              </a:rPr>
              <a:t>Resurse materiale</a:t>
            </a:r>
          </a:p>
        </p:txBody>
      </p:sp>
      <p:sp>
        <p:nvSpPr>
          <p:cNvPr id="3" name="Plaque 4"/>
          <p:cNvSpPr/>
          <p:nvPr/>
        </p:nvSpPr>
        <p:spPr>
          <a:xfrm>
            <a:off x="1952362" y="1322167"/>
            <a:ext cx="10239634" cy="5128055"/>
          </a:xfrm>
          <a:custGeom>
            <a:avLst/>
            <a:gdLst>
              <a:gd name="f0" fmla="val 10800000"/>
              <a:gd name="f1" fmla="val 5400000"/>
              <a:gd name="f2" fmla="val 16200000"/>
              <a:gd name="f3" fmla="val w"/>
              <a:gd name="f4" fmla="val h"/>
              <a:gd name="f5" fmla="val ss"/>
              <a:gd name="f6" fmla="val 0"/>
              <a:gd name="f7" fmla="+- 0 0 5400000"/>
              <a:gd name="f8" fmla="val 16667"/>
              <a:gd name="f9" fmla="abs f3"/>
              <a:gd name="f10" fmla="abs f4"/>
              <a:gd name="f11" fmla="abs f5"/>
              <a:gd name="f12" fmla="?: f9 f3 1"/>
              <a:gd name="f13" fmla="?: f10 f4 1"/>
              <a:gd name="f14" fmla="?: f11 f5 1"/>
              <a:gd name="f15" fmla="*/ f12 1 21600"/>
              <a:gd name="f16" fmla="*/ f13 1 21600"/>
              <a:gd name="f17" fmla="*/ 21600 f12 1"/>
              <a:gd name="f18" fmla="*/ 21600 f13 1"/>
              <a:gd name="f19" fmla="min f16 f15"/>
              <a:gd name="f20" fmla="*/ f17 1 f14"/>
              <a:gd name="f21" fmla="*/ f18 1 f14"/>
              <a:gd name="f22" fmla="val f20"/>
              <a:gd name="f23" fmla="val f21"/>
              <a:gd name="f24" fmla="*/ f6 f19 1"/>
              <a:gd name="f25" fmla="+- f23 0 f6"/>
              <a:gd name="f26" fmla="+- f22 0 f6"/>
              <a:gd name="f27" fmla="*/ f22 f19 1"/>
              <a:gd name="f28" fmla="*/ f23 f19 1"/>
              <a:gd name="f29" fmla="min f26 f25"/>
              <a:gd name="f30" fmla="*/ f29 f8 1"/>
              <a:gd name="f31" fmla="*/ f30 1 100000"/>
              <a:gd name="f32" fmla="+- f22 0 f31"/>
              <a:gd name="f33" fmla="+- f23 0 f31"/>
              <a:gd name="f34" fmla="*/ f31 70711 1"/>
              <a:gd name="f35" fmla="*/ f31 f19 1"/>
              <a:gd name="f36" fmla="*/ f34 1 100000"/>
              <a:gd name="f37" fmla="*/ f32 f19 1"/>
              <a:gd name="f38" fmla="*/ f33 f19 1"/>
              <a:gd name="f39" fmla="+- f22 0 f36"/>
              <a:gd name="f40" fmla="+- f23 0 f36"/>
              <a:gd name="f41" fmla="*/ f36 f19 1"/>
              <a:gd name="f42" fmla="*/ f39 f19 1"/>
              <a:gd name="f43" fmla="*/ f40 f19 1"/>
            </a:gdLst>
            <a:ahLst/>
            <a:cxnLst>
              <a:cxn ang="3cd4">
                <a:pos x="hc" y="t"/>
              </a:cxn>
              <a:cxn ang="0">
                <a:pos x="r" y="vc"/>
              </a:cxn>
              <a:cxn ang="cd4">
                <a:pos x="hc" y="b"/>
              </a:cxn>
              <a:cxn ang="cd2">
                <a:pos x="l" y="vc"/>
              </a:cxn>
            </a:cxnLst>
            <a:rect l="f41" t="f41" r="f42" b="f43"/>
            <a:pathLst>
              <a:path>
                <a:moveTo>
                  <a:pt x="f24" y="f35"/>
                </a:moveTo>
                <a:arcTo wR="f35" hR="f35" stAng="f1" swAng="f7"/>
                <a:lnTo>
                  <a:pt x="f37" y="f24"/>
                </a:lnTo>
                <a:arcTo wR="f35" hR="f35" stAng="f0" swAng="f7"/>
                <a:lnTo>
                  <a:pt x="f27" y="f38"/>
                </a:lnTo>
                <a:arcTo wR="f35" hR="f35" stAng="f2" swAng="f7"/>
                <a:lnTo>
                  <a:pt x="f35" y="f28"/>
                </a:lnTo>
                <a:arcTo wR="f35" hR="f35" stAng="f6" swAng="f7"/>
                <a:close/>
              </a:path>
            </a:pathLst>
          </a:custGeom>
          <a:solidFill>
            <a:srgbClr val="A5301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	</a:t>
            </a:r>
            <a:r>
              <a:rPr lang="en-US" sz="1800" b="1" i="0" u="none" strike="noStrike" kern="1200" cap="none" spc="0" baseline="0">
                <a:solidFill>
                  <a:srgbClr val="FFFFFF"/>
                </a:solidFill>
                <a:uFillTx/>
                <a:latin typeface="Courier New" pitchFamily="49"/>
                <a:cs typeface="Courier New" pitchFamily="49"/>
              </a:rPr>
              <a:t>E</a:t>
            </a:r>
            <a:r>
              <a:rPr lang="en-US" sz="1800" b="1" i="0" u="none" strike="noStrike" kern="1200" cap="small" spc="0" baseline="0">
                <a:solidFill>
                  <a:srgbClr val="FFFFFF"/>
                </a:solidFill>
                <a:uFillTx/>
                <a:latin typeface="Courier New" pitchFamily="49"/>
                <a:cs typeface="Courier New" pitchFamily="49"/>
              </a:rPr>
              <a:t>levii și cadrele didactice desfășoară activitatea într-o școală care oferă condiții moderne de pregătire profesională.</a:t>
            </a:r>
            <a:endParaRPr lang="ro-RO" sz="1800" b="0" i="0" u="none" strike="noStrike" kern="1200" cap="none" spc="0" baseline="0">
              <a:solidFill>
                <a:srgbClr val="FFFFFF"/>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a:solidFill>
                  <a:srgbClr val="FFFFFF"/>
                </a:solidFill>
                <a:uFillTx/>
                <a:latin typeface="Courier New" pitchFamily="49"/>
                <a:cs typeface="Courier New" pitchFamily="49"/>
              </a:rPr>
              <a:t>	Şcoala Sanitară Postliceală „Gheorghe Ţiţeica” din Calafat, instituţie acreditată prin OMECT nr.4855 /2008, a publicat oferta de şcolarizare pentru acest an.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a:solidFill>
                  <a:srgbClr val="FFFFFF"/>
                </a:solidFill>
                <a:uFillTx/>
                <a:latin typeface="Courier New" pitchFamily="49"/>
                <a:cs typeface="Courier New" pitchFamily="49"/>
              </a:rPr>
              <a:t>	Unitatea de învăţământ le oferă celor care doresc să se pregătească pentru o carieră în domeniul medical condiţii optime de studii, fiind dotată cu laboratoare și cabinete specifice domeniilor medicale ( laborator farmacie, cabinet anatomie, cabinet medical, cabinet farmacie) bine întreţinute, cu săli de clasă moderne, săli de aplicaţii ( 2 săli de nursing), laborator de informatică dotat cu calculatoare performante şi internet de mare viteză, dar şi o bibliotecă medicală, cu peste 2000 de volume.</a:t>
            </a:r>
            <a:endParaRPr lang="ro-RO" sz="1800" b="0" i="0" u="none" strike="noStrike" kern="1200" cap="none" spc="0" baseline="0">
              <a:solidFill>
                <a:srgbClr val="FFFFFF"/>
              </a:solidFill>
              <a:uFillTx/>
              <a:latin typeface="Courier New" pitchFamily="49"/>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Picture 4" descr="F:\Folder nou (2)\imagesK0QE70MH.jpg"/>
          <p:cNvPicPr>
            <a:picLocks noChangeAspect="1"/>
          </p:cNvPicPr>
          <p:nvPr/>
        </p:nvPicPr>
        <p:blipFill>
          <a:blip r:embed="rId2"/>
          <a:srcRect l="3454" t="1641" r="1092" b="1469"/>
          <a:stretch>
            <a:fillRect/>
          </a:stretch>
        </p:blipFill>
        <p:spPr>
          <a:xfrm rot="5400013">
            <a:off x="3542458" y="-2011250"/>
            <a:ext cx="7514594" cy="11537094"/>
          </a:xfrm>
          <a:prstGeom prst="rect">
            <a:avLst/>
          </a:prstGeom>
          <a:noFill/>
          <a:ln w="9528" cap="rnd">
            <a:solidFill>
              <a:srgbClr val="C00000"/>
            </a:solidFill>
            <a:prstDash val="solid"/>
            <a:miter/>
          </a:ln>
        </p:spPr>
      </p:pic>
      <p:sp>
        <p:nvSpPr>
          <p:cNvPr id="3" name="Text Box 48"/>
          <p:cNvSpPr txBox="1"/>
          <p:nvPr/>
        </p:nvSpPr>
        <p:spPr>
          <a:xfrm>
            <a:off x="660397" y="3488792"/>
            <a:ext cx="583762" cy="378671"/>
          </a:xfrm>
          <a:prstGeom prst="rect">
            <a:avLst/>
          </a:prstGeom>
          <a:noFill/>
          <a:ln cap="flat">
            <a:noFill/>
          </a:ln>
        </p:spPr>
        <p:txBody>
          <a:bodyPr vert="eaVert" wrap="none" lIns="91440" tIns="45720" rIns="91440" bIns="45720" anchor="t" anchorCtr="1" compatLnSpc="1">
            <a:noAutofit/>
          </a:bodyPr>
          <a:lstStyle/>
          <a:p>
            <a:pPr marL="0" marR="0" lvl="0" indent="457200" algn="ctr" defTabSz="4572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800" b="1" i="0" u="none" strike="noStrike" kern="1200" cap="none" spc="0" baseline="0">
                <a:solidFill>
                  <a:srgbClr val="ED7D31"/>
                </a:solidFill>
                <a:effectLst>
                  <a:outerShdw dist="19048" dir="2700000">
                    <a:srgbClr val="000000"/>
                  </a:outerShdw>
                </a:effectLst>
                <a:uFillTx/>
                <a:latin typeface="Lucida Handwriting" pitchFamily="66"/>
                <a:ea typeface="Calibri" pitchFamily="34"/>
                <a:cs typeface="Times New Roman" pitchFamily="18"/>
              </a:rPr>
              <a:t>IMAGINI DIN </a:t>
            </a:r>
            <a:r>
              <a:rPr lang="ro-RO" sz="2800" b="1" i="0" u="none" strike="noStrike" kern="1200" cap="none" spc="0" baseline="0">
                <a:solidFill>
                  <a:srgbClr val="ED7D31"/>
                </a:solidFill>
                <a:effectLst>
                  <a:outerShdw dist="19048" dir="2700000">
                    <a:srgbClr val="000000"/>
                  </a:outerShdw>
                </a:effectLst>
                <a:uFillTx/>
                <a:latin typeface="Cambria" pitchFamily="18"/>
                <a:ea typeface="Calibri" pitchFamily="34"/>
                <a:cs typeface="Cambria" pitchFamily="18"/>
              </a:rPr>
              <a:t>Ș</a:t>
            </a:r>
            <a:r>
              <a:rPr lang="ro-RO" sz="2800" b="1" i="0" u="none" strike="noStrike" kern="1200" cap="none" spc="0" baseline="0">
                <a:solidFill>
                  <a:srgbClr val="ED7D31"/>
                </a:solidFill>
                <a:effectLst>
                  <a:outerShdw dist="19048" dir="2700000">
                    <a:srgbClr val="000000"/>
                  </a:outerShdw>
                </a:effectLst>
                <a:uFillTx/>
                <a:latin typeface="Lucida Handwriting" pitchFamily="66"/>
                <a:ea typeface="Calibri" pitchFamily="34"/>
                <a:cs typeface="Times New Roman" pitchFamily="18"/>
              </a:rPr>
              <a:t>COAL</a:t>
            </a:r>
            <a:r>
              <a:rPr lang="ro-RO" sz="2800" b="1" i="0" u="none" strike="noStrike" kern="1200" cap="none" spc="0" baseline="0">
                <a:solidFill>
                  <a:srgbClr val="ED7D31"/>
                </a:solidFill>
                <a:effectLst>
                  <a:outerShdw dist="19048" dir="2700000">
                    <a:srgbClr val="000000"/>
                  </a:outerShdw>
                </a:effectLst>
                <a:uFillTx/>
                <a:latin typeface="Cambria" pitchFamily="18"/>
                <a:ea typeface="Calibri" pitchFamily="34"/>
                <a:cs typeface="Cambria" pitchFamily="18"/>
              </a:rPr>
              <a:t>Ă</a:t>
            </a:r>
            <a:endParaRPr lang="ro-RO" sz="1100" b="0" i="0" u="none" strike="noStrike" kern="1200" cap="none" spc="0" baseline="0">
              <a:solidFill>
                <a:srgbClr val="000000"/>
              </a:solidFill>
              <a:uFillTx/>
              <a:latin typeface="Calibri" pitchFamily="34"/>
              <a:ea typeface="Calibri" pitchFamily="34"/>
              <a:cs typeface="Times New Roman" pitchFamily="18"/>
            </a:endParaRPr>
          </a:p>
        </p:txBody>
      </p:sp>
      <p:pic>
        <p:nvPicPr>
          <p:cNvPr id="4" name="Picture 5"/>
          <p:cNvPicPr>
            <a:picLocks noChangeAspect="1"/>
          </p:cNvPicPr>
          <p:nvPr/>
        </p:nvPicPr>
        <p:blipFill>
          <a:blip r:embed="rId3"/>
          <a:stretch>
            <a:fillRect/>
          </a:stretch>
        </p:blipFill>
        <p:spPr>
          <a:xfrm>
            <a:off x="2809237" y="111757"/>
            <a:ext cx="2204718" cy="1653536"/>
          </a:xfrm>
          <a:prstGeom prst="rect">
            <a:avLst/>
          </a:prstGeom>
          <a:noFill/>
          <a:ln w="57150" cap="rnd">
            <a:solidFill>
              <a:srgbClr val="325949"/>
            </a:solidFill>
            <a:prstDash val="solid"/>
            <a:miter/>
          </a:ln>
          <a:effectLst>
            <a:outerShdw dist="38098" dir="7799737" algn="tl">
              <a:srgbClr val="000000">
                <a:alpha val="40000"/>
              </a:srgbClr>
            </a:outerShdw>
          </a:effectLst>
        </p:spPr>
      </p:pic>
      <p:pic>
        <p:nvPicPr>
          <p:cNvPr id="5" name="Picture 6"/>
          <p:cNvPicPr>
            <a:picLocks noChangeAspect="1"/>
          </p:cNvPicPr>
          <p:nvPr/>
        </p:nvPicPr>
        <p:blipFill>
          <a:blip r:embed="rId4"/>
          <a:stretch>
            <a:fillRect/>
          </a:stretch>
        </p:blipFill>
        <p:spPr>
          <a:xfrm>
            <a:off x="5315900" y="111757"/>
            <a:ext cx="2483482" cy="1663065"/>
          </a:xfrm>
          <a:prstGeom prst="rect">
            <a:avLst/>
          </a:prstGeom>
          <a:noFill/>
          <a:ln w="38103" cap="rnd">
            <a:solidFill>
              <a:srgbClr val="495526"/>
            </a:solidFill>
            <a:prstDash val="solid"/>
            <a:miter/>
          </a:ln>
          <a:effectLst>
            <a:outerShdw dist="38098" dir="7799737" algn="tl">
              <a:srgbClr val="000000">
                <a:alpha val="40000"/>
              </a:srgbClr>
            </a:outerShdw>
          </a:effectLst>
        </p:spPr>
      </p:pic>
      <p:pic>
        <p:nvPicPr>
          <p:cNvPr id="6" name="Picture 7"/>
          <p:cNvPicPr>
            <a:picLocks noChangeAspect="1"/>
          </p:cNvPicPr>
          <p:nvPr/>
        </p:nvPicPr>
        <p:blipFill>
          <a:blip r:embed="rId5"/>
          <a:stretch>
            <a:fillRect/>
          </a:stretch>
        </p:blipFill>
        <p:spPr>
          <a:xfrm>
            <a:off x="8101327" y="302547"/>
            <a:ext cx="1419221" cy="1892295"/>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7" name="Picture 8"/>
          <p:cNvPicPr>
            <a:picLocks noChangeAspect="1"/>
          </p:cNvPicPr>
          <p:nvPr/>
        </p:nvPicPr>
        <p:blipFill>
          <a:blip r:embed="rId6"/>
          <a:stretch>
            <a:fillRect/>
          </a:stretch>
        </p:blipFill>
        <p:spPr>
          <a:xfrm>
            <a:off x="2845256" y="2358073"/>
            <a:ext cx="1403347" cy="1876421"/>
          </a:xfrm>
          <a:prstGeom prst="rect">
            <a:avLst/>
          </a:prstGeom>
          <a:noFill/>
          <a:ln w="76196" cap="rnd">
            <a:solidFill>
              <a:srgbClr val="6F3F0C"/>
            </a:solidFill>
            <a:prstDash val="solid"/>
            <a:miter/>
          </a:ln>
        </p:spPr>
      </p:pic>
      <p:pic>
        <p:nvPicPr>
          <p:cNvPr id="8" name="Picture 9"/>
          <p:cNvPicPr>
            <a:picLocks noChangeAspect="1"/>
          </p:cNvPicPr>
          <p:nvPr/>
        </p:nvPicPr>
        <p:blipFill>
          <a:blip r:embed="rId7"/>
          <a:stretch>
            <a:fillRect/>
          </a:stretch>
        </p:blipFill>
        <p:spPr>
          <a:xfrm>
            <a:off x="4500018" y="1860547"/>
            <a:ext cx="2466337" cy="1849758"/>
          </a:xfrm>
          <a:prstGeom prst="rect">
            <a:avLst/>
          </a:prstGeom>
          <a:solidFill>
            <a:srgbClr val="EDEDED"/>
          </a:solidFill>
          <a:ln w="101598" cap="sq">
            <a:solidFill>
              <a:srgbClr val="DE7E18"/>
            </a:solidFill>
            <a:prstDash val="solid"/>
            <a:miter/>
          </a:ln>
          <a:effectLst>
            <a:outerShdw dist="37503" dir="7560254" algn="tl">
              <a:srgbClr val="000000">
                <a:alpha val="20000"/>
              </a:srgbClr>
            </a:outerShdw>
          </a:effectLst>
        </p:spPr>
      </p:pic>
      <p:pic>
        <p:nvPicPr>
          <p:cNvPr id="9" name="Picture 10"/>
          <p:cNvPicPr>
            <a:picLocks noChangeAspect="1"/>
          </p:cNvPicPr>
          <p:nvPr/>
        </p:nvPicPr>
        <p:blipFill>
          <a:blip r:embed="rId8"/>
          <a:stretch>
            <a:fillRect/>
          </a:stretch>
        </p:blipFill>
        <p:spPr>
          <a:xfrm>
            <a:off x="9837919" y="854387"/>
            <a:ext cx="1381128" cy="1840860"/>
          </a:xfrm>
          <a:prstGeom prst="rect">
            <a:avLst/>
          </a:prstGeom>
          <a:noFill/>
          <a:ln w="88897" cap="sq">
            <a:solidFill>
              <a:srgbClr val="00B0F0"/>
            </a:solidFill>
            <a:prstDash val="solid"/>
            <a:miter/>
          </a:ln>
          <a:effectLst>
            <a:outerShdw dir="16200000" algn="tl">
              <a:srgbClr val="000000">
                <a:alpha val="43000"/>
              </a:srgbClr>
            </a:outerShdw>
          </a:effectLst>
        </p:spPr>
      </p:pic>
      <p:pic>
        <p:nvPicPr>
          <p:cNvPr id="10" name="Picture 11"/>
          <p:cNvPicPr>
            <a:picLocks noChangeAspect="1"/>
          </p:cNvPicPr>
          <p:nvPr/>
        </p:nvPicPr>
        <p:blipFill>
          <a:blip r:embed="rId9"/>
          <a:stretch>
            <a:fillRect/>
          </a:stretch>
        </p:blipFill>
        <p:spPr>
          <a:xfrm>
            <a:off x="5013956" y="3986527"/>
            <a:ext cx="1181103" cy="1583055"/>
          </a:xfrm>
          <a:prstGeom prst="rect">
            <a:avLst/>
          </a:prstGeom>
          <a:solidFill>
            <a:srgbClr val="EDEDED"/>
          </a:solidFill>
          <a:ln w="190496" cap="sq">
            <a:solidFill>
              <a:srgbClr val="C00000"/>
            </a:solidFill>
            <a:prstDash val="solid"/>
            <a:miter/>
          </a:ln>
          <a:effectLst>
            <a:outerShdw dist="50803" dir="12900142" algn="tl">
              <a:srgbClr val="000000">
                <a:alpha val="30000"/>
              </a:srgbClr>
            </a:outerShdw>
          </a:effectLst>
        </p:spPr>
      </p:pic>
      <p:pic>
        <p:nvPicPr>
          <p:cNvPr id="11" name="Picture 12"/>
          <p:cNvPicPr>
            <a:picLocks noChangeAspect="1"/>
          </p:cNvPicPr>
          <p:nvPr/>
        </p:nvPicPr>
        <p:blipFill>
          <a:blip r:embed="rId10"/>
          <a:stretch>
            <a:fillRect/>
          </a:stretch>
        </p:blipFill>
        <p:spPr>
          <a:xfrm>
            <a:off x="7469184" y="2459671"/>
            <a:ext cx="2103750" cy="1407791"/>
          </a:xfrm>
          <a:prstGeom prst="rect">
            <a:avLst/>
          </a:prstGeom>
          <a:noFill/>
          <a:ln w="127001" cap="rnd">
            <a:solidFill>
              <a:srgbClr val="00B050"/>
            </a:solidFill>
            <a:prstDash val="solid"/>
            <a:miter/>
          </a:ln>
          <a:effectLst>
            <a:outerShdw dist="95249" dir="10499983" algn="tl">
              <a:srgbClr val="000000">
                <a:alpha val="20000"/>
              </a:srgbClr>
            </a:outerShdw>
          </a:effectLst>
        </p:spPr>
      </p:pic>
      <p:pic>
        <p:nvPicPr>
          <p:cNvPr id="12" name="Picture 13"/>
          <p:cNvPicPr>
            <a:picLocks noChangeAspect="1"/>
          </p:cNvPicPr>
          <p:nvPr/>
        </p:nvPicPr>
        <p:blipFill>
          <a:blip r:embed="rId11"/>
          <a:stretch>
            <a:fillRect/>
          </a:stretch>
        </p:blipFill>
        <p:spPr>
          <a:xfrm>
            <a:off x="9796140" y="3166430"/>
            <a:ext cx="1962146" cy="1471297"/>
          </a:xfrm>
          <a:prstGeom prst="rect">
            <a:avLst/>
          </a:prstGeom>
          <a:solidFill>
            <a:srgbClr val="EDEDED"/>
          </a:solidFill>
          <a:ln w="88897" cap="sq">
            <a:solidFill>
              <a:srgbClr val="FFC000"/>
            </a:solidFill>
            <a:prstDash val="solid"/>
            <a:miter/>
          </a:ln>
          <a:effectLst>
            <a:outerShdw dir="16200000" algn="tl">
              <a:srgbClr val="000000">
                <a:alpha val="45000"/>
              </a:srgbClr>
            </a:outerShdw>
          </a:effectLst>
        </p:spPr>
      </p:pic>
      <p:pic>
        <p:nvPicPr>
          <p:cNvPr id="13" name="Picture 14"/>
          <p:cNvPicPr>
            <a:picLocks noChangeAspect="1"/>
          </p:cNvPicPr>
          <p:nvPr/>
        </p:nvPicPr>
        <p:blipFill>
          <a:blip r:embed="rId12"/>
          <a:stretch>
            <a:fillRect/>
          </a:stretch>
        </p:blipFill>
        <p:spPr>
          <a:xfrm>
            <a:off x="7048496" y="4234494"/>
            <a:ext cx="2143125" cy="1607186"/>
          </a:xfrm>
          <a:prstGeom prst="rect">
            <a:avLst/>
          </a:prstGeom>
          <a:solidFill>
            <a:srgbClr val="FFFFFF"/>
          </a:solidFill>
          <a:ln w="76196" cap="sq">
            <a:solidFill>
              <a:srgbClr val="0070C0"/>
            </a:solidFill>
            <a:prstDash val="solid"/>
            <a:miter/>
          </a:ln>
        </p:spPr>
      </p:pic>
      <p:pic>
        <p:nvPicPr>
          <p:cNvPr id="14" name="Picture 15"/>
          <p:cNvPicPr>
            <a:picLocks noChangeAspect="1"/>
          </p:cNvPicPr>
          <p:nvPr/>
        </p:nvPicPr>
        <p:blipFill>
          <a:blip r:embed="rId13"/>
          <a:stretch>
            <a:fillRect/>
          </a:stretch>
        </p:blipFill>
        <p:spPr>
          <a:xfrm>
            <a:off x="9467212" y="4728847"/>
            <a:ext cx="2362196" cy="1574797"/>
          </a:xfrm>
          <a:prstGeom prst="rect">
            <a:avLst/>
          </a:prstGeom>
          <a:noFill/>
          <a:ln cap="flat">
            <a:noFill/>
          </a:ln>
          <a:effectLst>
            <a:outerShdw dist="12003" dir="900386" algn="tl">
              <a:srgbClr val="000000">
                <a:alpha val="3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ppt_x</p:attrName>
                                        </p:attrNameLst>
                                      </p:cBhvr>
                                      <p:tavLst>
                                        <p:tav tm="0">
                                          <p:val>
                                            <p:strVal val="1+#ppt_w/2"/>
                                          </p:val>
                                        </p:tav>
                                        <p:tav tm="100000">
                                          <p:val>
                                            <p:strVal val="#ppt_x"/>
                                          </p:val>
                                        </p:tav>
                                      </p:tavLst>
                                    </p:anim>
                                    <p:anim calcmode="lin" valueType="num">
                                      <p:cBhvr>
                                        <p:cTn id="13" dur="2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0-#ppt_w/2"/>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1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0-#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2000" fill="hold"/>
                                        <p:tgtEl>
                                          <p:spTgt spid="6"/>
                                        </p:tgtEl>
                                        <p:attrNameLst>
                                          <p:attrName>ppt_x</p:attrName>
                                        </p:attrNameLst>
                                      </p:cBhvr>
                                      <p:tavLst>
                                        <p:tav tm="0">
                                          <p:val>
                                            <p:strVal val="0-#ppt_w/2"/>
                                          </p:val>
                                        </p:tav>
                                        <p:tav tm="100000">
                                          <p:val>
                                            <p:strVal val="#ppt_x"/>
                                          </p:val>
                                        </p:tav>
                                      </p:tavLst>
                                    </p:anim>
                                    <p:anim calcmode="lin" valueType="num">
                                      <p:cBhvr>
                                        <p:cTn id="29" dur="20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2000" fill="hold"/>
                                        <p:tgtEl>
                                          <p:spTgt spid="9"/>
                                        </p:tgtEl>
                                        <p:attrNameLst>
                                          <p:attrName>ppt_x</p:attrName>
                                        </p:attrNameLst>
                                      </p:cBhvr>
                                      <p:tavLst>
                                        <p:tav tm="0">
                                          <p:val>
                                            <p:strVal val="1+#ppt_w/2"/>
                                          </p:val>
                                        </p:tav>
                                        <p:tav tm="100000">
                                          <p:val>
                                            <p:strVal val="#ppt_x"/>
                                          </p:val>
                                        </p:tav>
                                      </p:tavLst>
                                    </p:anim>
                                    <p:anim calcmode="lin" valueType="num">
                                      <p:cBhvr>
                                        <p:cTn id="34" dur="20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2" presetClass="entr" presetSubtype="6"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2000" fill="hold"/>
                                        <p:tgtEl>
                                          <p:spTgt spid="7"/>
                                        </p:tgtEl>
                                        <p:attrNameLst>
                                          <p:attrName>ppt_x</p:attrName>
                                        </p:attrNameLst>
                                      </p:cBhvr>
                                      <p:tavLst>
                                        <p:tav tm="0">
                                          <p:val>
                                            <p:strVal val="1+#ppt_w/2"/>
                                          </p:val>
                                        </p:tav>
                                        <p:tav tm="100000">
                                          <p:val>
                                            <p:strVal val="#ppt_x"/>
                                          </p:val>
                                        </p:tav>
                                      </p:tavLst>
                                    </p:anim>
                                    <p:anim calcmode="lin" valueType="num">
                                      <p:cBhvr>
                                        <p:cTn id="39" dur="20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6000"/>
                            </p:stCondLst>
                            <p:childTnLst>
                              <p:par>
                                <p:cTn id="41" presetID="2" presetClass="entr" presetSubtype="1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000" fill="hold"/>
                                        <p:tgtEl>
                                          <p:spTgt spid="8"/>
                                        </p:tgtEl>
                                        <p:attrNameLst>
                                          <p:attrName>ppt_x</p:attrName>
                                        </p:attrNameLst>
                                      </p:cBhvr>
                                      <p:tavLst>
                                        <p:tav tm="0">
                                          <p:val>
                                            <p:strVal val="0-#ppt_w/2"/>
                                          </p:val>
                                        </p:tav>
                                        <p:tav tm="100000">
                                          <p:val>
                                            <p:strVal val="#ppt_x"/>
                                          </p:val>
                                        </p:tav>
                                      </p:tavLst>
                                    </p:anim>
                                    <p:anim calcmode="lin" valueType="num">
                                      <p:cBhvr>
                                        <p:cTn id="44" dur="20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8000"/>
                            </p:stCondLst>
                            <p:childTnLst>
                              <p:par>
                                <p:cTn id="46" presetID="2" presetClass="entr" presetSubtype="3"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2000" fill="hold"/>
                                        <p:tgtEl>
                                          <p:spTgt spid="11"/>
                                        </p:tgtEl>
                                        <p:attrNameLst>
                                          <p:attrName>ppt_x</p:attrName>
                                        </p:attrNameLst>
                                      </p:cBhvr>
                                      <p:tavLst>
                                        <p:tav tm="0">
                                          <p:val>
                                            <p:strVal val="1+#ppt_w/2"/>
                                          </p:val>
                                        </p:tav>
                                        <p:tav tm="100000">
                                          <p:val>
                                            <p:strVal val="#ppt_x"/>
                                          </p:val>
                                        </p:tav>
                                      </p:tavLst>
                                    </p:anim>
                                    <p:anim calcmode="lin" valueType="num">
                                      <p:cBhvr>
                                        <p:cTn id="49" dur="2000" fill="hold"/>
                                        <p:tgtEl>
                                          <p:spTgt spid="11"/>
                                        </p:tgtEl>
                                        <p:attrNameLst>
                                          <p:attrName>ppt_y</p:attrName>
                                        </p:attrNameLst>
                                      </p:cBhvr>
                                      <p:tavLst>
                                        <p:tav tm="0">
                                          <p:val>
                                            <p:strVal val="0-#ppt_h/2"/>
                                          </p:val>
                                        </p:tav>
                                        <p:tav tm="100000">
                                          <p:val>
                                            <p:strVal val="#ppt_y"/>
                                          </p:val>
                                        </p:tav>
                                      </p:tavLst>
                                    </p:anim>
                                  </p:childTnLst>
                                </p:cTn>
                              </p:par>
                            </p:childTnLst>
                          </p:cTn>
                        </p:par>
                        <p:par>
                          <p:cTn id="50" fill="hold">
                            <p:stCondLst>
                              <p:cond delay="10000"/>
                            </p:stCondLst>
                            <p:childTnLst>
                              <p:par>
                                <p:cTn id="51" presetID="2" presetClass="entr" presetSubtype="2"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0" fill="hold"/>
                                        <p:tgtEl>
                                          <p:spTgt spid="12"/>
                                        </p:tgtEl>
                                        <p:attrNameLst>
                                          <p:attrName>ppt_x</p:attrName>
                                        </p:attrNameLst>
                                      </p:cBhvr>
                                      <p:tavLst>
                                        <p:tav tm="0">
                                          <p:val>
                                            <p:strVal val="1+#ppt_w/2"/>
                                          </p:val>
                                        </p:tav>
                                        <p:tav tm="100000">
                                          <p:val>
                                            <p:strVal val="#ppt_x"/>
                                          </p:val>
                                        </p:tav>
                                      </p:tavLst>
                                    </p:anim>
                                    <p:anim calcmode="lin" valueType="num">
                                      <p:cBhvr>
                                        <p:cTn id="54" dur="2000" fill="hold"/>
                                        <p:tgtEl>
                                          <p:spTgt spid="12"/>
                                        </p:tgtEl>
                                        <p:attrNameLst>
                                          <p:attrName>ppt_y</p:attrName>
                                        </p:attrNameLst>
                                      </p:cBhvr>
                                      <p:tavLst>
                                        <p:tav tm="0">
                                          <p:val>
                                            <p:strVal val="#ppt_y"/>
                                          </p:val>
                                        </p:tav>
                                        <p:tav tm="100000">
                                          <p:val>
                                            <p:strVal val="#ppt_y"/>
                                          </p:val>
                                        </p:tav>
                                      </p:tavLst>
                                    </p:anim>
                                  </p:childTnLst>
                                </p:cTn>
                              </p:par>
                            </p:childTnLst>
                          </p:cTn>
                        </p:par>
                        <p:par>
                          <p:cTn id="55" fill="hold">
                            <p:stCondLst>
                              <p:cond delay="12000"/>
                            </p:stCondLst>
                            <p:childTnLst>
                              <p:par>
                                <p:cTn id="56" presetID="2"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2000" fill="hold"/>
                                        <p:tgtEl>
                                          <p:spTgt spid="10"/>
                                        </p:tgtEl>
                                        <p:attrNameLst>
                                          <p:attrName>ppt_x</p:attrName>
                                        </p:attrNameLst>
                                      </p:cBhvr>
                                      <p:tavLst>
                                        <p:tav tm="0">
                                          <p:val>
                                            <p:strVal val="0-#ppt_w/2"/>
                                          </p:val>
                                        </p:tav>
                                        <p:tav tm="100000">
                                          <p:val>
                                            <p:strVal val="#ppt_x"/>
                                          </p:val>
                                        </p:tav>
                                      </p:tavLst>
                                    </p:anim>
                                    <p:anim calcmode="lin" valueType="num">
                                      <p:cBhvr>
                                        <p:cTn id="59" dur="2000" fill="hold"/>
                                        <p:tgtEl>
                                          <p:spTgt spid="10"/>
                                        </p:tgtEl>
                                        <p:attrNameLst>
                                          <p:attrName>ppt_y</p:attrName>
                                        </p:attrNameLst>
                                      </p:cBhvr>
                                      <p:tavLst>
                                        <p:tav tm="0">
                                          <p:val>
                                            <p:strVal val="0-#ppt_h/2"/>
                                          </p:val>
                                        </p:tav>
                                        <p:tav tm="100000">
                                          <p:val>
                                            <p:strVal val="#ppt_y"/>
                                          </p:val>
                                        </p:tav>
                                      </p:tavLst>
                                    </p:anim>
                                  </p:childTnLst>
                                </p:cTn>
                              </p:par>
                            </p:childTnLst>
                          </p:cTn>
                        </p:par>
                        <p:par>
                          <p:cTn id="60" fill="hold">
                            <p:stCondLst>
                              <p:cond delay="14000"/>
                            </p:stCondLst>
                            <p:childTnLst>
                              <p:par>
                                <p:cTn id="61" presetID="2" presetClass="entr" presetSubtype="2"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2000" fill="hold"/>
                                        <p:tgtEl>
                                          <p:spTgt spid="13"/>
                                        </p:tgtEl>
                                        <p:attrNameLst>
                                          <p:attrName>ppt_x</p:attrName>
                                        </p:attrNameLst>
                                      </p:cBhvr>
                                      <p:tavLst>
                                        <p:tav tm="0">
                                          <p:val>
                                            <p:strVal val="1+#ppt_w/2"/>
                                          </p:val>
                                        </p:tav>
                                        <p:tav tm="100000">
                                          <p:val>
                                            <p:strVal val="#ppt_x"/>
                                          </p:val>
                                        </p:tav>
                                      </p:tavLst>
                                    </p:anim>
                                    <p:anim calcmode="lin" valueType="num">
                                      <p:cBhvr>
                                        <p:cTn id="64" dur="20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16000"/>
                            </p:stCondLst>
                            <p:childTnLst>
                              <p:par>
                                <p:cTn id="66" presetID="2" presetClass="entr" presetSubtype="8"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000" fill="hold"/>
                                        <p:tgtEl>
                                          <p:spTgt spid="14"/>
                                        </p:tgtEl>
                                        <p:attrNameLst>
                                          <p:attrName>ppt_x</p:attrName>
                                        </p:attrNameLst>
                                      </p:cBhvr>
                                      <p:tavLst>
                                        <p:tav tm="0">
                                          <p:val>
                                            <p:strVal val="0-#ppt_w/2"/>
                                          </p:val>
                                        </p:tav>
                                        <p:tav tm="100000">
                                          <p:val>
                                            <p:strVal val="#ppt_x"/>
                                          </p:val>
                                        </p:tav>
                                      </p:tavLst>
                                    </p:anim>
                                    <p:anim calcmode="lin" valueType="num">
                                      <p:cBhvr>
                                        <p:cTn id="69"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Picture 3" descr="F:\Folder nou (2)\imagesPQ4NXLBM.jpg"/>
          <p:cNvPicPr>
            <a:picLocks noChangeAspect="1"/>
          </p:cNvPicPr>
          <p:nvPr/>
        </p:nvPicPr>
        <p:blipFill>
          <a:blip r:embed="rId2"/>
          <a:srcRect/>
          <a:stretch>
            <a:fillRect/>
          </a:stretch>
        </p:blipFill>
        <p:spPr>
          <a:xfrm rot="5400013">
            <a:off x="3178270" y="-1726149"/>
            <a:ext cx="7540627" cy="10668003"/>
          </a:xfrm>
          <a:prstGeom prst="rect">
            <a:avLst/>
          </a:prstGeom>
          <a:noFill/>
          <a:ln cap="flat">
            <a:noFill/>
          </a:ln>
        </p:spPr>
      </p:pic>
      <p:sp>
        <p:nvSpPr>
          <p:cNvPr id="3" name="Rectangular Callout 4"/>
          <p:cNvSpPr/>
          <p:nvPr/>
        </p:nvSpPr>
        <p:spPr>
          <a:xfrm>
            <a:off x="2537249" y="383060"/>
            <a:ext cx="9325234" cy="2162437"/>
          </a:xfrm>
          <a:custGeom>
            <a:avLst>
              <a:gd name="f0" fmla="val 10142"/>
              <a:gd name="f1" fmla="val 23148"/>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4B866E"/>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sng" strike="noStrike" kern="1200" cap="small" spc="0" baseline="0">
                <a:solidFill>
                  <a:srgbClr val="FFFFFF"/>
                </a:solidFill>
                <a:uFillTx/>
                <a:latin typeface="Courier New" pitchFamily="49"/>
                <a:cs typeface="Courier New" pitchFamily="49"/>
              </a:rPr>
              <a:t>spații de desfășurare a activităților de instruire teoretică și practică</a:t>
            </a:r>
            <a:r>
              <a:rPr lang="en-US" sz="1800" b="1" i="0" u="none" strike="noStrike" kern="1200" cap="small" spc="0" baseline="0">
                <a:solidFill>
                  <a:srgbClr val="FFFFFF"/>
                </a:solidFill>
                <a:uFillTx/>
                <a:latin typeface="Courier New" pitchFamily="49"/>
                <a:cs typeface="Courier New" pitchFamily="49"/>
              </a:rPr>
              <a:t>:</a:t>
            </a:r>
            <a:endParaRPr lang="ro-RO" sz="1800" b="0" i="0" u="none" strike="noStrike" kern="1200" cap="none" spc="0" baseline="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a:solidFill>
                  <a:srgbClr val="FFFFFF"/>
                </a:solidFill>
                <a:uFillTx/>
                <a:cs typeface="Courier New" pitchFamily="49"/>
              </a:rPr>
              <a:t></a:t>
            </a:r>
            <a:r>
              <a:rPr lang="en-US" sz="1800" b="1" i="0" u="none" strike="noStrike" kern="1200" cap="small" spc="0" baseline="0">
                <a:solidFill>
                  <a:srgbClr val="FFFFFF"/>
                </a:solidFill>
                <a:uFillTx/>
                <a:latin typeface="Courier New" pitchFamily="49"/>
                <a:cs typeface="Courier New" pitchFamily="49"/>
              </a:rPr>
              <a:t> 18 SĂLI DE CLASĂ;</a:t>
            </a:r>
            <a:endParaRPr lang="ro-RO" sz="1800" b="0" i="0" u="none" strike="noStrike" kern="1200" cap="none" spc="0" baseline="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a:solidFill>
                  <a:srgbClr val="FFFFFF"/>
                </a:solidFill>
                <a:uFillTx/>
                <a:cs typeface="Courier New" pitchFamily="49"/>
              </a:rPr>
              <a:t></a:t>
            </a:r>
            <a:r>
              <a:rPr lang="en-US" sz="1800" b="1" i="0" u="none" strike="noStrike" kern="1200" cap="small" spc="0" baseline="0">
                <a:solidFill>
                  <a:srgbClr val="FFFFFF"/>
                </a:solidFill>
                <a:uFillTx/>
                <a:latin typeface="Courier New" pitchFamily="49"/>
                <a:cs typeface="Courier New" pitchFamily="49"/>
              </a:rPr>
              <a:t>  2 SALĂ DE NURSING;</a:t>
            </a:r>
            <a:endParaRPr lang="ro-RO" sz="1800" b="0" i="0" u="none" strike="noStrike" kern="1200" cap="none" spc="0" baseline="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a:solidFill>
                  <a:srgbClr val="FFFFFF"/>
                </a:solidFill>
                <a:uFillTx/>
                <a:cs typeface="Courier New" pitchFamily="49"/>
              </a:rPr>
              <a:t></a:t>
            </a:r>
            <a:r>
              <a:rPr lang="en-US" sz="1800" b="1" i="0" u="none" strike="noStrike" kern="1200" cap="small" spc="0" baseline="0">
                <a:solidFill>
                  <a:srgbClr val="FFFFFF"/>
                </a:solidFill>
                <a:uFillTx/>
                <a:latin typeface="Courier New" pitchFamily="49"/>
                <a:cs typeface="Courier New" pitchFamily="49"/>
              </a:rPr>
              <a:t>  1 LABORATOR FARMACIE;</a:t>
            </a:r>
            <a:endParaRPr lang="ro-RO" sz="1800" b="0" i="0" u="none" strike="noStrike" kern="1200" cap="none" spc="0" baseline="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a:solidFill>
                  <a:srgbClr val="FFFFFF"/>
                </a:solidFill>
                <a:uFillTx/>
                <a:cs typeface="Courier New" pitchFamily="49"/>
              </a:rPr>
              <a:t></a:t>
            </a:r>
            <a:r>
              <a:rPr lang="en-US" sz="1800" b="1" i="0" u="none" strike="noStrike" kern="1200" cap="small" spc="0" baseline="0">
                <a:solidFill>
                  <a:srgbClr val="FFFFFF"/>
                </a:solidFill>
                <a:uFillTx/>
                <a:latin typeface="Courier New" pitchFamily="49"/>
                <a:cs typeface="Courier New" pitchFamily="49"/>
              </a:rPr>
              <a:t>  1 LABORATOR INFORMATICĂ</a:t>
            </a:r>
            <a:endParaRPr lang="ro-RO" sz="1800" b="0" i="0" u="none" strike="noStrike" kern="1200" cap="none" spc="0" baseline="0">
              <a:solidFill>
                <a:srgbClr val="FFFFFF"/>
              </a:solidFill>
              <a:uFillTx/>
              <a:latin typeface="Courier New" pitchFamily="49"/>
              <a:cs typeface="Courier New" pitchFamily="49"/>
            </a:endParaRPr>
          </a:p>
          <a:p>
            <a:pPr marL="285750" marR="0" lvl="0" indent="-285750" algn="l" defTabSz="4572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800" b="1" i="0" u="none" strike="noStrike" kern="1200" cap="small" spc="0" baseline="0">
                <a:solidFill>
                  <a:srgbClr val="FFFFFF"/>
                </a:solidFill>
                <a:uFillTx/>
                <a:latin typeface="Courier New" pitchFamily="49"/>
                <a:cs typeface="Courier New" pitchFamily="49"/>
              </a:rPr>
              <a:t>1 CABINET MEDICAL/ 1 CABINET FARMACIE</a:t>
            </a:r>
            <a:endParaRPr lang="ro-RO" sz="1800" b="0" i="0" u="none" strike="noStrike" kern="1200" cap="none" spc="0" baseline="0">
              <a:solidFill>
                <a:srgbClr val="FFFFFF"/>
              </a:solidFill>
              <a:uFillTx/>
              <a:latin typeface="Courier New" pitchFamily="49"/>
              <a:cs typeface="Courier New" pitchFamily="49"/>
            </a:endParaRPr>
          </a:p>
          <a:p>
            <a:pPr marL="285750" marR="0" lvl="0" indent="-285750" algn="l" defTabSz="457200" rtl="0" fontAlgn="auto" hangingPunct="1">
              <a:lnSpc>
                <a:spcPct val="100000"/>
              </a:lnSpc>
              <a:spcBef>
                <a:spcPts val="0"/>
              </a:spcBef>
              <a:spcAft>
                <a:spcPts val="0"/>
              </a:spcAft>
              <a:buSzPct val="100000"/>
              <a:buFont typeface="Wingdings" pitchFamily="2"/>
              <a:buChar char="à"/>
              <a:tabLst/>
              <a:defRPr sz="1800" b="0" i="0" u="none" strike="noStrike" kern="0" cap="none" spc="0" baseline="0">
                <a:solidFill>
                  <a:srgbClr val="000000"/>
                </a:solidFill>
                <a:uFillTx/>
              </a:defRPr>
            </a:pPr>
            <a:r>
              <a:rPr lang="en-US" sz="1800" b="1" i="0" u="none" strike="noStrike" kern="1200" cap="small" spc="0" baseline="0">
                <a:solidFill>
                  <a:srgbClr val="FFFFFF"/>
                </a:solidFill>
                <a:uFillTx/>
                <a:latin typeface="Courier New" pitchFamily="49"/>
                <a:cs typeface="Courier New" pitchFamily="49"/>
              </a:rPr>
              <a:t>1 BIBLIOTECĂ cu peste 2000 de cărți de specialitate  în domeniul medical</a:t>
            </a:r>
            <a:endParaRPr lang="ro-RO" sz="1800" b="0" i="0" u="none" strike="noStrike" kern="1200" cap="none" spc="0" baseline="0">
              <a:solidFill>
                <a:srgbClr val="FFFFFF"/>
              </a:solidFill>
              <a:uFillTx/>
              <a:latin typeface="Courier New" pitchFamily="49"/>
              <a:cs typeface="Courier New" pitchFamily="49"/>
            </a:endParaRPr>
          </a:p>
        </p:txBody>
      </p:sp>
      <p:sp>
        <p:nvSpPr>
          <p:cNvPr id="4" name="Left-Right Arrow 5"/>
          <p:cNvSpPr/>
          <p:nvPr/>
        </p:nvSpPr>
        <p:spPr>
          <a:xfrm>
            <a:off x="2469291" y="2545488"/>
            <a:ext cx="9461159" cy="1519879"/>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FF000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FIECARE SPAȚIU ESTE DOTAT CU APARATURA ȘI INFRASTRUCTURA CORESPUNZĂTOARE SPAȚIULUI DE DESFĂȘURARE</a:t>
            </a:r>
          </a:p>
        </p:txBody>
      </p:sp>
      <p:sp>
        <p:nvSpPr>
          <p:cNvPr id="5" name="Right Arrow Callout 6"/>
          <p:cNvSpPr/>
          <p:nvPr/>
        </p:nvSpPr>
        <p:spPr>
          <a:xfrm>
            <a:off x="2117119" y="4065376"/>
            <a:ext cx="5055982" cy="279262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00B0F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1" i="0" u="none" strike="noStrike" kern="1200" cap="small" spc="0" baseline="0">
                <a:solidFill>
                  <a:srgbClr val="FFFFFF"/>
                </a:solidFill>
                <a:uFillTx/>
                <a:latin typeface="Courier New" pitchFamily="49"/>
                <a:cs typeface="Courier New" pitchFamily="49"/>
              </a:rPr>
              <a:t>	</a:t>
            </a:r>
            <a:r>
              <a:rPr lang="en-US" sz="1400" b="1" i="0" u="none" strike="noStrike" kern="1200" cap="small" spc="0" baseline="0">
                <a:solidFill>
                  <a:srgbClr val="FFFFFF"/>
                </a:solidFill>
                <a:uFillTx/>
                <a:latin typeface="Courier New" pitchFamily="49"/>
                <a:cs typeface="Courier New" pitchFamily="49"/>
              </a:rPr>
              <a:t>Având un sediu inchiriat, cu o dotare corespunzătoare, cu un personal didactic (medici, farmaciști, asistenți,profesori)</a:t>
            </a:r>
            <a:endParaRPr lang="ro-RO" sz="1400" b="0" i="0" u="none" strike="noStrike" kern="1200" cap="none" spc="0" baseline="0">
              <a:solidFill>
                <a:srgbClr val="FFFFFF"/>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small" spc="0" baseline="0">
                <a:solidFill>
                  <a:srgbClr val="FFFFFF"/>
                </a:solidFill>
                <a:uFillTx/>
                <a:latin typeface="Courier New" pitchFamily="49"/>
                <a:cs typeface="Courier New" pitchFamily="49"/>
              </a:rPr>
              <a:t>   cu o pregătire superioară și care poate instrui, cu multă</a:t>
            </a:r>
            <a:endParaRPr lang="ro-RO" sz="1400" b="0" i="0" u="none" strike="noStrike" kern="1200" cap="none" spc="0" baseline="0">
              <a:solidFill>
                <a:srgbClr val="FFFFFF"/>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small" spc="0" baseline="0">
                <a:solidFill>
                  <a:srgbClr val="FFFFFF"/>
                </a:solidFill>
                <a:uFillTx/>
                <a:latin typeface="Courier New" pitchFamily="49"/>
                <a:cs typeface="Courier New" pitchFamily="49"/>
              </a:rPr>
              <a:t>  responsabilitate, viitorii asistenți medicali într-un domeniu cum este cel sanitar.</a:t>
            </a:r>
            <a:endParaRPr lang="ro-RO" sz="1400" b="0" i="0" u="none" strike="noStrike" kern="1200" cap="none" spc="0" baseline="0">
              <a:solidFill>
                <a:srgbClr val="FFFFFF"/>
              </a:solidFill>
              <a:uFillTx/>
              <a:latin typeface="Courier New" pitchFamily="49"/>
              <a:cs typeface="Courier New" pitchFamily="49"/>
            </a:endParaRPr>
          </a:p>
        </p:txBody>
      </p:sp>
      <p:sp>
        <p:nvSpPr>
          <p:cNvPr id="6" name="Left Arrow Callout 7"/>
          <p:cNvSpPr/>
          <p:nvPr/>
        </p:nvSpPr>
        <p:spPr>
          <a:xfrm>
            <a:off x="7193182" y="4065376"/>
            <a:ext cx="4978743" cy="279262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3 1 2"/>
              <a:gd name="f38" fmla="min f34 f33"/>
              <a:gd name="f39" fmla="*/ f34 f8 1"/>
              <a:gd name="f40" fmla="+- f6 f37 0"/>
              <a:gd name="f41" fmla="*/ f38 f7 1"/>
              <a:gd name="f42" fmla="*/ f39 1 100000"/>
              <a:gd name="f43" fmla="*/ f41 1 100000"/>
              <a:gd name="f44" fmla="*/ f41 1 200000"/>
              <a:gd name="f45" fmla="+- f30 0 f42"/>
              <a:gd name="f46" fmla="*/ f40 f27 1"/>
              <a:gd name="f47" fmla="+- f40 0 f43"/>
              <a:gd name="f48" fmla="+- f40 0 f44"/>
              <a:gd name="f49" fmla="+- f40 f44 0"/>
              <a:gd name="f50" fmla="+- f40 f43 0"/>
              <a:gd name="f51" fmla="+- f45 f30 0"/>
              <a:gd name="f52" fmla="*/ f45 f27 1"/>
              <a:gd name="f53" fmla="*/ f43 f27 1"/>
              <a:gd name="f54" fmla="*/ f51 1 2"/>
              <a:gd name="f55" fmla="*/ f47 f27 1"/>
              <a:gd name="f56" fmla="*/ f48 f27 1"/>
              <a:gd name="f57" fmla="*/ f49 f27 1"/>
              <a:gd name="f58" fmla="*/ f50 f27 1"/>
              <a:gd name="f59" fmla="*/ f54 f27 1"/>
            </a:gdLst>
            <a:ahLst/>
            <a:cxnLst>
              <a:cxn ang="3cd4">
                <a:pos x="hc" y="t"/>
              </a:cxn>
              <a:cxn ang="0">
                <a:pos x="r" y="vc"/>
              </a:cxn>
              <a:cxn ang="cd4">
                <a:pos x="hc" y="b"/>
              </a:cxn>
              <a:cxn ang="cd2">
                <a:pos x="l" y="vc"/>
              </a:cxn>
              <a:cxn ang="f25">
                <a:pos x="f59" y="f32"/>
              </a:cxn>
              <a:cxn ang="f26">
                <a:pos x="f59" y="f36"/>
              </a:cxn>
            </a:cxnLst>
            <a:rect l="f52" t="f32" r="f35" b="f36"/>
            <a:pathLst>
              <a:path>
                <a:moveTo>
                  <a:pt x="f32" y="f46"/>
                </a:moveTo>
                <a:lnTo>
                  <a:pt x="f53" y="f55"/>
                </a:lnTo>
                <a:lnTo>
                  <a:pt x="f53" y="f56"/>
                </a:lnTo>
                <a:lnTo>
                  <a:pt x="f52" y="f56"/>
                </a:lnTo>
                <a:lnTo>
                  <a:pt x="f52" y="f32"/>
                </a:lnTo>
                <a:lnTo>
                  <a:pt x="f35" y="f32"/>
                </a:lnTo>
                <a:lnTo>
                  <a:pt x="f35" y="f36"/>
                </a:lnTo>
                <a:lnTo>
                  <a:pt x="f52" y="f36"/>
                </a:lnTo>
                <a:lnTo>
                  <a:pt x="f52" y="f57"/>
                </a:lnTo>
                <a:lnTo>
                  <a:pt x="f53" y="f57"/>
                </a:lnTo>
                <a:lnTo>
                  <a:pt x="f53" y="f58"/>
                </a:lnTo>
                <a:close/>
              </a:path>
            </a:pathLst>
          </a:custGeom>
          <a:solidFill>
            <a:srgbClr val="00B05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small" spc="0" baseline="0">
                <a:solidFill>
                  <a:srgbClr val="FFFF00"/>
                </a:solidFill>
                <a:uFillTx/>
                <a:latin typeface="Courier New" pitchFamily="49"/>
                <a:cs typeface="Courier New" pitchFamily="49"/>
              </a:rPr>
              <a:t>Şcoala Postliceală  SANITARA “GHEORGHE TITEICA” CALAFAT constituie o oportunitate în fața doritorilor de educație și perfecționare profesională</a:t>
            </a:r>
            <a:endParaRPr lang="ro-RO" sz="1400" b="1" i="0" u="none" strike="noStrike" kern="1200" cap="none" spc="0" baseline="0">
              <a:solidFill>
                <a:srgbClr val="FFFF00"/>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small" spc="0" baseline="0">
                <a:solidFill>
                  <a:srgbClr val="FFFF00"/>
                </a:solidFill>
                <a:uFillTx/>
                <a:latin typeface="Courier New" pitchFamily="49"/>
                <a:cs typeface="Courier New" pitchFamily="49"/>
              </a:rPr>
              <a:t>	Şcoala Postliceală  </a:t>
            </a:r>
            <a:r>
              <a:rPr lang="en-US" sz="1400" b="1" i="0" u="none" strike="noStrike" kern="1200" cap="small" spc="0" baseline="0">
                <a:solidFill>
                  <a:srgbClr val="FF0000"/>
                </a:solidFill>
                <a:uFillTx/>
                <a:latin typeface="Courier New" pitchFamily="49"/>
                <a:cs typeface="Courier New" pitchFamily="49"/>
              </a:rPr>
              <a:t>SANITARA “GHEORGHE TITEICA” CALAFAT </a:t>
            </a:r>
            <a:endParaRPr lang="ro-RO" sz="1400" b="1" i="0" u="none" strike="noStrike" kern="1200" cap="none" spc="0" baseline="0">
              <a:solidFill>
                <a:srgbClr val="FF0000"/>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small" spc="0" baseline="0">
                <a:solidFill>
                  <a:srgbClr val="FF0000"/>
                </a:solidFill>
                <a:uFillTx/>
                <a:latin typeface="Courier New" pitchFamily="49"/>
                <a:cs typeface="Courier New" pitchFamily="49"/>
              </a:rPr>
              <a:t>a devenit un centru de resurse educaționale și de servicii oferite comunității la standard de calitate, generate de integrarea europeană a României</a:t>
            </a:r>
            <a:endParaRPr lang="ro-RO" sz="1400" b="1" i="0" u="none" strike="noStrike" kern="1200" cap="none" spc="0" baseline="0">
              <a:solidFill>
                <a:srgbClr val="FF0000"/>
              </a:solidFill>
              <a:uFillTx/>
              <a:latin typeface="Courier New" pitchFamily="49"/>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0-#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4000"/>
                            </p:stCondLst>
                            <p:childTnLst>
                              <p:par>
                                <p:cTn id="15" presetID="2" presetClass="entr" presetSubtype="2"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82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9200"/>
                            </p:stCondLst>
                            <p:childTnLst>
                              <p:par>
                                <p:cTn id="25" presetID="2" presetClass="entr" presetSubtype="12"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0-#ppt_w/2"/>
                                          </p:val>
                                        </p:tav>
                                        <p:tav tm="100000">
                                          <p:val>
                                            <p:strVal val="#ppt_x"/>
                                          </p:val>
                                        </p:tav>
                                      </p:tavLst>
                                    </p:anim>
                                    <p:anim calcmode="lin" valueType="num">
                                      <p:cBhvr>
                                        <p:cTn id="2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Picture 3" descr="F:\chenare\kisspng-autumn-leaf-color-page-clip-art-motherboard-border-cliparts-5a75e178d39db2_2213250415176748728668.jpg"/>
          <p:cNvPicPr>
            <a:picLocks noChangeAspect="1"/>
          </p:cNvPicPr>
          <p:nvPr/>
        </p:nvPicPr>
        <p:blipFill>
          <a:blip r:embed="rId2"/>
          <a:srcRect/>
          <a:stretch>
            <a:fillRect/>
          </a:stretch>
        </p:blipFill>
        <p:spPr>
          <a:xfrm rot="5400013">
            <a:off x="2941318" y="-1341118"/>
            <a:ext cx="7909560" cy="10591796"/>
          </a:xfrm>
          <a:prstGeom prst="rect">
            <a:avLst/>
          </a:prstGeom>
          <a:noFill/>
          <a:ln cap="flat">
            <a:noFill/>
          </a:ln>
        </p:spPr>
      </p:pic>
      <p:graphicFrame>
        <p:nvGraphicFramePr>
          <p:cNvPr id="3" name="Table 4"/>
          <p:cNvGraphicFramePr>
            <a:graphicFrameLocks noGrp="1"/>
          </p:cNvGraphicFramePr>
          <p:nvPr/>
        </p:nvGraphicFramePr>
        <p:xfrm>
          <a:off x="2163132" y="821432"/>
          <a:ext cx="4707577" cy="490728"/>
        </p:xfrm>
        <a:graphic>
          <a:graphicData uri="http://schemas.openxmlformats.org/drawingml/2006/table">
            <a:tbl>
              <a:tblPr firstRow="1" firstCol="1" bandRow="1">
                <a:effectLst/>
                <a:tableStyleId>{5C22544A-7EE6-4342-B048-85BDC9FD1C3A}</a:tableStyleId>
              </a:tblPr>
              <a:tblGrid>
                <a:gridCol w="1035594">
                  <a:extLst>
                    <a:ext uri="{9D8B030D-6E8A-4147-A177-3AD203B41FA5}">
                      <a16:colId xmlns:a16="http://schemas.microsoft.com/office/drawing/2014/main" val="20000"/>
                    </a:ext>
                  </a:extLst>
                </a:gridCol>
                <a:gridCol w="3671983">
                  <a:extLst>
                    <a:ext uri="{9D8B030D-6E8A-4147-A177-3AD203B41FA5}">
                      <a16:colId xmlns:a16="http://schemas.microsoft.com/office/drawing/2014/main" val="20001"/>
                    </a:ext>
                  </a:extLst>
                </a:gridCol>
              </a:tblGrid>
              <a:tr h="0">
                <a:tc>
                  <a:txBody>
                    <a:bodyPr/>
                    <a:lstStyle/>
                    <a:p>
                      <a:pPr lvl="0" algn="just" fontAlgn="auto">
                        <a:lnSpc>
                          <a:spcPct val="115000"/>
                        </a:lnSpc>
                        <a:spcAft>
                          <a:spcPts val="0"/>
                        </a:spcAft>
                      </a:pPr>
                      <a:r>
                        <a:rPr lang="ro-RO" sz="1400" cap="small"/>
                        <a:t>MODULUL 1</a:t>
                      </a:r>
                      <a:endParaRPr lang="ro-RO" sz="1100">
                        <a:latin typeface="Calibri" pitchFamily="34"/>
                        <a:ea typeface="Calibri" pitchFamily="34"/>
                        <a:cs typeface="Times New Roman" pitchFamily="18"/>
                      </a:endParaRPr>
                    </a:p>
                  </a:txBody>
                  <a:tcPr marL="68580" marR="68580" marT="0" marB="0">
                    <a:solidFill>
                      <a:srgbClr val="548235"/>
                    </a:solidFill>
                  </a:tcPr>
                </a:tc>
                <a:tc>
                  <a:txBody>
                    <a:bodyPr/>
                    <a:lstStyle/>
                    <a:p>
                      <a:pPr lvl="0" algn="just" fontAlgn="auto">
                        <a:lnSpc>
                          <a:spcPct val="115000"/>
                        </a:lnSpc>
                        <a:spcAft>
                          <a:spcPts val="0"/>
                        </a:spcAft>
                      </a:pPr>
                      <a:r>
                        <a:rPr lang="ro-RO" sz="1400" cap="small"/>
                        <a:t>UTILIZAREA CALCULATORULUI ŞI TEHNOLOGIA COMUNICAŢIILOR</a:t>
                      </a:r>
                      <a:endParaRPr lang="ro-RO" sz="1100">
                        <a:latin typeface="Calibri" pitchFamily="34"/>
                        <a:ea typeface="Calibri" pitchFamily="34"/>
                        <a:cs typeface="Times New Roman" pitchFamily="18"/>
                      </a:endParaRPr>
                    </a:p>
                  </a:txBody>
                  <a:tcPr marL="68580" marR="68580" marT="0" marB="0">
                    <a:solidFill>
                      <a:srgbClr val="548235"/>
                    </a:solidFill>
                  </a:tcPr>
                </a:tc>
                <a:extLst>
                  <a:ext uri="{0D108BD9-81ED-4DB2-BD59-A6C34878D82A}">
                    <a16:rowId xmlns:a16="http://schemas.microsoft.com/office/drawing/2014/main" val="10000"/>
                  </a:ext>
                </a:extLst>
              </a:tr>
            </a:tbl>
          </a:graphicData>
        </a:graphic>
      </p:graphicFrame>
      <p:pic>
        <p:nvPicPr>
          <p:cNvPr id="4" name="Picture 5"/>
          <p:cNvPicPr>
            <a:picLocks noChangeAspect="1"/>
          </p:cNvPicPr>
          <p:nvPr/>
        </p:nvPicPr>
        <p:blipFill>
          <a:blip r:embed="rId3"/>
          <a:srcRect/>
          <a:stretch>
            <a:fillRect/>
          </a:stretch>
        </p:blipFill>
        <p:spPr>
          <a:xfrm>
            <a:off x="2023430" y="2832262"/>
            <a:ext cx="2828925" cy="2121536"/>
          </a:xfrm>
          <a:prstGeom prst="rect">
            <a:avLst/>
          </a:prstGeom>
          <a:noFill/>
          <a:ln cap="flat">
            <a:noFill/>
          </a:ln>
        </p:spPr>
      </p:pic>
      <p:sp>
        <p:nvSpPr>
          <p:cNvPr id="5" name="Down Arrow Callout 6"/>
          <p:cNvSpPr/>
          <p:nvPr/>
        </p:nvSpPr>
        <p:spPr>
          <a:xfrm>
            <a:off x="2992758" y="1385882"/>
            <a:ext cx="2562221" cy="1495428"/>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solidFill>
            <a:srgbClr val="C0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200" b="0" i="0" u="none" strike="noStrike" kern="1200" cap="none" spc="0" baseline="0">
                <a:solidFill>
                  <a:srgbClr val="FFFFFF"/>
                </a:solidFill>
                <a:uFillTx/>
                <a:latin typeface="Algerian" pitchFamily="82"/>
                <a:ea typeface="Calibri" pitchFamily="34"/>
                <a:cs typeface="Times New Roman" pitchFamily="18"/>
              </a:rPr>
              <a:t>CABINET DE </a:t>
            </a:r>
            <a:br>
              <a:rPr lang="ro-RO" sz="2200" b="0" i="0" u="none" strike="noStrike" kern="1200" cap="none" spc="0" baseline="0">
                <a:solidFill>
                  <a:srgbClr val="FFFFFF"/>
                </a:solidFill>
                <a:uFillTx/>
                <a:latin typeface="Algerian" pitchFamily="82"/>
                <a:ea typeface="Calibri" pitchFamily="34"/>
                <a:cs typeface="Times New Roman" pitchFamily="18"/>
              </a:rPr>
            </a:br>
            <a:r>
              <a:rPr lang="ro-RO" sz="2200" b="0" i="0" u="none" strike="noStrike" kern="1200" cap="none" spc="0" baseline="0">
                <a:solidFill>
                  <a:srgbClr val="FFFFFF"/>
                </a:solidFill>
                <a:uFillTx/>
                <a:latin typeface="Algerian" pitchFamily="82"/>
                <a:ea typeface="Calibri" pitchFamily="34"/>
                <a:cs typeface="Times New Roman" pitchFamily="18"/>
              </a:rPr>
              <a:t>INFORMATICA</a:t>
            </a:r>
            <a:endParaRPr lang="ro-RO" sz="1100" b="0" i="0" u="none" strike="noStrike" kern="1200" cap="none" spc="0" baseline="0">
              <a:solidFill>
                <a:srgbClr val="FFFFFF"/>
              </a:solidFill>
              <a:uFillTx/>
              <a:latin typeface="Calibri"/>
              <a:ea typeface="Calibri" pitchFamily="34"/>
              <a:cs typeface="Times New Roman" pitchFamily="18"/>
            </a:endParaRPr>
          </a:p>
        </p:txBody>
      </p:sp>
      <p:pic>
        <p:nvPicPr>
          <p:cNvPr id="6" name="Picture 7"/>
          <p:cNvPicPr>
            <a:picLocks noChangeAspect="1"/>
          </p:cNvPicPr>
          <p:nvPr/>
        </p:nvPicPr>
        <p:blipFill>
          <a:blip r:embed="rId4"/>
          <a:srcRect/>
          <a:stretch>
            <a:fillRect/>
          </a:stretch>
        </p:blipFill>
        <p:spPr>
          <a:xfrm>
            <a:off x="2874645" y="4904741"/>
            <a:ext cx="2798448" cy="2103120"/>
          </a:xfrm>
          <a:prstGeom prst="rect">
            <a:avLst/>
          </a:prstGeom>
          <a:noFill/>
          <a:ln cap="flat">
            <a:noFill/>
          </a:ln>
          <a:effectLst>
            <a:outerShdw dist="12003" dir="900386" algn="tl">
              <a:srgbClr val="000000">
                <a:alpha val="30000"/>
              </a:srgbClr>
            </a:outerShdw>
          </a:effectLst>
        </p:spPr>
      </p:pic>
      <p:sp>
        <p:nvSpPr>
          <p:cNvPr id="7" name="Right Arrow Callout 8"/>
          <p:cNvSpPr/>
          <p:nvPr/>
        </p:nvSpPr>
        <p:spPr>
          <a:xfrm>
            <a:off x="5994522" y="2511984"/>
            <a:ext cx="2390771" cy="1638303"/>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C0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1200" cap="none" spc="0" baseline="0">
                <a:solidFill>
                  <a:srgbClr val="FFFFFF"/>
                </a:solidFill>
                <a:uFillTx/>
                <a:latin typeface="Algerian" pitchFamily="82"/>
                <a:ea typeface="Calibri" pitchFamily="34"/>
                <a:cs typeface="Times New Roman" pitchFamily="18"/>
              </a:rPr>
              <a:t>SALA DE NURSING</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8" name="Flowchart: Terminator 9"/>
          <p:cNvSpPr/>
          <p:nvPr/>
        </p:nvSpPr>
        <p:spPr>
          <a:xfrm>
            <a:off x="8050213" y="781208"/>
            <a:ext cx="2819396" cy="1352553"/>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 f6 0 f5"/>
              <a:gd name="f13" fmla="*/ f12 1 21600"/>
              <a:gd name="f14" fmla="*/ f12 1018 1"/>
              <a:gd name="f15" fmla="*/ f12 20582 1"/>
              <a:gd name="f16" fmla="*/ f12 3163 1"/>
              <a:gd name="f17" fmla="*/ f12 18437 1"/>
              <a:gd name="f18" fmla="*/ f14 1 21600"/>
              <a:gd name="f19" fmla="*/ f15 1 21600"/>
              <a:gd name="f20" fmla="*/ f16 1 21600"/>
              <a:gd name="f21" fmla="*/ f17 1 21600"/>
              <a:gd name="f22" fmla="*/ f18 1 f13"/>
              <a:gd name="f23" fmla="*/ f19 1 f13"/>
              <a:gd name="f24" fmla="*/ f20 1 f13"/>
              <a:gd name="f25" fmla="*/ f21 1 f13"/>
              <a:gd name="f26" fmla="*/ f22 f10 1"/>
              <a:gd name="f27" fmla="*/ f23 f10 1"/>
              <a:gd name="f28" fmla="*/ f25 f11 1"/>
              <a:gd name="f29" fmla="*/ f24 f11 1"/>
            </a:gdLst>
            <a:ahLst/>
            <a:cxnLst>
              <a:cxn ang="3cd4">
                <a:pos x="hc" y="t"/>
              </a:cxn>
              <a:cxn ang="0">
                <a:pos x="r" y="vc"/>
              </a:cxn>
              <a:cxn ang="cd4">
                <a:pos x="hc" y="b"/>
              </a:cxn>
              <a:cxn ang="cd2">
                <a:pos x="l" y="vc"/>
              </a:cxn>
            </a:cxnLst>
            <a:rect l="f26" t="f29" r="f27" b="f28"/>
            <a:pathLst>
              <a:path w="21600" h="21600">
                <a:moveTo>
                  <a:pt x="f7" y="f5"/>
                </a:moveTo>
                <a:lnTo>
                  <a:pt x="f8" y="f5"/>
                </a:lnTo>
                <a:arcTo wR="f7" hR="f9" stAng="f2" swAng="f0"/>
                <a:lnTo>
                  <a:pt x="f7" y="f6"/>
                </a:lnTo>
                <a:arcTo wR="f7" hR="f9" stAng="f1" swAng="f0"/>
                <a:close/>
              </a:path>
            </a:pathLst>
          </a:custGeom>
          <a:solidFill>
            <a:srgbClr val="385723"/>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ea typeface="Calibri" pitchFamily="34"/>
                <a:cs typeface="Times New Roman" pitchFamily="18"/>
              </a:rPr>
              <a:t>TEHNICA MĂSURĂRII TENSIUNII ARTERIALE</a:t>
            </a:r>
            <a:endParaRPr lang="ro-RO" sz="1100" b="0" i="0" u="none" strike="noStrike" kern="1200" cap="none" spc="0" baseline="0">
              <a:solidFill>
                <a:srgbClr val="FFFFFF"/>
              </a:solidFill>
              <a:uFillTx/>
              <a:latin typeface="Calibri"/>
              <a:ea typeface="Calibri" pitchFamily="34"/>
              <a:cs typeface="Times New Roman" pitchFamily="18"/>
            </a:endParaRPr>
          </a:p>
        </p:txBody>
      </p:sp>
      <p:pic>
        <p:nvPicPr>
          <p:cNvPr id="9" name="Picture 10"/>
          <p:cNvPicPr>
            <a:picLocks noChangeAspect="1"/>
          </p:cNvPicPr>
          <p:nvPr/>
        </p:nvPicPr>
        <p:blipFill>
          <a:blip r:embed="rId5"/>
          <a:srcRect/>
          <a:stretch>
            <a:fillRect/>
          </a:stretch>
        </p:blipFill>
        <p:spPr>
          <a:xfrm>
            <a:off x="7852144" y="4780528"/>
            <a:ext cx="2700652" cy="2030096"/>
          </a:xfrm>
          <a:prstGeom prst="rect">
            <a:avLst/>
          </a:prstGeom>
          <a:solidFill>
            <a:srgbClr val="EDEDED"/>
          </a:solidFill>
          <a:ln w="190496" cap="sq">
            <a:solidFill>
              <a:srgbClr val="FFFFFF"/>
            </a:solidFill>
            <a:prstDash val="solid"/>
            <a:miter/>
          </a:ln>
          <a:effectLst>
            <a:outerShdw dist="50803" dir="12900142" algn="tl">
              <a:srgbClr val="000000">
                <a:alpha val="30000"/>
              </a:srgbClr>
            </a:outerShdw>
          </a:effectLst>
        </p:spPr>
      </p:pic>
      <p:pic>
        <p:nvPicPr>
          <p:cNvPr id="10" name="Picture 11"/>
          <p:cNvPicPr>
            <a:picLocks noChangeAspect="1"/>
          </p:cNvPicPr>
          <p:nvPr/>
        </p:nvPicPr>
        <p:blipFill>
          <a:blip r:embed="rId6"/>
          <a:stretch>
            <a:fillRect/>
          </a:stretch>
        </p:blipFill>
        <p:spPr>
          <a:xfrm>
            <a:off x="7852144" y="2329223"/>
            <a:ext cx="3724982" cy="2420325"/>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3000" fill="hold"/>
                                        <p:tgtEl>
                                          <p:spTgt spid="3"/>
                                        </p:tgtEl>
                                        <p:attrNameLst>
                                          <p:attrName>ppt_x</p:attrName>
                                        </p:attrNameLst>
                                      </p:cBhvr>
                                      <p:tavLst>
                                        <p:tav tm="0">
                                          <p:val>
                                            <p:strVal val="1+#ppt_w/2"/>
                                          </p:val>
                                        </p:tav>
                                        <p:tav tm="100000">
                                          <p:val>
                                            <p:strVal val="#ppt_x"/>
                                          </p:val>
                                        </p:tav>
                                      </p:tavLst>
                                    </p:anim>
                                    <p:anim calcmode="lin" valueType="num">
                                      <p:cBhvr>
                                        <p:cTn id="13" dur="3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2"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ppt_x</p:attrName>
                                        </p:attrNameLst>
                                      </p:cBhvr>
                                      <p:tavLst>
                                        <p:tav tm="0">
                                          <p:val>
                                            <p:strVal val="1+#ppt_w/2"/>
                                          </p:val>
                                        </p:tav>
                                        <p:tav tm="100000">
                                          <p:val>
                                            <p:strVal val="#ppt_x"/>
                                          </p:val>
                                        </p:tav>
                                      </p:tavLst>
                                    </p:anim>
                                    <p:anim calcmode="lin" valueType="num">
                                      <p:cBhvr>
                                        <p:cTn id="23" dur="2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7500"/>
                            </p:stCondLst>
                            <p:childTnLst>
                              <p:par>
                                <p:cTn id="25" presetID="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0-#ppt_w/2"/>
                                          </p:val>
                                        </p:tav>
                                        <p:tav tm="100000">
                                          <p:val>
                                            <p:strVal val="#ppt_x"/>
                                          </p:val>
                                        </p:tav>
                                      </p:tavLst>
                                    </p:anim>
                                    <p:anim calcmode="lin" valueType="num">
                                      <p:cBhvr>
                                        <p:cTn id="28" dur="2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9500"/>
                            </p:stCondLst>
                            <p:childTnLst>
                              <p:par>
                                <p:cTn id="30" presetID="2" presetClass="entr" presetSubtype="2" fill="hold" grpId="0" nodeType="afterEffect">
                                  <p:stCondLst>
                                    <p:cond delay="0"/>
                                  </p:stCondLst>
                                  <p:iterate type="wd">
                                    <p:tmPct val="10000"/>
                                  </p:iterate>
                                  <p:childTnLst>
                                    <p:set>
                                      <p:cBhvr>
                                        <p:cTn id="31" dur="1" fill="hold">
                                          <p:stCondLst>
                                            <p:cond delay="0"/>
                                          </p:stCondLst>
                                        </p:cTn>
                                        <p:tgtEl>
                                          <p:spTgt spid="8"/>
                                        </p:tgtEl>
                                        <p:attrNameLst>
                                          <p:attrName>style.visibility</p:attrName>
                                        </p:attrNameLst>
                                      </p:cBhvr>
                                      <p:to>
                                        <p:strVal val="visible"/>
                                      </p:to>
                                    </p:set>
                                    <p:anim calcmode="lin" valueType="num">
                                      <p:cBhvr>
                                        <p:cTn id="32" dur="2000" fill="hold"/>
                                        <p:tgtEl>
                                          <p:spTgt spid="8"/>
                                        </p:tgtEl>
                                        <p:attrNameLst>
                                          <p:attrName>ppt_x</p:attrName>
                                        </p:attrNameLst>
                                      </p:cBhvr>
                                      <p:tavLst>
                                        <p:tav tm="0">
                                          <p:val>
                                            <p:strVal val="1+#ppt_w/2"/>
                                          </p:val>
                                        </p:tav>
                                        <p:tav tm="100000">
                                          <p:val>
                                            <p:strVal val="#ppt_x"/>
                                          </p:val>
                                        </p:tav>
                                      </p:tavLst>
                                    </p:anim>
                                    <p:anim calcmode="lin" valueType="num">
                                      <p:cBhvr>
                                        <p:cTn id="33" dur="20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2100"/>
                            </p:stCondLst>
                            <p:childTnLst>
                              <p:par>
                                <p:cTn id="35" presetID="2" presetClass="entr" presetSubtype="2" fill="hold" grpId="0" nodeType="afterEffect">
                                  <p:stCondLst>
                                    <p:cond delay="0"/>
                                  </p:stCondLst>
                                  <p:iterate type="wd">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2000" fill="hold"/>
                                        <p:tgtEl>
                                          <p:spTgt spid="7"/>
                                        </p:tgtEl>
                                        <p:attrNameLst>
                                          <p:attrName>ppt_x</p:attrName>
                                        </p:attrNameLst>
                                      </p:cBhvr>
                                      <p:tavLst>
                                        <p:tav tm="0">
                                          <p:val>
                                            <p:strVal val="1+#ppt_w/2"/>
                                          </p:val>
                                        </p:tav>
                                        <p:tav tm="100000">
                                          <p:val>
                                            <p:strVal val="#ppt_x"/>
                                          </p:val>
                                        </p:tav>
                                      </p:tavLst>
                                    </p:anim>
                                    <p:anim calcmode="lin" valueType="num">
                                      <p:cBhvr>
                                        <p:cTn id="38" dur="20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14500"/>
                            </p:stCondLst>
                            <p:childTnLst>
                              <p:par>
                                <p:cTn id="40" presetID="2" presetClass="entr" presetSubtype="4"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15000"/>
                            </p:stCondLst>
                            <p:childTnLst>
                              <p:par>
                                <p:cTn id="45" presetID="2" presetClass="entr" presetSubtype="2"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2000" fill="hold"/>
                                        <p:tgtEl>
                                          <p:spTgt spid="9"/>
                                        </p:tgtEl>
                                        <p:attrNameLst>
                                          <p:attrName>ppt_x</p:attrName>
                                        </p:attrNameLst>
                                      </p:cBhvr>
                                      <p:tavLst>
                                        <p:tav tm="0">
                                          <p:val>
                                            <p:strVal val="1+#ppt_w/2"/>
                                          </p:val>
                                        </p:tav>
                                        <p:tav tm="100000">
                                          <p:val>
                                            <p:strVal val="#ppt_x"/>
                                          </p:val>
                                        </p:tav>
                                      </p:tavLst>
                                    </p:anim>
                                    <p:anim calcmode="lin" valueType="num">
                                      <p:cBhvr>
                                        <p:cTn id="4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Picture 3" descr="F:\chenare\1227784.jpg"/>
          <p:cNvPicPr>
            <a:picLocks noChangeAspect="1"/>
          </p:cNvPicPr>
          <p:nvPr/>
        </p:nvPicPr>
        <p:blipFill>
          <a:blip r:embed="rId2"/>
          <a:srcRect/>
          <a:stretch>
            <a:fillRect/>
          </a:stretch>
        </p:blipFill>
        <p:spPr>
          <a:xfrm rot="5400013">
            <a:off x="3070856" y="-1781809"/>
            <a:ext cx="7555230" cy="10687050"/>
          </a:xfrm>
          <a:prstGeom prst="rect">
            <a:avLst/>
          </a:prstGeom>
          <a:noFill/>
          <a:ln cap="flat">
            <a:noFill/>
          </a:ln>
        </p:spPr>
      </p:pic>
      <p:graphicFrame>
        <p:nvGraphicFramePr>
          <p:cNvPr id="3" name="Table 6"/>
          <p:cNvGraphicFramePr>
            <a:graphicFrameLocks noGrp="1"/>
          </p:cNvGraphicFramePr>
          <p:nvPr/>
        </p:nvGraphicFramePr>
        <p:xfrm>
          <a:off x="2218370" y="598932"/>
          <a:ext cx="4881880" cy="630936"/>
        </p:xfrm>
        <a:graphic>
          <a:graphicData uri="http://schemas.openxmlformats.org/drawingml/2006/table">
            <a:tbl>
              <a:tblPr firstRow="1" firstCol="1" bandRow="1">
                <a:effectLst/>
                <a:tableStyleId>{5C22544A-7EE6-4342-B048-85BDC9FD1C3A}</a:tableStyleId>
              </a:tblPr>
              <a:tblGrid>
                <a:gridCol w="1136654">
                  <a:extLst>
                    <a:ext uri="{9D8B030D-6E8A-4147-A177-3AD203B41FA5}">
                      <a16:colId xmlns:a16="http://schemas.microsoft.com/office/drawing/2014/main" val="20000"/>
                    </a:ext>
                  </a:extLst>
                </a:gridCol>
                <a:gridCol w="3745226">
                  <a:extLst>
                    <a:ext uri="{9D8B030D-6E8A-4147-A177-3AD203B41FA5}">
                      <a16:colId xmlns:a16="http://schemas.microsoft.com/office/drawing/2014/main" val="20001"/>
                    </a:ext>
                  </a:extLst>
                </a:gridCol>
              </a:tblGrid>
              <a:tr h="384176">
                <a:tc>
                  <a:txBody>
                    <a:bodyPr/>
                    <a:lstStyle/>
                    <a:p>
                      <a:pPr lvl="0" algn="just" fontAlgn="auto">
                        <a:lnSpc>
                          <a:spcPct val="115000"/>
                        </a:lnSpc>
                        <a:spcAft>
                          <a:spcPts val="0"/>
                        </a:spcAft>
                      </a:pPr>
                      <a:r>
                        <a:rPr lang="ro-RO" sz="1400" cap="small"/>
                        <a:t>MODULUL 24</a:t>
                      </a:r>
                      <a:endParaRPr lang="ro-RO" sz="1100">
                        <a:latin typeface="Calibri" pitchFamily="34"/>
                        <a:ea typeface="Calibri" pitchFamily="34"/>
                        <a:cs typeface="Times New Roman" pitchFamily="18"/>
                      </a:endParaRPr>
                    </a:p>
                  </a:txBody>
                  <a:tcPr marL="68580" marR="68580" marT="0" marB="0"/>
                </a:tc>
                <a:tc>
                  <a:txBody>
                    <a:bodyPr/>
                    <a:lstStyle/>
                    <a:p>
                      <a:pPr lvl="0" algn="just" fontAlgn="auto">
                        <a:lnSpc>
                          <a:spcPct val="115000"/>
                        </a:lnSpc>
                        <a:spcAft>
                          <a:spcPts val="0"/>
                        </a:spcAft>
                      </a:pPr>
                      <a:r>
                        <a:rPr lang="ro-RO" sz="1800" cap="small"/>
                        <a:t>CARDIOLOGIE ŞI NURSING ÎN CARDIOLOGIE</a:t>
                      </a:r>
                      <a:endParaRPr lang="ro-RO" sz="11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0"/>
                  </a:ext>
                </a:extLst>
              </a:tr>
            </a:tbl>
          </a:graphicData>
        </a:graphic>
      </p:graphicFrame>
      <p:pic>
        <p:nvPicPr>
          <p:cNvPr id="4" name="Picture 8"/>
          <p:cNvPicPr>
            <a:picLocks noChangeAspect="1"/>
          </p:cNvPicPr>
          <p:nvPr/>
        </p:nvPicPr>
        <p:blipFill>
          <a:blip r:embed="rId3"/>
          <a:srcRect/>
          <a:stretch>
            <a:fillRect/>
          </a:stretch>
        </p:blipFill>
        <p:spPr>
          <a:xfrm>
            <a:off x="2603497" y="1829056"/>
            <a:ext cx="3714749" cy="2785747"/>
          </a:xfrm>
          <a:prstGeom prst="rect">
            <a:avLst/>
          </a:prstGeom>
          <a:noFill/>
          <a:ln cap="flat">
            <a:noFill/>
          </a:ln>
          <a:effectLst>
            <a:outerShdw dist="12003" dir="900386" algn="tl">
              <a:srgbClr val="000000">
                <a:alpha val="30000"/>
              </a:srgbClr>
            </a:outerShdw>
          </a:effectLst>
        </p:spPr>
      </p:pic>
      <p:sp>
        <p:nvSpPr>
          <p:cNvPr id="5" name="Curved Down Arrow 7"/>
          <p:cNvSpPr/>
          <p:nvPr/>
        </p:nvSpPr>
        <p:spPr>
          <a:xfrm>
            <a:off x="3429000" y="905127"/>
            <a:ext cx="7937494" cy="1847846"/>
          </a:xfrm>
          <a:custGeom>
            <a:avLst/>
            <a:gdLst>
              <a:gd name="f0" fmla="val 10800000"/>
              <a:gd name="f1" fmla="val 5400000"/>
              <a:gd name="f2" fmla="val 16200000"/>
              <a:gd name="f3" fmla="val 180"/>
              <a:gd name="f4" fmla="val w"/>
              <a:gd name="f5" fmla="val h"/>
              <a:gd name="f6" fmla="val ss"/>
              <a:gd name="f7" fmla="val 0"/>
              <a:gd name="f8" fmla="*/ 5419351 1 1725033"/>
              <a:gd name="f9" fmla="val 25000"/>
              <a:gd name="f10" fmla="val 50000"/>
              <a:gd name="f11" fmla="+- 0 0 -360"/>
              <a:gd name="f12" fmla="+- 0 0 -180"/>
              <a:gd name="f13" fmla="+- 0 0 -90"/>
              <a:gd name="f14" fmla="abs f4"/>
              <a:gd name="f15" fmla="abs f5"/>
              <a:gd name="f16" fmla="abs f6"/>
              <a:gd name="f17" fmla="*/ f11 f0 1"/>
              <a:gd name="f18" fmla="*/ f12 f0 1"/>
              <a:gd name="f19" fmla="*/ f13 f0 1"/>
              <a:gd name="f20" fmla="?: f14 f4 1"/>
              <a:gd name="f21" fmla="?: f15 f5 1"/>
              <a:gd name="f22" fmla="?: f16 f6 1"/>
              <a:gd name="f23" fmla="*/ f17 1 f3"/>
              <a:gd name="f24" fmla="*/ f18 1 f3"/>
              <a:gd name="f25" fmla="*/ f19 1 f3"/>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7 f33 1"/>
              <a:gd name="f39" fmla="+- f37 0 f7"/>
              <a:gd name="f40" fmla="+- f36 0 f7"/>
              <a:gd name="f41" fmla="*/ f36 f33 1"/>
              <a:gd name="f42" fmla="*/ f37 f33 1"/>
              <a:gd name="f43" fmla="*/ f40 1 2"/>
              <a:gd name="f44" fmla="min f40 f39"/>
              <a:gd name="f45" fmla="*/ f39 f39 1"/>
              <a:gd name="f46" fmla="*/ f39 f33 1"/>
              <a:gd name="f47" fmla="*/ f44 f9 1"/>
              <a:gd name="f48" fmla="*/ f44 f10 1"/>
              <a:gd name="f49" fmla="*/ f47 1 100000"/>
              <a:gd name="f50" fmla="*/ f48 1 100000"/>
              <a:gd name="f51" fmla="+- f49 f50 0"/>
              <a:gd name="f52" fmla="*/ f49 f49 1"/>
              <a:gd name="f53" fmla="+- f50 0 f49"/>
              <a:gd name="f54" fmla="*/ f50 1 2"/>
              <a:gd name="f55" fmla="+- f37 0 f49"/>
              <a:gd name="f56" fmla="+- 0 0 f49"/>
              <a:gd name="f57" fmla="*/ f49 1 2"/>
              <a:gd name="f58" fmla="*/ f51 1 4"/>
              <a:gd name="f59" fmla="+- f45 0 f52"/>
              <a:gd name="f60" fmla="*/ f53 1 2"/>
              <a:gd name="f61" fmla="+- f36 0 f54"/>
              <a:gd name="f62" fmla="+- 0 0 f57"/>
              <a:gd name="f63" fmla="+- 0 0 f56"/>
              <a:gd name="f64" fmla="*/ f55 f33 1"/>
              <a:gd name="f65" fmla="*/ f57 f33 1"/>
              <a:gd name="f66" fmla="+- f43 0 f58"/>
              <a:gd name="f67" fmla="sqrt f59"/>
              <a:gd name="f68" fmla="+- 0 0 f62"/>
              <a:gd name="f69" fmla="*/ f61 f33 1"/>
              <a:gd name="f70" fmla="*/ f66 2 1"/>
              <a:gd name="f71" fmla="+- f66 f49 0"/>
              <a:gd name="f72" fmla="*/ f67 f66 1"/>
              <a:gd name="f73" fmla="*/ f66 f33 1"/>
              <a:gd name="f74" fmla="*/ f70 f70 1"/>
              <a:gd name="f75" fmla="*/ f72 1 f39"/>
              <a:gd name="f76" fmla="+- f66 f71 0"/>
              <a:gd name="f77" fmla="*/ f71 f33 1"/>
              <a:gd name="f78" fmla="+- f74 0 f52"/>
              <a:gd name="f79" fmla="+- f66 f75 0"/>
              <a:gd name="f80" fmla="+- f71 f75 0"/>
              <a:gd name="f81" fmla="+- 0 0 f75"/>
              <a:gd name="f82" fmla="*/ f76 1 2"/>
              <a:gd name="f83" fmla="sqrt f78"/>
              <a:gd name="f84" fmla="+- f79 0 f60"/>
              <a:gd name="f85" fmla="+- f80 f60 0"/>
              <a:gd name="f86" fmla="+- 0 0 f81"/>
              <a:gd name="f87" fmla="*/ f79 f33 1"/>
              <a:gd name="f88" fmla="*/ f82 f33 1"/>
              <a:gd name="f89" fmla="*/ f83 f39 1"/>
              <a:gd name="f90" fmla="at2 f63 f86"/>
              <a:gd name="f91" fmla="*/ f84 f33 1"/>
              <a:gd name="f92" fmla="*/ f85 f33 1"/>
              <a:gd name="f93" fmla="+- f90 f1 0"/>
              <a:gd name="f94" fmla="*/ f89 1 f70"/>
              <a:gd name="f95" fmla="*/ f93 f8 1"/>
              <a:gd name="f96" fmla="+- f37 0 f94"/>
              <a:gd name="f97" fmla="+- 0 0 f94"/>
              <a:gd name="f98" fmla="*/ f95 1 f0"/>
              <a:gd name="f99" fmla="+- 0 0 f97"/>
              <a:gd name="f100" fmla="*/ f96 f33 1"/>
              <a:gd name="f101" fmla="+- 0 0 f98"/>
              <a:gd name="f102" fmla="at2 f99 f68"/>
              <a:gd name="f103" fmla="val f101"/>
              <a:gd name="f104" fmla="+- f102 f1 0"/>
              <a:gd name="f105" fmla="+- 0 0 f103"/>
              <a:gd name="f106" fmla="*/ f104 f8 1"/>
              <a:gd name="f107" fmla="*/ f105 f0 1"/>
              <a:gd name="f108" fmla="*/ f106 1 f0"/>
              <a:gd name="f109" fmla="*/ f107 1 f8"/>
              <a:gd name="f110" fmla="+- 0 0 f108"/>
              <a:gd name="f111" fmla="+- f109 0 f1"/>
              <a:gd name="f112" fmla="val f110"/>
              <a:gd name="f113" fmla="+- 0 0 f112"/>
              <a:gd name="f114" fmla="+- 0 0 f111"/>
              <a:gd name="f115" fmla="+- f2 f111 0"/>
              <a:gd name="f116" fmla="*/ f113 f0 1"/>
              <a:gd name="f117" fmla="*/ f116 1 f8"/>
              <a:gd name="f118" fmla="+- f117 0 f1"/>
              <a:gd name="f119" fmla="+- f2 0 f118"/>
              <a:gd name="f120" fmla="+- f118 0 f1"/>
              <a:gd name="f121" fmla="+- f1 f118 0"/>
            </a:gdLst>
            <a:ahLst/>
            <a:cxnLst>
              <a:cxn ang="3cd4">
                <a:pos x="hc" y="t"/>
              </a:cxn>
              <a:cxn ang="0">
                <a:pos x="r" y="vc"/>
              </a:cxn>
              <a:cxn ang="cd4">
                <a:pos x="hc" y="b"/>
              </a:cxn>
              <a:cxn ang="cd2">
                <a:pos x="l" y="vc"/>
              </a:cxn>
              <a:cxn ang="f30">
                <a:pos x="f88" y="f38"/>
              </a:cxn>
              <a:cxn ang="f31">
                <a:pos x="f65" y="f42"/>
              </a:cxn>
              <a:cxn ang="f31">
                <a:pos x="f91" y="f64"/>
              </a:cxn>
              <a:cxn ang="f31">
                <a:pos x="f69" y="f42"/>
              </a:cxn>
              <a:cxn ang="f32">
                <a:pos x="f92" y="f64"/>
              </a:cxn>
            </a:cxnLst>
            <a:rect l="f38" t="f38" r="f41" b="f42"/>
            <a:pathLst>
              <a:path stroke="0">
                <a:moveTo>
                  <a:pt x="f69" y="f42"/>
                </a:moveTo>
                <a:lnTo>
                  <a:pt x="f91" y="f64"/>
                </a:lnTo>
                <a:lnTo>
                  <a:pt x="f87" y="f64"/>
                </a:lnTo>
                <a:arcTo wR="f73" hR="f46" stAng="f115" swAng="f114"/>
                <a:lnTo>
                  <a:pt x="f77" y="f38"/>
                </a:lnTo>
                <a:arcTo wR="f73" hR="f46" stAng="f2" swAng="f111"/>
                <a:lnTo>
                  <a:pt x="f92" y="f64"/>
                </a:lnTo>
                <a:close/>
              </a:path>
              <a:path stroke="0">
                <a:moveTo>
                  <a:pt x="f88" y="f100"/>
                </a:moveTo>
                <a:arcTo wR="f73" hR="f46" stAng="f119" swAng="f120"/>
                <a:lnTo>
                  <a:pt x="f38" y="f42"/>
                </a:lnTo>
                <a:arcTo wR="f73" hR="f46" stAng="f0" swAng="f121"/>
                <a:close/>
              </a:path>
              <a:path fill="none">
                <a:moveTo>
                  <a:pt x="f88" y="f100"/>
                </a:moveTo>
                <a:arcTo wR="f73" hR="f46" stAng="f119" swAng="f120"/>
                <a:lnTo>
                  <a:pt x="f38" y="f42"/>
                </a:lnTo>
                <a:arcTo wR="f73" hR="f46" stAng="f0" swAng="f1"/>
                <a:lnTo>
                  <a:pt x="f77" y="f38"/>
                </a:lnTo>
                <a:arcTo wR="f73" hR="f46" stAng="f2" swAng="f111"/>
                <a:lnTo>
                  <a:pt x="f92" y="f64"/>
                </a:lnTo>
                <a:lnTo>
                  <a:pt x="f69" y="f42"/>
                </a:lnTo>
                <a:lnTo>
                  <a:pt x="f91" y="f64"/>
                </a:lnTo>
                <a:lnTo>
                  <a:pt x="f87" y="f64"/>
                </a:lnTo>
                <a:arcTo wR="f73" hR="f46" stAng="f115" swAng="f114"/>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none" strike="noStrike" kern="1200" cap="none" spc="0" baseline="0">
                <a:solidFill>
                  <a:srgbClr val="002060"/>
                </a:solidFill>
                <a:uFillTx/>
                <a:latin typeface="Courier New" pitchFamily="49"/>
                <a:ea typeface="Calibri" pitchFamily="34"/>
                <a:cs typeface="Times New Roman" pitchFamily="18"/>
              </a:rPr>
              <a:t>SALA</a:t>
            </a:r>
            <a:endParaRPr lang="ro-RO" sz="1100" b="0" i="0" u="none" strike="noStrike" kern="1200" cap="none" spc="0" baseline="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none" strike="noStrike" kern="1200" cap="none" spc="0" baseline="0">
                <a:solidFill>
                  <a:srgbClr val="002060"/>
                </a:solidFill>
                <a:uFillTx/>
                <a:latin typeface="Courier New" pitchFamily="49"/>
                <a:ea typeface="Calibri" pitchFamily="34"/>
                <a:cs typeface="Times New Roman" pitchFamily="18"/>
              </a:rPr>
              <a:t>DE</a:t>
            </a:r>
            <a:endParaRPr lang="ro-RO" sz="1100" b="0" i="0" u="none" strike="noStrike" kern="1200" cap="none" spc="0" baseline="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none" strike="noStrike" kern="1200" cap="none" spc="0" baseline="0">
                <a:solidFill>
                  <a:srgbClr val="002060"/>
                </a:solidFill>
                <a:uFillTx/>
                <a:latin typeface="Courier New" pitchFamily="49"/>
                <a:ea typeface="Calibri" pitchFamily="34"/>
                <a:cs typeface="Times New Roman" pitchFamily="18"/>
              </a:rPr>
              <a:t>NURSING</a:t>
            </a:r>
            <a:endParaRPr lang="ro-RO" sz="1100" b="0" i="0" u="none" strike="noStrike" kern="1200" cap="none" spc="0" baseline="0">
              <a:solidFill>
                <a:srgbClr val="FFFFFF"/>
              </a:solidFill>
              <a:uFillTx/>
              <a:latin typeface="Calibri"/>
              <a:ea typeface="Calibri" pitchFamily="34"/>
              <a:cs typeface="Times New Roman" pitchFamily="18"/>
            </a:endParaRPr>
          </a:p>
        </p:txBody>
      </p:sp>
      <p:pic>
        <p:nvPicPr>
          <p:cNvPr id="6" name="Picture 9"/>
          <p:cNvPicPr>
            <a:picLocks noChangeAspect="1"/>
          </p:cNvPicPr>
          <p:nvPr/>
        </p:nvPicPr>
        <p:blipFill>
          <a:blip r:embed="rId4"/>
          <a:srcRect/>
          <a:stretch>
            <a:fillRect/>
          </a:stretch>
        </p:blipFill>
        <p:spPr>
          <a:xfrm>
            <a:off x="7391716" y="4421754"/>
            <a:ext cx="2984501" cy="2233934"/>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7" name="Picture 10"/>
          <p:cNvPicPr>
            <a:picLocks noChangeAspect="1"/>
          </p:cNvPicPr>
          <p:nvPr/>
        </p:nvPicPr>
        <p:blipFill>
          <a:blip r:embed="rId5"/>
          <a:srcRect/>
          <a:stretch>
            <a:fillRect/>
          </a:stretch>
        </p:blipFill>
        <p:spPr>
          <a:xfrm>
            <a:off x="3758878" y="4614803"/>
            <a:ext cx="2794634" cy="2095503"/>
          </a:xfrm>
          <a:prstGeom prst="rect">
            <a:avLst/>
          </a:prstGeom>
          <a:noFill/>
          <a:ln cap="flat">
            <a:noFill/>
          </a:ln>
        </p:spPr>
      </p:pic>
      <p:pic>
        <p:nvPicPr>
          <p:cNvPr id="8" name="Picture 11"/>
          <p:cNvPicPr>
            <a:picLocks noChangeAspect="1"/>
          </p:cNvPicPr>
          <p:nvPr/>
        </p:nvPicPr>
        <p:blipFill>
          <a:blip r:embed="rId6"/>
          <a:srcRect/>
          <a:stretch>
            <a:fillRect/>
          </a:stretch>
        </p:blipFill>
        <p:spPr>
          <a:xfrm>
            <a:off x="8196901" y="2170675"/>
            <a:ext cx="3004818" cy="2251079"/>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0-#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ppt_x</p:attrName>
                                        </p:attrNameLst>
                                      </p:cBhvr>
                                      <p:tavLst>
                                        <p:tav tm="0">
                                          <p:val>
                                            <p:strVal val="1+#ppt_w/2"/>
                                          </p:val>
                                        </p:tav>
                                        <p:tav tm="100000">
                                          <p:val>
                                            <p:strVal val="#ppt_x"/>
                                          </p:val>
                                        </p:tav>
                                      </p:tavLst>
                                    </p:anim>
                                    <p:anim calcmode="lin" valueType="num">
                                      <p:cBhvr>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64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0" fill="hold"/>
                                        <p:tgtEl>
                                          <p:spTgt spid="3"/>
                                        </p:tgtEl>
                                        <p:attrNameLst>
                                          <p:attrName>ppt_x</p:attrName>
                                        </p:attrNameLst>
                                      </p:cBhvr>
                                      <p:tavLst>
                                        <p:tav tm="0">
                                          <p:val>
                                            <p:strVal val="0-#ppt_w/2"/>
                                          </p:val>
                                        </p:tav>
                                        <p:tav tm="100000">
                                          <p:val>
                                            <p:strVal val="#ppt_x"/>
                                          </p:val>
                                        </p:tav>
                                      </p:tavLst>
                                    </p:anim>
                                    <p:anim calcmode="lin" valueType="num">
                                      <p:cBhvr>
                                        <p:cTn id="18" dur="5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1400"/>
                            </p:stCondLst>
                            <p:childTnLst>
                              <p:par>
                                <p:cTn id="20" presetID="2"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ppt_x</p:attrName>
                                        </p:attrNameLst>
                                      </p:cBhvr>
                                      <p:tavLst>
                                        <p:tav tm="0">
                                          <p:val>
                                            <p:strVal val="1+#ppt_w/2"/>
                                          </p:val>
                                        </p:tav>
                                        <p:tav tm="100000">
                                          <p:val>
                                            <p:strVal val="#ppt_x"/>
                                          </p:val>
                                        </p:tav>
                                      </p:tavLst>
                                    </p:anim>
                                    <p:anim calcmode="lin" valueType="num">
                                      <p:cBhvr>
                                        <p:cTn id="23" dur="2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13400"/>
                            </p:stCondLst>
                            <p:childTnLst>
                              <p:par>
                                <p:cTn id="25" presetID="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ppt_x</p:attrName>
                                        </p:attrNameLst>
                                      </p:cBhvr>
                                      <p:tavLst>
                                        <p:tav tm="0">
                                          <p:val>
                                            <p:strVal val="1+#ppt_w/2"/>
                                          </p:val>
                                        </p:tav>
                                        <p:tav tm="100000">
                                          <p:val>
                                            <p:strVal val="#ppt_x"/>
                                          </p:val>
                                        </p:tav>
                                      </p:tavLst>
                                    </p:anim>
                                    <p:anim calcmode="lin" valueType="num">
                                      <p:cBhvr>
                                        <p:cTn id="28" dur="20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15400"/>
                            </p:stCondLst>
                            <p:childTnLst>
                              <p:par>
                                <p:cTn id="30" presetID="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ppt_x</p:attrName>
                                        </p:attrNameLst>
                                      </p:cBhvr>
                                      <p:tavLst>
                                        <p:tav tm="0">
                                          <p:val>
                                            <p:strVal val="0-#ppt_w/2"/>
                                          </p:val>
                                        </p:tav>
                                        <p:tav tm="100000">
                                          <p:val>
                                            <p:strVal val="#ppt_x"/>
                                          </p:val>
                                        </p:tav>
                                      </p:tavLst>
                                    </p:anim>
                                    <p:anim calcmode="lin" valueType="num">
                                      <p:cBhvr>
                                        <p:cTn id="33" dur="20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17400"/>
                            </p:stCondLst>
                            <p:childTnLst>
                              <p:par>
                                <p:cTn id="35" presetID="2" presetClass="entr" presetSubtype="2"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2000" fill="hold"/>
                                        <p:tgtEl>
                                          <p:spTgt spid="6"/>
                                        </p:tgtEl>
                                        <p:attrNameLst>
                                          <p:attrName>ppt_x</p:attrName>
                                        </p:attrNameLst>
                                      </p:cBhvr>
                                      <p:tavLst>
                                        <p:tav tm="0">
                                          <p:val>
                                            <p:strVal val="1+#ppt_w/2"/>
                                          </p:val>
                                        </p:tav>
                                        <p:tav tm="100000">
                                          <p:val>
                                            <p:strVal val="#ppt_x"/>
                                          </p:val>
                                        </p:tav>
                                      </p:tavLst>
                                    </p:anim>
                                    <p:anim calcmode="lin" valueType="num">
                                      <p:cBhvr>
                                        <p:cTn id="3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Picture 3" descr="F:\chenare\daisy-clipart-page-border-496760-1426162.jpg"/>
          <p:cNvPicPr>
            <a:picLocks noChangeAspect="1"/>
          </p:cNvPicPr>
          <p:nvPr/>
        </p:nvPicPr>
        <p:blipFill>
          <a:blip r:embed="rId2"/>
          <a:srcRect/>
          <a:stretch>
            <a:fillRect/>
          </a:stretch>
        </p:blipFill>
        <p:spPr>
          <a:xfrm rot="5400013">
            <a:off x="3067047" y="-1504952"/>
            <a:ext cx="7619996" cy="10629900"/>
          </a:xfrm>
          <a:prstGeom prst="rect">
            <a:avLst/>
          </a:prstGeom>
          <a:noFill/>
          <a:ln cap="flat">
            <a:noFill/>
          </a:ln>
        </p:spPr>
      </p:pic>
      <p:sp>
        <p:nvSpPr>
          <p:cNvPr id="3" name="Left-Right Arrow 4"/>
          <p:cNvSpPr/>
          <p:nvPr/>
        </p:nvSpPr>
        <p:spPr>
          <a:xfrm>
            <a:off x="4127501" y="1651004"/>
            <a:ext cx="5791196" cy="1536704"/>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ANUL ȘCOLAR 2022 – 2023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3200" b="1" i="0" u="none" strike="noStrike" kern="1200" cap="none" spc="0" baseline="0">
                <a:solidFill>
                  <a:srgbClr val="FFFFFF"/>
                </a:solidFill>
                <a:uFillTx/>
                <a:latin typeface="Courier New" pitchFamily="49"/>
                <a:cs typeface="Courier New" pitchFamily="49"/>
              </a:rPr>
              <a:t>SPECIALIZĂRI:</a:t>
            </a:r>
          </a:p>
        </p:txBody>
      </p:sp>
      <p:sp>
        <p:nvSpPr>
          <p:cNvPr id="4" name="Striped Right Arrow 5"/>
          <p:cNvSpPr/>
          <p:nvPr/>
        </p:nvSpPr>
        <p:spPr>
          <a:xfrm>
            <a:off x="3657600" y="3365504"/>
            <a:ext cx="6730998" cy="1358898"/>
          </a:xfrm>
          <a:custGeom>
            <a:avLst>
              <a:gd name="f0" fmla="val 1942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00B0F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400" b="1" i="0" u="none" strike="noStrike" kern="1200" cap="none" spc="0" baseline="0" dirty="0">
                <a:solidFill>
                  <a:srgbClr val="FF0000"/>
                </a:solidFill>
                <a:uFillTx/>
                <a:latin typeface="Courier New" pitchFamily="49"/>
                <a:cs typeface="Courier New" pitchFamily="49"/>
              </a:rPr>
              <a:t>ASISTENT MEDICAL GENERALIST </a:t>
            </a:r>
          </a:p>
        </p:txBody>
      </p:sp>
      <p:sp>
        <p:nvSpPr>
          <p:cNvPr id="5" name="Striped Right Arrow 6"/>
          <p:cNvSpPr/>
          <p:nvPr/>
        </p:nvSpPr>
        <p:spPr>
          <a:xfrm>
            <a:off x="3657600" y="4724403"/>
            <a:ext cx="6730998" cy="1358898"/>
          </a:xfrm>
          <a:custGeom>
            <a:avLst>
              <a:gd name="f0" fmla="val 1942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00B05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400" b="1" i="0" u="none" strike="noStrike" kern="1200" cap="none" spc="0" baseline="0">
                <a:solidFill>
                  <a:srgbClr val="FF0000"/>
                </a:solidFill>
                <a:uFillTx/>
                <a:latin typeface="Courier New" pitchFamily="49"/>
                <a:cs typeface="Courier New" pitchFamily="49"/>
              </a:rPr>
              <a:t>ASISTENT MEDICAL DE FARMACIE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2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7000"/>
                            </p:stCondLst>
                            <p:childTnLst>
                              <p:par>
                                <p:cTn id="20" presetID="2" presetClass="entr" presetSubtype="12"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0-#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Imagine 98"/>
          <p:cNvPicPr>
            <a:picLocks noChangeAspect="1"/>
          </p:cNvPicPr>
          <p:nvPr/>
        </p:nvPicPr>
        <p:blipFill>
          <a:blip r:embed="rId2"/>
          <a:srcRect/>
          <a:stretch>
            <a:fillRect/>
          </a:stretch>
        </p:blipFill>
        <p:spPr>
          <a:xfrm rot="5400013">
            <a:off x="1893530" y="-2090675"/>
            <a:ext cx="8201025" cy="12191996"/>
          </a:xfrm>
          <a:prstGeom prst="rect">
            <a:avLst/>
          </a:prstGeom>
          <a:noFill/>
          <a:ln cap="flat">
            <a:noFill/>
          </a:ln>
        </p:spPr>
      </p:pic>
      <p:sp>
        <p:nvSpPr>
          <p:cNvPr id="3" name="Striped Right Arrow 4"/>
          <p:cNvSpPr/>
          <p:nvPr/>
        </p:nvSpPr>
        <p:spPr>
          <a:xfrm>
            <a:off x="4364038" y="169173"/>
            <a:ext cx="6730998" cy="1358898"/>
          </a:xfrm>
          <a:custGeom>
            <a:avLst>
              <a:gd name="f0" fmla="val 1942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00B0F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400" b="1" i="0" u="none" strike="noStrike" kern="1200" cap="none" spc="0" baseline="0">
                <a:solidFill>
                  <a:srgbClr val="FF0000"/>
                </a:solidFill>
                <a:uFillTx/>
                <a:latin typeface="Courier New" pitchFamily="49"/>
                <a:cs typeface="Courier New" pitchFamily="49"/>
              </a:rPr>
              <a:t>ASISTENT MEDICAL GENERALIST </a:t>
            </a:r>
          </a:p>
        </p:txBody>
      </p:sp>
      <p:sp>
        <p:nvSpPr>
          <p:cNvPr id="4" name="Săgeată dreapta vărgată 31"/>
          <p:cNvSpPr/>
          <p:nvPr/>
        </p:nvSpPr>
        <p:spPr>
          <a:xfrm>
            <a:off x="2613574" y="889756"/>
            <a:ext cx="4585734" cy="1810356"/>
          </a:xfrm>
          <a:custGeom>
            <a:avLst>
              <a:gd name="f0" fmla="val 19223"/>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Courier New" pitchFamily="49"/>
                <a:ea typeface="Calibri" pitchFamily="34"/>
                <a:cs typeface="Times New Roman" pitchFamily="18"/>
              </a:rPr>
              <a:t>ESTE CEL CARE:</a:t>
            </a:r>
            <a:endParaRPr lang="ro-RO" sz="3200" b="0" i="0" u="none" strike="noStrike" kern="1200" cap="none" spc="0" baseline="0">
              <a:solidFill>
                <a:srgbClr val="FFFFFF"/>
              </a:solidFill>
              <a:uFillTx/>
              <a:latin typeface="Calibri"/>
              <a:ea typeface="Calibri" pitchFamily="34"/>
              <a:cs typeface="Times New Roman" pitchFamily="18"/>
            </a:endParaRPr>
          </a:p>
        </p:txBody>
      </p:sp>
      <p:sp>
        <p:nvSpPr>
          <p:cNvPr id="5" name="Pentagon 6"/>
          <p:cNvSpPr/>
          <p:nvPr/>
        </p:nvSpPr>
        <p:spPr>
          <a:xfrm>
            <a:off x="2232022" y="2366330"/>
            <a:ext cx="4676771" cy="755651"/>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70AD47"/>
          </a:solidFill>
          <a:ln w="12701" cap="flat">
            <a:solidFill>
              <a:srgbClr val="41719C"/>
            </a:solidFill>
            <a:prstDash val="solid"/>
            <a:miter/>
          </a:ln>
        </p:spPr>
        <p:txBody>
          <a:bodyPr vert="horz" wrap="square" lIns="91440" tIns="45720" rIns="91440" bIns="45720" anchor="ctr" anchorCtr="0" compatLnSpc="1">
            <a:noAutofit/>
          </a:bodyPr>
          <a:lstStyle/>
          <a:p>
            <a:pPr marL="457200" marR="0" lvl="0" indent="-2286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ourier New" pitchFamily="49"/>
                <a:ea typeface="Calibri" pitchFamily="34"/>
                <a:cs typeface="Times New Roman" pitchFamily="18"/>
              </a:rPr>
              <a:t>OFERĂ ÎNGRIJIRI MEDICALE BOLNAVILOR.</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6" name="Pentagon 7"/>
          <p:cNvSpPr/>
          <p:nvPr/>
        </p:nvSpPr>
        <p:spPr>
          <a:xfrm>
            <a:off x="1141408" y="4124894"/>
            <a:ext cx="6057899" cy="1651004"/>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70C0"/>
          </a:solidFill>
          <a:ln w="12701" cap="flat">
            <a:solidFill>
              <a:srgbClr val="41719C"/>
            </a:solidFill>
            <a:prstDash val="solid"/>
            <a:miter/>
          </a:ln>
        </p:spPr>
        <p:txBody>
          <a:bodyPr vert="horz" wrap="square" lIns="91440" tIns="45720" rIns="91440" bIns="45720" anchor="ctr" anchorCtr="0" compatLnSpc="1">
            <a:noAutofit/>
          </a:bodyPr>
          <a:lstStyle/>
          <a:p>
            <a:pPr marL="318138" marR="0" lvl="0" indent="-2286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ourier New" pitchFamily="49"/>
                <a:ea typeface="Calibri" pitchFamily="34"/>
                <a:cs typeface="Times New Roman" pitchFamily="18"/>
              </a:rPr>
              <a:t>MONITORIZEAZĂ ASPECTELE ÎNGRIJIRII MEDICALE INCLUSIV DIETA ŞI ACTIVITATEA FIZICĂ OBSERVAREA BOLNAVILOR, ÎNREGISTRAREA SIMPTOMELOR, NOTAREA ŞI ÎNREGISTRAREA PROGRESELOR, ETC.</a:t>
            </a:r>
            <a:endParaRPr lang="ro-RO" sz="1600" b="0" i="0" u="none" strike="noStrike" kern="1200" cap="none" spc="0" baseline="0">
              <a:solidFill>
                <a:srgbClr val="FFFFFF"/>
              </a:solidFill>
              <a:uFillTx/>
              <a:latin typeface="Calibri"/>
              <a:ea typeface="Calibri" pitchFamily="34"/>
              <a:cs typeface="Times New Roman" pitchFamily="18"/>
            </a:endParaRPr>
          </a:p>
        </p:txBody>
      </p:sp>
      <p:sp>
        <p:nvSpPr>
          <p:cNvPr id="7" name="Pentagon 8"/>
          <p:cNvSpPr/>
          <p:nvPr/>
        </p:nvSpPr>
        <p:spPr>
          <a:xfrm>
            <a:off x="1736729" y="3290943"/>
            <a:ext cx="6000749" cy="714375"/>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ED7D31"/>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ADMINISTREAZĂ TRATAMENTE ŞI MEDICAMENTE LA INDICAŢIILE MEDICILOR.</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8" name="Pentagon 9"/>
          <p:cNvSpPr/>
          <p:nvPr/>
        </p:nvSpPr>
        <p:spPr>
          <a:xfrm>
            <a:off x="1141408" y="5964009"/>
            <a:ext cx="5553078" cy="361946"/>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B050"/>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–PREGĂTEŞTE BOLNAVII PENTRU EXAMINARE.</a:t>
            </a:r>
            <a:endParaRPr lang="ro-RO" sz="1100" b="0" i="0" u="none" strike="noStrike" kern="1200" cap="none" spc="0" baseline="0">
              <a:solidFill>
                <a:srgbClr val="FFFFFF"/>
              </a:solidFill>
              <a:uFillTx/>
              <a:latin typeface="Calibri"/>
              <a:ea typeface="Calibri" pitchFamily="34"/>
              <a:cs typeface="Times New Roman" pitchFamily="18"/>
            </a:endParaRPr>
          </a:p>
        </p:txBody>
      </p:sp>
      <p:pic>
        <p:nvPicPr>
          <p:cNvPr id="9" name="Picture 10"/>
          <p:cNvPicPr>
            <a:picLocks noChangeAspect="1"/>
          </p:cNvPicPr>
          <p:nvPr/>
        </p:nvPicPr>
        <p:blipFill>
          <a:blip r:embed="rId3"/>
          <a:srcRect/>
          <a:stretch>
            <a:fillRect/>
          </a:stretch>
        </p:blipFill>
        <p:spPr>
          <a:xfrm>
            <a:off x="7937842" y="4005318"/>
            <a:ext cx="1466853" cy="1971044"/>
          </a:xfrm>
          <a:prstGeom prst="rect">
            <a:avLst/>
          </a:prstGeom>
          <a:noFill/>
          <a:ln cap="flat">
            <a:noFill/>
          </a:ln>
        </p:spPr>
      </p:pic>
      <p:pic>
        <p:nvPicPr>
          <p:cNvPr id="10" name="Imagine 26"/>
          <p:cNvPicPr>
            <a:picLocks noChangeAspect="1"/>
          </p:cNvPicPr>
          <p:nvPr/>
        </p:nvPicPr>
        <p:blipFill>
          <a:blip r:embed="rId4"/>
          <a:srcRect/>
          <a:stretch>
            <a:fillRect/>
          </a:stretch>
        </p:blipFill>
        <p:spPr>
          <a:xfrm>
            <a:off x="7881935" y="1674184"/>
            <a:ext cx="3213101" cy="2139952"/>
          </a:xfrm>
          <a:prstGeom prst="rect">
            <a:avLst/>
          </a:prstGeom>
          <a:noFill/>
          <a:ln cap="flat">
            <a:noFill/>
          </a:ln>
        </p:spPr>
      </p:pic>
      <p:sp>
        <p:nvSpPr>
          <p:cNvPr id="11" name="Pentagon 13"/>
          <p:cNvSpPr/>
          <p:nvPr/>
        </p:nvSpPr>
        <p:spPr>
          <a:xfrm>
            <a:off x="1370008" y="6643573"/>
            <a:ext cx="5095878" cy="550066"/>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C55A11"/>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–SUPRAVEGHEAZA STAREA PACIENTULUI</a:t>
            </a:r>
            <a:endParaRPr lang="ro-RO" sz="1100" b="0" i="0" u="none" strike="noStrike" kern="1200" cap="none" spc="0" baseline="0">
              <a:solidFill>
                <a:srgbClr val="FFFFFF"/>
              </a:solidFill>
              <a:uFillTx/>
              <a:latin typeface="Calibri"/>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0-#ppt_w/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44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70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9800"/>
                            </p:stCondLst>
                            <p:childTnLst>
                              <p:par>
                                <p:cTn id="25" presetID="2" presetClass="entr" presetSubtype="2" fill="hold" grpId="0" nodeType="afterEffect">
                                  <p:stCondLst>
                                    <p:cond delay="0"/>
                                  </p:stCondLst>
                                  <p:iterate type="wd">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ppt_x</p:attrName>
                                        </p:attrNameLst>
                                      </p:cBhvr>
                                      <p:tavLst>
                                        <p:tav tm="0">
                                          <p:val>
                                            <p:strVal val="1+#ppt_w/2"/>
                                          </p:val>
                                        </p:tav>
                                        <p:tav tm="100000">
                                          <p:val>
                                            <p:strVal val="#ppt_x"/>
                                          </p:val>
                                        </p:tav>
                                      </p:tavLst>
                                    </p:anim>
                                    <p:anim calcmode="lin" valueType="num">
                                      <p:cBhvr>
                                        <p:cTn id="28" dur="20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3200"/>
                            </p:stCondLst>
                            <p:childTnLst>
                              <p:par>
                                <p:cTn id="30" presetID="2" presetClass="entr" presetSubtype="3" fill="hold" grpId="0" nodeType="afterEffect">
                                  <p:stCondLst>
                                    <p:cond delay="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2000" fill="hold"/>
                                        <p:tgtEl>
                                          <p:spTgt spid="6"/>
                                        </p:tgtEl>
                                        <p:attrNameLst>
                                          <p:attrName>ppt_x</p:attrName>
                                        </p:attrNameLst>
                                      </p:cBhvr>
                                      <p:tavLst>
                                        <p:tav tm="0">
                                          <p:val>
                                            <p:strVal val="1+#ppt_w/2"/>
                                          </p:val>
                                        </p:tav>
                                        <p:tav tm="100000">
                                          <p:val>
                                            <p:strVal val="#ppt_x"/>
                                          </p:val>
                                        </p:tav>
                                      </p:tavLst>
                                    </p:anim>
                                    <p:anim calcmode="lin" valueType="num">
                                      <p:cBhvr>
                                        <p:cTn id="33" dur="20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19400"/>
                            </p:stCondLst>
                            <p:childTnLst>
                              <p:par>
                                <p:cTn id="35" presetID="2" presetClass="entr" presetSubtype="2" fill="hold" grpId="0" nodeType="afterEffect">
                                  <p:stCondLst>
                                    <p:cond delay="0"/>
                                  </p:stCondLst>
                                  <p:iterate type="wd">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2000" fill="hold"/>
                                        <p:tgtEl>
                                          <p:spTgt spid="8"/>
                                        </p:tgtEl>
                                        <p:attrNameLst>
                                          <p:attrName>ppt_x</p:attrName>
                                        </p:attrNameLst>
                                      </p:cBhvr>
                                      <p:tavLst>
                                        <p:tav tm="0">
                                          <p:val>
                                            <p:strVal val="1+#ppt_w/2"/>
                                          </p:val>
                                        </p:tav>
                                        <p:tav tm="100000">
                                          <p:val>
                                            <p:strVal val="#ppt_x"/>
                                          </p:val>
                                        </p:tav>
                                      </p:tavLst>
                                    </p:anim>
                                    <p:anim calcmode="lin" valueType="num">
                                      <p:cBhvr>
                                        <p:cTn id="38" dur="20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22400"/>
                            </p:stCondLst>
                            <p:childTnLst>
                              <p:par>
                                <p:cTn id="40" presetID="2" presetClass="entr" presetSubtype="3" fill="hold" grpId="0" nodeType="afterEffect">
                                  <p:stCondLst>
                                    <p:cond delay="0"/>
                                  </p:stCondLst>
                                  <p:iterate type="wd">
                                    <p:tmPct val="10000"/>
                                  </p:iterate>
                                  <p:childTnLst>
                                    <p:set>
                                      <p:cBhvr>
                                        <p:cTn id="41" dur="1" fill="hold">
                                          <p:stCondLst>
                                            <p:cond delay="0"/>
                                          </p:stCondLst>
                                        </p:cTn>
                                        <p:tgtEl>
                                          <p:spTgt spid="11"/>
                                        </p:tgtEl>
                                        <p:attrNameLst>
                                          <p:attrName>style.visibility</p:attrName>
                                        </p:attrNameLst>
                                      </p:cBhvr>
                                      <p:to>
                                        <p:strVal val="visible"/>
                                      </p:to>
                                    </p:set>
                                    <p:anim calcmode="lin" valueType="num">
                                      <p:cBhvr>
                                        <p:cTn id="42" dur="2000" fill="hold"/>
                                        <p:tgtEl>
                                          <p:spTgt spid="11"/>
                                        </p:tgtEl>
                                        <p:attrNameLst>
                                          <p:attrName>ppt_x</p:attrName>
                                        </p:attrNameLst>
                                      </p:cBhvr>
                                      <p:tavLst>
                                        <p:tav tm="0">
                                          <p:val>
                                            <p:strVal val="1+#ppt_w/2"/>
                                          </p:val>
                                        </p:tav>
                                        <p:tav tm="100000">
                                          <p:val>
                                            <p:strVal val="#ppt_x"/>
                                          </p:val>
                                        </p:tav>
                                      </p:tavLst>
                                    </p:anim>
                                    <p:anim calcmode="lin" valueType="num">
                                      <p:cBhvr>
                                        <p:cTn id="43" dur="20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25000"/>
                            </p:stCondLst>
                            <p:childTnLst>
                              <p:par>
                                <p:cTn id="45" presetID="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ppt_x</p:attrName>
                                        </p:attrNameLst>
                                      </p:cBhvr>
                                      <p:tavLst>
                                        <p:tav tm="0">
                                          <p:val>
                                            <p:strVal val="0-#ppt_w/2"/>
                                          </p:val>
                                        </p:tav>
                                        <p:tav tm="100000">
                                          <p:val>
                                            <p:strVal val="#ppt_x"/>
                                          </p:val>
                                        </p:tav>
                                      </p:tavLst>
                                    </p:anim>
                                    <p:anim calcmode="lin" valueType="num">
                                      <p:cBhvr>
                                        <p:cTn id="48" dur="2000" fill="hold"/>
                                        <p:tgtEl>
                                          <p:spTgt spid="10"/>
                                        </p:tgtEl>
                                        <p:attrNameLst>
                                          <p:attrName>ppt_y</p:attrName>
                                        </p:attrNameLst>
                                      </p:cBhvr>
                                      <p:tavLst>
                                        <p:tav tm="0">
                                          <p:val>
                                            <p:strVal val="#ppt_y"/>
                                          </p:val>
                                        </p:tav>
                                        <p:tav tm="100000">
                                          <p:val>
                                            <p:strVal val="#ppt_y"/>
                                          </p:val>
                                        </p:tav>
                                      </p:tavLst>
                                    </p:anim>
                                  </p:childTnLst>
                                </p:cTn>
                              </p:par>
                            </p:childTnLst>
                          </p:cTn>
                        </p:par>
                        <p:par>
                          <p:cTn id="49" fill="hold">
                            <p:stCondLst>
                              <p:cond delay="27000"/>
                            </p:stCondLst>
                            <p:childTnLst>
                              <p:par>
                                <p:cTn id="50" presetID="2" presetClass="entr" presetSubtype="2"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2000" fill="hold"/>
                                        <p:tgtEl>
                                          <p:spTgt spid="9"/>
                                        </p:tgtEl>
                                        <p:attrNameLst>
                                          <p:attrName>ppt_x</p:attrName>
                                        </p:attrNameLst>
                                      </p:cBhvr>
                                      <p:tavLst>
                                        <p:tav tm="0">
                                          <p:val>
                                            <p:strVal val="1+#ppt_w/2"/>
                                          </p:val>
                                        </p:tav>
                                        <p:tav tm="100000">
                                          <p:val>
                                            <p:strVal val="#ppt_x"/>
                                          </p:val>
                                        </p:tav>
                                      </p:tavLst>
                                    </p:anim>
                                    <p:anim calcmode="lin" valueType="num">
                                      <p:cBhvr>
                                        <p:cTn id="5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Imagine 99" descr="E:\Folder nou (2)\images3PWCL586.jpg"/>
          <p:cNvPicPr>
            <a:picLocks noChangeAspect="1"/>
          </p:cNvPicPr>
          <p:nvPr/>
        </p:nvPicPr>
        <p:blipFill>
          <a:blip r:embed="rId2"/>
          <a:srcRect/>
          <a:stretch>
            <a:fillRect/>
          </a:stretch>
        </p:blipFill>
        <p:spPr>
          <a:xfrm>
            <a:off x="1553474" y="98444"/>
            <a:ext cx="10638522" cy="6759555"/>
          </a:xfrm>
          <a:prstGeom prst="rect">
            <a:avLst/>
          </a:prstGeom>
          <a:noFill/>
          <a:ln cap="flat">
            <a:noFill/>
          </a:ln>
        </p:spPr>
      </p:pic>
      <p:sp>
        <p:nvSpPr>
          <p:cNvPr id="3" name="Pentagon 5"/>
          <p:cNvSpPr/>
          <p:nvPr/>
        </p:nvSpPr>
        <p:spPr>
          <a:xfrm>
            <a:off x="4235409" y="3478222"/>
            <a:ext cx="6810378" cy="619121"/>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7030A0"/>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–EFECTUEAZA EXPLORARI FUNCTIONALE SI INVESTIGATII PARACLINICE UZUALE</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4" name="Pentagon 6"/>
          <p:cNvSpPr/>
          <p:nvPr/>
        </p:nvSpPr>
        <p:spPr>
          <a:xfrm>
            <a:off x="4235409" y="4324865"/>
            <a:ext cx="7019921" cy="1061005"/>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2060"/>
          </a:solidFill>
          <a:ln w="12701" cap="flat">
            <a:solidFill>
              <a:srgbClr val="41719C"/>
            </a:solidFill>
            <a:prstDash val="solid"/>
            <a:miter/>
          </a:ln>
        </p:spPr>
        <p:txBody>
          <a:bodyPr vert="horz" wrap="square" lIns="91440" tIns="45720" rIns="91440" bIns="45720" anchor="ctr" anchorCtr="0" compatLnSpc="1">
            <a:noAutofit/>
          </a:bodyPr>
          <a:lstStyle/>
          <a:p>
            <a:pPr marL="457200" marR="0" lvl="0" indent="-2286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DEZVOLTĂ ŞI COORDONEAZĂ PLANURI DE ÎNGRIJIRE MEDICALĂ, INSTRUIESC BOLNAVII ŞI INFIRMIERII ETC.</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5" name="Pentagon 7"/>
          <p:cNvSpPr/>
          <p:nvPr/>
        </p:nvSpPr>
        <p:spPr>
          <a:xfrm>
            <a:off x="5701741" y="2828577"/>
            <a:ext cx="6200775" cy="400050"/>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C00000"/>
          </a:solidFill>
          <a:ln w="12701" cap="flat">
            <a:solidFill>
              <a:srgbClr val="41719C"/>
            </a:solidFill>
            <a:prstDash val="solid"/>
            <a:miter/>
          </a:ln>
        </p:spPr>
        <p:txBody>
          <a:bodyPr vert="horz" wrap="square" lIns="91440" tIns="45720" rIns="91440" bIns="45720" anchor="ctr" anchorCtr="0" compatLnSpc="1">
            <a:noAutofit/>
          </a:bodyPr>
          <a:lstStyle/>
          <a:p>
            <a:pPr marL="342900" marR="0" lvl="0" indent="-342900" algn="just" defTabSz="914400" rtl="0" fontAlgn="auto" hangingPunct="1">
              <a:lnSpc>
                <a:spcPct val="115000"/>
              </a:lnSpc>
              <a:spcBef>
                <a:spcPts val="0"/>
              </a:spcBef>
              <a:spcAft>
                <a:spcPts val="1000"/>
              </a:spcAft>
              <a:buSzPct val="100000"/>
              <a:buFont typeface="Courier New" pitchFamily="49"/>
              <a:buChar char="–"/>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COMUNICA CU PACIENTII.</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6" name="Pentagon 8"/>
          <p:cNvSpPr/>
          <p:nvPr/>
        </p:nvSpPr>
        <p:spPr>
          <a:xfrm>
            <a:off x="6292032" y="1968657"/>
            <a:ext cx="5734046" cy="66675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385723"/>
          </a:solidFill>
          <a:ln w="12701" cap="flat">
            <a:solidFill>
              <a:srgbClr val="41719C"/>
            </a:solidFill>
            <a:prstDash val="solid"/>
            <a:miter/>
          </a:ln>
        </p:spPr>
        <p:txBody>
          <a:bodyPr vert="horz" wrap="square" lIns="91440" tIns="45720" rIns="91440" bIns="45720" anchor="ctr" anchorCtr="0" compatLnSpc="1">
            <a:noAutofit/>
          </a:bodyPr>
          <a:lstStyle/>
          <a:p>
            <a:pPr marL="342900" marR="0" lvl="0" indent="-342900" algn="just" defTabSz="914400" rtl="0" fontAlgn="auto" hangingPunct="1">
              <a:lnSpc>
                <a:spcPct val="115000"/>
              </a:lnSpc>
              <a:spcBef>
                <a:spcPts val="0"/>
              </a:spcBef>
              <a:spcAft>
                <a:spcPts val="1000"/>
              </a:spcAft>
              <a:buSzPct val="100000"/>
              <a:buFont typeface="Courier New" pitchFamily="49"/>
              <a:buChar char="–"/>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ACORDA INGRIJIRI PENTRU PREVENIREA COMPLICATIILOR IN DIFERITE AFECTIUNI</a:t>
            </a:r>
            <a:endParaRPr lang="ro-RO" sz="1100" b="0" i="0" u="none" strike="noStrike" kern="1200" cap="none" spc="0" baseline="0">
              <a:solidFill>
                <a:srgbClr val="FFFFFF"/>
              </a:solidFill>
              <a:uFillTx/>
              <a:latin typeface="Calibri"/>
              <a:ea typeface="Calibri" pitchFamily="34"/>
              <a:cs typeface="Times New Roman" pitchFamily="18"/>
            </a:endParaRPr>
          </a:p>
        </p:txBody>
      </p:sp>
      <p:pic>
        <p:nvPicPr>
          <p:cNvPr id="7" name="Imagine 27"/>
          <p:cNvPicPr>
            <a:picLocks noChangeAspect="1"/>
          </p:cNvPicPr>
          <p:nvPr/>
        </p:nvPicPr>
        <p:blipFill>
          <a:blip r:embed="rId3"/>
          <a:stretch>
            <a:fillRect/>
          </a:stretch>
        </p:blipFill>
        <p:spPr>
          <a:xfrm>
            <a:off x="2772954" y="3228627"/>
            <a:ext cx="1051560" cy="1866903"/>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12" fill="hold" grpId="0" nodeType="after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ppt_x</p:attrName>
                                        </p:attrNameLst>
                                      </p:cBhvr>
                                      <p:tavLst>
                                        <p:tav tm="0">
                                          <p:val>
                                            <p:strVal val="0-#ppt_w/2"/>
                                          </p:val>
                                        </p:tav>
                                        <p:tav tm="100000">
                                          <p:val>
                                            <p:strVal val="#ppt_x"/>
                                          </p:val>
                                        </p:tav>
                                      </p:tavLst>
                                    </p:anim>
                                    <p:anim calcmode="lin" valueType="num">
                                      <p:cBhvr>
                                        <p:cTn id="13" dur="2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400"/>
                            </p:stCondLst>
                            <p:childTnLst>
                              <p:par>
                                <p:cTn id="15" presetID="2" presetClass="entr" presetSubtype="2" fill="hold" grpId="0"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ppt_x</p:attrName>
                                        </p:attrNameLst>
                                      </p:cBhvr>
                                      <p:tavLst>
                                        <p:tav tm="0">
                                          <p:val>
                                            <p:strVal val="1+#ppt_w/2"/>
                                          </p:val>
                                        </p:tav>
                                        <p:tav tm="100000">
                                          <p:val>
                                            <p:strVal val="#ppt_x"/>
                                          </p:val>
                                        </p:tav>
                                      </p:tavLst>
                                    </p:anim>
                                    <p:anim calcmode="lin" valueType="num">
                                      <p:cBhvr>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ppt_x</p:attrName>
                                        </p:attrNameLst>
                                      </p:cBhvr>
                                      <p:tavLst>
                                        <p:tav tm="0">
                                          <p:val>
                                            <p:strVal val="1+#ppt_w/2"/>
                                          </p:val>
                                        </p:tav>
                                        <p:tav tm="100000">
                                          <p:val>
                                            <p:strVal val="#ppt_x"/>
                                          </p:val>
                                        </p:tav>
                                      </p:tavLst>
                                    </p:anim>
                                    <p:anim calcmode="lin" valueType="num">
                                      <p:cBhvr>
                                        <p:cTn id="3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Săgeată dreapta vărgată 39"/>
          <p:cNvSpPr/>
          <p:nvPr/>
        </p:nvSpPr>
        <p:spPr>
          <a:xfrm>
            <a:off x="2928548" y="302739"/>
            <a:ext cx="7166920" cy="914400"/>
          </a:xfrm>
          <a:custGeom>
            <a:avLst>
              <a:gd name="f0" fmla="val 20222"/>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FF0000"/>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ourier New" pitchFamily="49"/>
                <a:ea typeface="Calibri" pitchFamily="34"/>
                <a:cs typeface="Times New Roman" pitchFamily="18"/>
              </a:rPr>
              <a:t>	</a:t>
            </a:r>
            <a:r>
              <a:rPr lang="en-US" sz="3600" b="1" i="0" u="none" strike="noStrike" kern="1200" cap="none" spc="0" baseline="0">
                <a:solidFill>
                  <a:srgbClr val="FFFFFF"/>
                </a:solidFill>
                <a:uFillTx/>
                <a:latin typeface="Courier New" pitchFamily="49"/>
                <a:ea typeface="Calibri" pitchFamily="34"/>
                <a:cs typeface="Times New Roman" pitchFamily="18"/>
              </a:rPr>
              <a:t>UNDE LUCREAZĂ?</a:t>
            </a:r>
            <a:endParaRPr lang="ro-RO" sz="3600" b="0" i="0" u="none" strike="noStrike" kern="1200" cap="none" spc="0" baseline="0">
              <a:solidFill>
                <a:srgbClr val="FFFFFF"/>
              </a:solidFill>
              <a:uFillTx/>
              <a:latin typeface="Calibri"/>
              <a:ea typeface="Calibri" pitchFamily="34"/>
              <a:cs typeface="Times New Roman" pitchFamily="18"/>
            </a:endParaRPr>
          </a:p>
        </p:txBody>
      </p:sp>
      <p:sp>
        <p:nvSpPr>
          <p:cNvPr id="3" name="Explicație cu săgeată în patru puncte 40"/>
          <p:cNvSpPr/>
          <p:nvPr/>
        </p:nvSpPr>
        <p:spPr>
          <a:xfrm>
            <a:off x="4738685" y="2476496"/>
            <a:ext cx="2714625" cy="1904996"/>
          </a:xfrm>
          <a:custGeom>
            <a:avLst/>
            <a:gdLst>
              <a:gd name="f0" fmla="val w"/>
              <a:gd name="f1" fmla="val h"/>
              <a:gd name="f2" fmla="val ss"/>
              <a:gd name="f3" fmla="val 0"/>
              <a:gd name="f4" fmla="val 18515"/>
              <a:gd name="f5" fmla="val 48123"/>
              <a:gd name="f6" fmla="abs f0"/>
              <a:gd name="f7" fmla="abs f1"/>
              <a:gd name="f8" fmla="abs f2"/>
              <a:gd name="f9" fmla="?: f6 f0 1"/>
              <a:gd name="f10" fmla="?: f7 f1 1"/>
              <a:gd name="f11" fmla="?: f8 f2 1"/>
              <a:gd name="f12" fmla="*/ f9 1 21600"/>
              <a:gd name="f13" fmla="*/ f10 1 21600"/>
              <a:gd name="f14" fmla="*/ 21600 f9 1"/>
              <a:gd name="f15" fmla="*/ 21600 f10 1"/>
              <a:gd name="f16" fmla="min f13 f12"/>
              <a:gd name="f17" fmla="*/ f14 1 f11"/>
              <a:gd name="f18" fmla="*/ f15 1 f11"/>
              <a:gd name="f19" fmla="val f17"/>
              <a:gd name="f20" fmla="val f18"/>
              <a:gd name="f21" fmla="*/ f3 f16 1"/>
              <a:gd name="f22" fmla="+- f20 0 f3"/>
              <a:gd name="f23" fmla="+- f19 0 f3"/>
              <a:gd name="f24" fmla="*/ f19 f16 1"/>
              <a:gd name="f25" fmla="*/ f20 f16 1"/>
              <a:gd name="f26" fmla="*/ f22 1 2"/>
              <a:gd name="f27" fmla="*/ f23 1 2"/>
              <a:gd name="f28" fmla="min f23 f22"/>
              <a:gd name="f29" fmla="*/ f23 f5 1"/>
              <a:gd name="f30" fmla="*/ f22 f5 1"/>
              <a:gd name="f31" fmla="+- f3 f26 0"/>
              <a:gd name="f32" fmla="+- f3 f27 0"/>
              <a:gd name="f33" fmla="*/ f28 f4 1"/>
              <a:gd name="f34" fmla="*/ f29 1 200000"/>
              <a:gd name="f35" fmla="*/ f30 1 200000"/>
              <a:gd name="f36" fmla="*/ f33 1 100000"/>
              <a:gd name="f37" fmla="*/ f33 1 200000"/>
              <a:gd name="f38" fmla="+- f32 0 f34"/>
              <a:gd name="f39" fmla="+- f32 f34 0"/>
              <a:gd name="f40" fmla="+- f31 0 f35"/>
              <a:gd name="f41" fmla="+- f31 f35 0"/>
              <a:gd name="f42" fmla="*/ f31 f16 1"/>
              <a:gd name="f43" fmla="*/ f32 f16 1"/>
              <a:gd name="f44" fmla="+- f19 0 f36"/>
              <a:gd name="f45" fmla="+- f32 0 f36"/>
              <a:gd name="f46" fmla="+- f32 f36 0"/>
              <a:gd name="f47" fmla="+- f32 0 f37"/>
              <a:gd name="f48" fmla="+- f32 f37 0"/>
              <a:gd name="f49" fmla="+- f20 0 f36"/>
              <a:gd name="f50" fmla="+- f31 0 f36"/>
              <a:gd name="f51" fmla="+- f31 f36 0"/>
              <a:gd name="f52" fmla="+- f31 0 f37"/>
              <a:gd name="f53" fmla="+- f31 f37 0"/>
              <a:gd name="f54" fmla="*/ f38 f16 1"/>
              <a:gd name="f55" fmla="*/ f40 f16 1"/>
              <a:gd name="f56" fmla="*/ f39 f16 1"/>
              <a:gd name="f57" fmla="*/ f41 f16 1"/>
              <a:gd name="f58" fmla="*/ f36 f16 1"/>
              <a:gd name="f59" fmla="*/ f50 f16 1"/>
              <a:gd name="f60" fmla="*/ f52 f16 1"/>
              <a:gd name="f61" fmla="*/ f47 f16 1"/>
              <a:gd name="f62" fmla="*/ f45 f16 1"/>
              <a:gd name="f63" fmla="*/ f46 f16 1"/>
              <a:gd name="f64" fmla="*/ f48 f16 1"/>
              <a:gd name="f65" fmla="*/ f44 f16 1"/>
              <a:gd name="f66" fmla="*/ f51 f16 1"/>
              <a:gd name="f67" fmla="*/ f53 f16 1"/>
              <a:gd name="f68" fmla="*/ f49 f16 1"/>
            </a:gdLst>
            <a:ahLst/>
            <a:cxnLst>
              <a:cxn ang="3cd4">
                <a:pos x="hc" y="t"/>
              </a:cxn>
              <a:cxn ang="0">
                <a:pos x="r" y="vc"/>
              </a:cxn>
              <a:cxn ang="cd4">
                <a:pos x="hc" y="b"/>
              </a:cxn>
              <a:cxn ang="cd2">
                <a:pos x="l" y="vc"/>
              </a:cxn>
            </a:cxnLst>
            <a:rect l="f54" t="f55" r="f56" b="f57"/>
            <a:pathLst>
              <a:path>
                <a:moveTo>
                  <a:pt x="f21" y="f42"/>
                </a:moveTo>
                <a:lnTo>
                  <a:pt x="f58" y="f59"/>
                </a:lnTo>
                <a:lnTo>
                  <a:pt x="f58" y="f60"/>
                </a:lnTo>
                <a:lnTo>
                  <a:pt x="f54" y="f60"/>
                </a:lnTo>
                <a:lnTo>
                  <a:pt x="f54" y="f55"/>
                </a:lnTo>
                <a:lnTo>
                  <a:pt x="f61" y="f55"/>
                </a:lnTo>
                <a:lnTo>
                  <a:pt x="f61" y="f58"/>
                </a:lnTo>
                <a:lnTo>
                  <a:pt x="f62" y="f58"/>
                </a:lnTo>
                <a:lnTo>
                  <a:pt x="f43" y="f21"/>
                </a:lnTo>
                <a:lnTo>
                  <a:pt x="f63" y="f58"/>
                </a:lnTo>
                <a:lnTo>
                  <a:pt x="f64" y="f58"/>
                </a:lnTo>
                <a:lnTo>
                  <a:pt x="f64" y="f55"/>
                </a:lnTo>
                <a:lnTo>
                  <a:pt x="f56" y="f55"/>
                </a:lnTo>
                <a:lnTo>
                  <a:pt x="f56" y="f60"/>
                </a:lnTo>
                <a:lnTo>
                  <a:pt x="f65" y="f60"/>
                </a:lnTo>
                <a:lnTo>
                  <a:pt x="f65" y="f59"/>
                </a:lnTo>
                <a:lnTo>
                  <a:pt x="f24" y="f42"/>
                </a:lnTo>
                <a:lnTo>
                  <a:pt x="f65" y="f66"/>
                </a:lnTo>
                <a:lnTo>
                  <a:pt x="f65" y="f67"/>
                </a:lnTo>
                <a:lnTo>
                  <a:pt x="f56" y="f67"/>
                </a:lnTo>
                <a:lnTo>
                  <a:pt x="f56" y="f57"/>
                </a:lnTo>
                <a:lnTo>
                  <a:pt x="f64" y="f57"/>
                </a:lnTo>
                <a:lnTo>
                  <a:pt x="f64" y="f68"/>
                </a:lnTo>
                <a:lnTo>
                  <a:pt x="f63" y="f68"/>
                </a:lnTo>
                <a:lnTo>
                  <a:pt x="f43" y="f25"/>
                </a:lnTo>
                <a:lnTo>
                  <a:pt x="f62" y="f68"/>
                </a:lnTo>
                <a:lnTo>
                  <a:pt x="f61" y="f68"/>
                </a:lnTo>
                <a:lnTo>
                  <a:pt x="f61" y="f57"/>
                </a:lnTo>
                <a:lnTo>
                  <a:pt x="f54" y="f57"/>
                </a:lnTo>
                <a:lnTo>
                  <a:pt x="f54" y="f67"/>
                </a:lnTo>
                <a:lnTo>
                  <a:pt x="f58" y="f67"/>
                </a:lnTo>
                <a:lnTo>
                  <a:pt x="f58" y="f66"/>
                </a:lnTo>
                <a:close/>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UNDE LUCREAZĂ?</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4" name="Explicație cu săgeata în jos 95"/>
          <p:cNvSpPr/>
          <p:nvPr/>
        </p:nvSpPr>
        <p:spPr>
          <a:xfrm>
            <a:off x="4757732" y="1390646"/>
            <a:ext cx="2695578" cy="1085850"/>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solidFill>
            <a:srgbClr val="00B0F0"/>
          </a:solid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0" i="0" u="none" strike="noStrike" kern="1200" cap="none" spc="0" baseline="0">
                <a:solidFill>
                  <a:srgbClr val="FFFFFF"/>
                </a:solidFill>
                <a:uFillTx/>
                <a:latin typeface="Courier New" pitchFamily="49"/>
                <a:ea typeface="Calibri" pitchFamily="34"/>
                <a:cs typeface="Times New Roman" pitchFamily="18"/>
              </a:rPr>
              <a:t> </a:t>
            </a:r>
            <a:r>
              <a:rPr lang="en-US" sz="1800" b="1" i="0" u="none" strike="noStrike" kern="1200" cap="none" spc="0" baseline="0">
                <a:solidFill>
                  <a:srgbClr val="FFFFFF"/>
                </a:solidFill>
                <a:uFillTx/>
                <a:latin typeface="Courier New" pitchFamily="49"/>
                <a:ea typeface="Calibri" pitchFamily="34"/>
                <a:cs typeface="Times New Roman" pitchFamily="18"/>
              </a:rPr>
              <a:t>SPITALE, POLICLINICI</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5" name="Explicație cu săgeata spre dreapta 93"/>
          <p:cNvSpPr/>
          <p:nvPr/>
        </p:nvSpPr>
        <p:spPr>
          <a:xfrm>
            <a:off x="2471732" y="2857500"/>
            <a:ext cx="2266953" cy="114300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ED7D31"/>
          </a:solid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1200" cap="none" spc="0" baseline="0">
                <a:solidFill>
                  <a:srgbClr val="FFFFFF"/>
                </a:solidFill>
                <a:uFillTx/>
                <a:latin typeface="Courier New" pitchFamily="49"/>
                <a:ea typeface="Calibri" pitchFamily="34"/>
                <a:cs typeface="Times New Roman" pitchFamily="18"/>
              </a:rPr>
              <a:t>CABINETE MEDICALE PARTICULARE</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6" name="Explicație cu săgeata spre stânga 80"/>
          <p:cNvSpPr/>
          <p:nvPr/>
        </p:nvSpPr>
        <p:spPr>
          <a:xfrm>
            <a:off x="7453310" y="2876546"/>
            <a:ext cx="2438403" cy="1104896"/>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3 1 2"/>
              <a:gd name="f38" fmla="min f34 f33"/>
              <a:gd name="f39" fmla="*/ f34 f8 1"/>
              <a:gd name="f40" fmla="+- f6 f37 0"/>
              <a:gd name="f41" fmla="*/ f38 f7 1"/>
              <a:gd name="f42" fmla="*/ f39 1 100000"/>
              <a:gd name="f43" fmla="*/ f41 1 100000"/>
              <a:gd name="f44" fmla="*/ f41 1 200000"/>
              <a:gd name="f45" fmla="+- f30 0 f42"/>
              <a:gd name="f46" fmla="*/ f40 f27 1"/>
              <a:gd name="f47" fmla="+- f40 0 f43"/>
              <a:gd name="f48" fmla="+- f40 0 f44"/>
              <a:gd name="f49" fmla="+- f40 f44 0"/>
              <a:gd name="f50" fmla="+- f40 f43 0"/>
              <a:gd name="f51" fmla="+- f45 f30 0"/>
              <a:gd name="f52" fmla="*/ f45 f27 1"/>
              <a:gd name="f53" fmla="*/ f43 f27 1"/>
              <a:gd name="f54" fmla="*/ f51 1 2"/>
              <a:gd name="f55" fmla="*/ f47 f27 1"/>
              <a:gd name="f56" fmla="*/ f48 f27 1"/>
              <a:gd name="f57" fmla="*/ f49 f27 1"/>
              <a:gd name="f58" fmla="*/ f50 f27 1"/>
              <a:gd name="f59" fmla="*/ f54 f27 1"/>
            </a:gdLst>
            <a:ahLst/>
            <a:cxnLst>
              <a:cxn ang="3cd4">
                <a:pos x="hc" y="t"/>
              </a:cxn>
              <a:cxn ang="0">
                <a:pos x="r" y="vc"/>
              </a:cxn>
              <a:cxn ang="cd4">
                <a:pos x="hc" y="b"/>
              </a:cxn>
              <a:cxn ang="cd2">
                <a:pos x="l" y="vc"/>
              </a:cxn>
              <a:cxn ang="f25">
                <a:pos x="f59" y="f32"/>
              </a:cxn>
              <a:cxn ang="f26">
                <a:pos x="f59" y="f36"/>
              </a:cxn>
            </a:cxnLst>
            <a:rect l="f52" t="f32" r="f35" b="f36"/>
            <a:pathLst>
              <a:path>
                <a:moveTo>
                  <a:pt x="f32" y="f46"/>
                </a:moveTo>
                <a:lnTo>
                  <a:pt x="f53" y="f55"/>
                </a:lnTo>
                <a:lnTo>
                  <a:pt x="f53" y="f56"/>
                </a:lnTo>
                <a:lnTo>
                  <a:pt x="f52" y="f56"/>
                </a:lnTo>
                <a:lnTo>
                  <a:pt x="f52" y="f32"/>
                </a:lnTo>
                <a:lnTo>
                  <a:pt x="f35" y="f32"/>
                </a:lnTo>
                <a:lnTo>
                  <a:pt x="f35" y="f36"/>
                </a:lnTo>
                <a:lnTo>
                  <a:pt x="f52" y="f36"/>
                </a:lnTo>
                <a:lnTo>
                  <a:pt x="f52" y="f57"/>
                </a:lnTo>
                <a:lnTo>
                  <a:pt x="f53" y="f57"/>
                </a:lnTo>
                <a:lnTo>
                  <a:pt x="f53" y="f58"/>
                </a:lnTo>
                <a:close/>
              </a:path>
            </a:pathLst>
          </a:custGeom>
          <a:solidFill>
            <a:srgbClr val="00B050"/>
          </a:solid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ea typeface="Calibri" pitchFamily="34"/>
                <a:cs typeface="Times New Roman" pitchFamily="18"/>
              </a:rPr>
              <a:t>DISPENSARE LOCALE</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7" name="Explicație cu săgeata în sus 94"/>
          <p:cNvSpPr/>
          <p:nvPr/>
        </p:nvSpPr>
        <p:spPr>
          <a:xfrm>
            <a:off x="3581403" y="4412135"/>
            <a:ext cx="5048246" cy="1228725"/>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31 0 f42"/>
              <a:gd name="f46" fmla="*/ f40 f27 1"/>
              <a:gd name="f47" fmla="+- f40 0 f43"/>
              <a:gd name="f48" fmla="+- f40 0 f44"/>
              <a:gd name="f49" fmla="+- f40 f44 0"/>
              <a:gd name="f50" fmla="+- f40 f43 0"/>
              <a:gd name="f51" fmla="*/ f45 f27 1"/>
              <a:gd name="f52" fmla="*/ f43 f27 1"/>
              <a:gd name="f53" fmla="*/ f48 f27 1"/>
              <a:gd name="f54" fmla="*/ f47 f27 1"/>
              <a:gd name="f55" fmla="*/ f50 f27 1"/>
              <a:gd name="f56" fmla="*/ f49 f27 1"/>
            </a:gdLst>
            <a:ahLst/>
            <a:cxnLst>
              <a:cxn ang="3cd4">
                <a:pos x="hc" y="t"/>
              </a:cxn>
              <a:cxn ang="0">
                <a:pos x="r" y="vc"/>
              </a:cxn>
              <a:cxn ang="cd4">
                <a:pos x="hc" y="b"/>
              </a:cxn>
              <a:cxn ang="cd2">
                <a:pos x="l" y="vc"/>
              </a:cxn>
              <a:cxn ang="f25">
                <a:pos x="f32" y="f51"/>
              </a:cxn>
              <a:cxn ang="f26">
                <a:pos x="f35" y="f51"/>
              </a:cxn>
            </a:cxnLst>
            <a:rect l="f32" t="f51" r="f35" b="f36"/>
            <a:pathLst>
              <a:path>
                <a:moveTo>
                  <a:pt x="f32" y="f51"/>
                </a:moveTo>
                <a:lnTo>
                  <a:pt x="f53" y="f51"/>
                </a:lnTo>
                <a:lnTo>
                  <a:pt x="f53" y="f52"/>
                </a:lnTo>
                <a:lnTo>
                  <a:pt x="f54" y="f52"/>
                </a:lnTo>
                <a:lnTo>
                  <a:pt x="f46" y="f32"/>
                </a:lnTo>
                <a:lnTo>
                  <a:pt x="f55" y="f52"/>
                </a:lnTo>
                <a:lnTo>
                  <a:pt x="f56" y="f52"/>
                </a:lnTo>
                <a:lnTo>
                  <a:pt x="f56" y="f51"/>
                </a:lnTo>
                <a:lnTo>
                  <a:pt x="f35" y="f51"/>
                </a:lnTo>
                <a:lnTo>
                  <a:pt x="f35" y="f36"/>
                </a:lnTo>
                <a:lnTo>
                  <a:pt x="f32" y="f36"/>
                </a:lnTo>
                <a:close/>
              </a:path>
            </a:pathLst>
          </a:custGeom>
          <a:solidFill>
            <a:srgbClr val="FFC000"/>
          </a:solid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1200" cap="none" spc="0" baseline="0">
                <a:solidFill>
                  <a:srgbClr val="FF0000"/>
                </a:solidFill>
                <a:uFillTx/>
                <a:latin typeface="Courier New" pitchFamily="49"/>
                <a:ea typeface="Calibri" pitchFamily="34"/>
                <a:cs typeface="Times New Roman" pitchFamily="18"/>
              </a:rPr>
              <a:t>CABINETE MEDICALE DIN CADRUL INSTITUŢIILOR DE ÎNVĂŢĂMÂNT, UNITĂŢI DE PRODUCŢIE ETC.</a:t>
            </a:r>
            <a:endParaRPr lang="ro-RO" sz="1100" b="0" i="0" u="none" strike="noStrike" kern="1200" cap="none" spc="0" baseline="0">
              <a:solidFill>
                <a:srgbClr val="FFFFFF"/>
              </a:solidFill>
              <a:uFillTx/>
              <a:latin typeface="Calibri"/>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44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8800"/>
                            </p:stCondLst>
                            <p:childTnLst>
                              <p:par>
                                <p:cTn id="15" presetID="2" presetClass="entr" presetSubtype="12"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0-#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1400"/>
                            </p:stCondLst>
                            <p:childTnLst>
                              <p:par>
                                <p:cTn id="20" presetID="2" presetClass="entr" presetSubtype="2"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3800"/>
                            </p:stCondLst>
                            <p:childTnLst>
                              <p:par>
                                <p:cTn id="25" presetID="2" presetClass="entr" presetSubtype="6"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1+#ppt_w/2"/>
                                          </p:val>
                                        </p:tav>
                                        <p:tav tm="100000">
                                          <p:val>
                                            <p:strVal val="#ppt_x"/>
                                          </p:val>
                                        </p:tav>
                                      </p:tavLst>
                                    </p:anim>
                                    <p:anim calcmode="lin" valueType="num">
                                      <p:cBhvr>
                                        <p:cTn id="28" dur="20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16000"/>
                            </p:stCondLst>
                            <p:childTnLst>
                              <p:par>
                                <p:cTn id="30" presetID="2" presetClass="entr" presetSubtype="3" fill="hold" grpId="0" nodeType="afterEffect">
                                  <p:stCondLst>
                                    <p:cond delay="0"/>
                                  </p:stCondLst>
                                  <p:iterate type="wd">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ppt_x</p:attrName>
                                        </p:attrNameLst>
                                      </p:cBhvr>
                                      <p:tavLst>
                                        <p:tav tm="0">
                                          <p:val>
                                            <p:strVal val="1+#ppt_w/2"/>
                                          </p:val>
                                        </p:tav>
                                        <p:tav tm="100000">
                                          <p:val>
                                            <p:strVal val="#ppt_x"/>
                                          </p:val>
                                        </p:tav>
                                      </p:tavLst>
                                    </p:anim>
                                    <p:anim calcmode="lin" valueType="num">
                                      <p:cBhvr>
                                        <p:cTn id="33"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Imagine 8" descr="http://upload.wikimedia.org/wikipedia/commons/thumb/e/ec/Calafat_Romania_CIA2006.png/250px-Calafat_Romania_CIA2006.png">
            <a:hlinkClick r:id="rId4"/>
          </p:cNvPr>
          <p:cNvPicPr>
            <a:picLocks noChangeAspect="1"/>
          </p:cNvPicPr>
          <p:nvPr/>
        </p:nvPicPr>
        <p:blipFill>
          <a:blip r:embed="rId5"/>
          <a:srcRect/>
          <a:stretch>
            <a:fillRect/>
          </a:stretch>
        </p:blipFill>
        <p:spPr>
          <a:xfrm>
            <a:off x="4495501" y="1726341"/>
            <a:ext cx="2769699" cy="2887556"/>
          </a:xfrm>
          <a:prstGeom prst="rect">
            <a:avLst/>
          </a:prstGeom>
          <a:noFill/>
          <a:ln cap="flat">
            <a:noFill/>
          </a:ln>
        </p:spPr>
      </p:pic>
      <p:pic>
        <p:nvPicPr>
          <p:cNvPr id="3" name="Imagine 4" descr="http://upload.wikimedia.org/wikipedia/ro/thumb/2/23/Calafat.judecatorie.jpg/270px-Calafat.judecatorie.jpg">
            <a:hlinkClick r:id="rId6"/>
          </p:cNvPr>
          <p:cNvPicPr>
            <a:picLocks noChangeAspect="1"/>
          </p:cNvPicPr>
          <p:nvPr/>
        </p:nvPicPr>
        <p:blipFill>
          <a:blip r:embed="rId7">
            <a:lum bright="-10000"/>
          </a:blip>
          <a:srcRect/>
          <a:stretch>
            <a:fillRect/>
          </a:stretch>
        </p:blipFill>
        <p:spPr>
          <a:xfrm>
            <a:off x="127247" y="62618"/>
            <a:ext cx="4276859" cy="3311124"/>
          </a:xfrm>
          <a:prstGeom prst="rect">
            <a:avLst/>
          </a:prstGeom>
          <a:noFill/>
          <a:ln cap="flat">
            <a:noFill/>
          </a:ln>
        </p:spPr>
      </p:pic>
      <p:pic>
        <p:nvPicPr>
          <p:cNvPr id="4" name="Imagine 2" descr="http://upload.wikimedia.org/wikipedia/ro/thumb/1/1d/Calafat-Bulevardul_T.Vladimirescu-1907.jpg/270px-Calafat-Bulevardul_T.Vladimirescu-1907.jpg">
            <a:hlinkClick r:id="rId8"/>
          </p:cNvPr>
          <p:cNvPicPr>
            <a:picLocks noChangeAspect="1"/>
          </p:cNvPicPr>
          <p:nvPr/>
        </p:nvPicPr>
        <p:blipFill>
          <a:blip r:embed="rId9">
            <a:lum bright="-10000"/>
          </a:blip>
          <a:srcRect/>
          <a:stretch>
            <a:fillRect/>
          </a:stretch>
        </p:blipFill>
        <p:spPr>
          <a:xfrm>
            <a:off x="7384712" y="15398"/>
            <a:ext cx="4884889" cy="3358344"/>
          </a:xfrm>
          <a:prstGeom prst="rect">
            <a:avLst/>
          </a:prstGeom>
          <a:noFill/>
          <a:ln cap="flat">
            <a:noFill/>
          </a:ln>
        </p:spPr>
      </p:pic>
      <p:sp>
        <p:nvSpPr>
          <p:cNvPr id="5" name="Date Placeholder 8"/>
          <p:cNvSpPr txBox="1"/>
          <p:nvPr/>
        </p:nvSpPr>
        <p:spPr>
          <a:xfrm>
            <a:off x="10361615" y="6130439"/>
            <a:ext cx="1146282" cy="370396"/>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A4D307-87BA-4D7E-9F68-7961C792150C}" type="datetime1">
              <a:rPr lang="ro-RO" sz="900" b="0" i="0" u="none" strike="noStrike" kern="1200" cap="none" spc="0" baseline="0">
                <a:solidFill>
                  <a:srgbClr val="898989"/>
                </a:solidFill>
                <a:uFillTx/>
                <a:latin typeface="Century Gothic"/>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17.01.2023</a:t>
            </a:fld>
            <a:endParaRPr lang="en-US" sz="900" b="0" i="0" u="none" strike="noStrike" kern="1200" cap="none" spc="0" baseline="0">
              <a:solidFill>
                <a:srgbClr val="898989"/>
              </a:solidFill>
              <a:uFillTx/>
              <a:latin typeface="Century Gothic"/>
            </a:endParaRPr>
          </a:p>
        </p:txBody>
      </p:sp>
      <p:sp>
        <p:nvSpPr>
          <p:cNvPr id="6" name="Slide Number Placeholder 9"/>
          <p:cNvSpPr txBox="1"/>
          <p:nvPr/>
        </p:nvSpPr>
        <p:spPr>
          <a:xfrm>
            <a:off x="531815" y="787783"/>
            <a:ext cx="779763"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8A482C-AC4D-4AC6-A2F0-CC57619210D2}" type="slidenum">
              <a:t>2</a:t>
            </a:fld>
            <a:endParaRPr lang="en-US" sz="2000" b="0" i="0" u="none" strike="noStrike" kern="1200" cap="none" spc="0" baseline="0">
              <a:solidFill>
                <a:srgbClr val="FEFFFF"/>
              </a:solidFill>
              <a:uFillTx/>
              <a:latin typeface="Century Gothic"/>
            </a:endParaRPr>
          </a:p>
        </p:txBody>
      </p:sp>
      <p:pic>
        <p:nvPicPr>
          <p:cNvPr id="7" name="Waterloo 1815"/>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17901" y="3170124"/>
            <a:ext cx="609603" cy="609603"/>
          </a:xfrm>
          <a:prstGeom prst="rect">
            <a:avLst/>
          </a:prstGeom>
          <a:noFill/>
          <a:ln cap="flat">
            <a:noFill/>
          </a:ln>
        </p:spPr>
      </p:pic>
      <p:pic>
        <p:nvPicPr>
          <p:cNvPr id="8" name="Picture 10"/>
          <p:cNvPicPr>
            <a:picLocks noChangeAspect="1"/>
          </p:cNvPicPr>
          <p:nvPr/>
        </p:nvPicPr>
        <p:blipFill>
          <a:blip r:embed="rId11"/>
          <a:stretch>
            <a:fillRect/>
          </a:stretch>
        </p:blipFill>
        <p:spPr>
          <a:xfrm>
            <a:off x="4589209" y="4775005"/>
            <a:ext cx="2758433" cy="2076812"/>
          </a:xfrm>
          <a:prstGeom prst="rect">
            <a:avLst/>
          </a:prstGeom>
          <a:noFill/>
          <a:ln cap="flat">
            <a:noFill/>
          </a:ln>
        </p:spPr>
      </p:pic>
      <p:pic>
        <p:nvPicPr>
          <p:cNvPr id="9" name="Picture 11"/>
          <p:cNvPicPr>
            <a:picLocks noChangeAspect="1"/>
          </p:cNvPicPr>
          <p:nvPr/>
        </p:nvPicPr>
        <p:blipFill>
          <a:blip r:embed="rId12"/>
          <a:stretch>
            <a:fillRect/>
          </a:stretch>
        </p:blipFill>
        <p:spPr>
          <a:xfrm>
            <a:off x="7476097" y="3599563"/>
            <a:ext cx="4887266" cy="3252255"/>
          </a:xfrm>
          <a:prstGeom prst="rect">
            <a:avLst/>
          </a:prstGeom>
          <a:noFill/>
          <a:ln cap="flat">
            <a:noFill/>
          </a:ln>
        </p:spPr>
      </p:pic>
      <p:pic>
        <p:nvPicPr>
          <p:cNvPr id="10" name="Picture 12"/>
          <p:cNvPicPr>
            <a:picLocks noChangeAspect="1"/>
          </p:cNvPicPr>
          <p:nvPr/>
        </p:nvPicPr>
        <p:blipFill>
          <a:blip r:embed="rId13"/>
          <a:stretch>
            <a:fillRect/>
          </a:stretch>
        </p:blipFill>
        <p:spPr>
          <a:xfrm>
            <a:off x="127247" y="3733806"/>
            <a:ext cx="4157347" cy="3118012"/>
          </a:xfrm>
          <a:prstGeom prst="rect">
            <a:avLst/>
          </a:prstGeom>
          <a:noFill/>
          <a:ln cap="flat">
            <a:noFill/>
          </a:ln>
        </p:spPr>
      </p:pic>
      <p:sp>
        <p:nvSpPr>
          <p:cNvPr id="11" name="Flowchart: Terminator 7"/>
          <p:cNvSpPr/>
          <p:nvPr/>
        </p:nvSpPr>
        <p:spPr>
          <a:xfrm>
            <a:off x="3862279" y="-703383"/>
            <a:ext cx="4933983" cy="2397959"/>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 f6 0 f5"/>
              <a:gd name="f13" fmla="*/ f12 1 21600"/>
              <a:gd name="f14" fmla="*/ f12 1018 1"/>
              <a:gd name="f15" fmla="*/ f12 20582 1"/>
              <a:gd name="f16" fmla="*/ f12 3163 1"/>
              <a:gd name="f17" fmla="*/ f12 18437 1"/>
              <a:gd name="f18" fmla="*/ f14 1 21600"/>
              <a:gd name="f19" fmla="*/ f15 1 21600"/>
              <a:gd name="f20" fmla="*/ f16 1 21600"/>
              <a:gd name="f21" fmla="*/ f17 1 21600"/>
              <a:gd name="f22" fmla="*/ f18 1 f13"/>
              <a:gd name="f23" fmla="*/ f19 1 f13"/>
              <a:gd name="f24" fmla="*/ f20 1 f13"/>
              <a:gd name="f25" fmla="*/ f21 1 f13"/>
              <a:gd name="f26" fmla="*/ f22 f10 1"/>
              <a:gd name="f27" fmla="*/ f23 f10 1"/>
              <a:gd name="f28" fmla="*/ f25 f11 1"/>
              <a:gd name="f29" fmla="*/ f24 f11 1"/>
            </a:gdLst>
            <a:ahLst/>
            <a:cxnLst>
              <a:cxn ang="3cd4">
                <a:pos x="hc" y="t"/>
              </a:cxn>
              <a:cxn ang="0">
                <a:pos x="r" y="vc"/>
              </a:cxn>
              <a:cxn ang="cd4">
                <a:pos x="hc" y="b"/>
              </a:cxn>
              <a:cxn ang="cd2">
                <a:pos x="l" y="vc"/>
              </a:cxn>
            </a:cxnLst>
            <a:rect l="f26" t="f29" r="f27" b="f28"/>
            <a:pathLst>
              <a:path w="21600" h="21600">
                <a:moveTo>
                  <a:pt x="f7" y="f5"/>
                </a:moveTo>
                <a:lnTo>
                  <a:pt x="f8" y="f5"/>
                </a:lnTo>
                <a:arcTo wR="f7" hR="f9" stAng="f2" swAng="f0"/>
                <a:lnTo>
                  <a:pt x="f7" y="f6"/>
                </a:lnTo>
                <a:arcTo wR="f7" hR="f9" stAng="f1" swAng="f0"/>
                <a:close/>
              </a:path>
            </a:pathLst>
          </a:custGeom>
          <a:solidFill>
            <a:srgbClr val="00B05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FFFFFF"/>
              </a:solidFill>
              <a:uFillTx/>
              <a:latin typeface="Century Gothic"/>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entury Gothic"/>
              </a:rPr>
              <a:t>…</a:t>
            </a:r>
            <a:r>
              <a:rPr lang="ro-RO" sz="1600" b="1" i="0" u="none" strike="noStrike" kern="1200" cap="all" spc="0" baseline="0">
                <a:solidFill>
                  <a:srgbClr val="E3EACF"/>
                </a:solidFill>
                <a:uFillTx/>
                <a:latin typeface="Courier New" pitchFamily="49"/>
                <a:cs typeface="Courier New" pitchFamily="49"/>
              </a:rPr>
              <a:t>Municipiul Calafat s-a plămădit </a:t>
            </a:r>
            <a:r>
              <a:rPr lang="ro-RO" sz="1600" b="1" i="0" u="none" strike="noStrike" kern="1200" cap="all" spc="0" baseline="0">
                <a:solidFill>
                  <a:srgbClr val="E3EACF"/>
                </a:solidFill>
                <a:uFillTx/>
                <a:latin typeface="Monotype Corsiva" pitchFamily="66"/>
              </a:rPr>
              <a:t>şi </a:t>
            </a:r>
            <a:r>
              <a:rPr lang="ro-RO" sz="1600" b="1" i="0" u="none" strike="noStrike" kern="1200" cap="all" spc="0" baseline="0">
                <a:solidFill>
                  <a:srgbClr val="E3EACF"/>
                </a:solidFill>
                <a:uFillTx/>
                <a:latin typeface="Microsoft Sans Serif" pitchFamily="34"/>
                <a:cs typeface="Microsoft Sans Serif" pitchFamily="34"/>
              </a:rPr>
              <a:t>dezvoltat de-a lungul timpului într-un cadru geografic natural excelent, determinat de prezenţa apelor bătrânului </a:t>
            </a:r>
            <a:r>
              <a:rPr lang="ro-RO" sz="1600" b="1" i="0" u="none" strike="noStrike" kern="1200" cap="all" spc="0" baseline="0">
                <a:solidFill>
                  <a:srgbClr val="E3EACF"/>
                </a:solidFill>
                <a:uFillTx/>
                <a:latin typeface="Microsoft Sans Serif" pitchFamily="34"/>
                <a:cs typeface="Microsoft Sans Serif" pitchFamily="34"/>
                <a:hlinkClick r:id="rId14" tooltip="Dunãrea"/>
              </a:rPr>
              <a:t>Danubiu</a:t>
            </a:r>
            <a:r>
              <a:rPr lang="ro-RO" sz="1600" b="1" i="0" u="none" strike="noStrike" kern="1200" cap="all" spc="0" baseline="0">
                <a:solidFill>
                  <a:srgbClr val="E3EACF"/>
                </a:solidFill>
                <a:uFillTx/>
                <a:latin typeface="Microsoft Sans Serif" pitchFamily="34"/>
                <a:cs typeface="Microsoft Sans Serif" pitchFamily="34"/>
              </a:rPr>
              <a:t>, pe al cărui mal stâng este amplasată aşezarea, având o suprafata de 103,59 Kmp .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all" spc="0" baseline="0">
              <a:solidFill>
                <a:srgbClr val="FFFFFF"/>
              </a:solidFill>
              <a:uFillTx/>
              <a:latin typeface="Century Gothi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2" presetClass="entr" presetSubtype="2" fill="hold" grpId="0" nodeType="afterEffect">
                                  <p:stCondLst>
                                    <p:cond delay="50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wipe(right)">
                                      <p:cBhvr>
                                        <p:cTn id="7" dur="5000"/>
                                        <p:tgtEl>
                                          <p:spTgt spid="11"/>
                                        </p:tgtEl>
                                      </p:cBhvr>
                                    </p:animEffect>
                                  </p:childTnLst>
                                </p:cTn>
                              </p:par>
                            </p:childTnLst>
                          </p:cTn>
                        </p:par>
                        <p:par>
                          <p:cTn id="8" fill="hold">
                            <p:stCondLst>
                              <p:cond delay="24500"/>
                            </p:stCondLst>
                            <p:childTnLst>
                              <p:par>
                                <p:cTn id="9" presetID="2" presetClass="entr" presetSubtype="1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ppt_x</p:attrName>
                                        </p:attrNameLst>
                                      </p:cBhvr>
                                      <p:tavLst>
                                        <p:tav tm="0">
                                          <p:val>
                                            <p:strVal val="0-#ppt_w/2"/>
                                          </p:val>
                                        </p:tav>
                                        <p:tav tm="100000">
                                          <p:val>
                                            <p:strVal val="#ppt_x"/>
                                          </p:val>
                                        </p:tav>
                                      </p:tavLst>
                                    </p:anim>
                                    <p:anim calcmode="lin" valueType="num">
                                      <p:cBhvr>
                                        <p:cTn id="12" dur="2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26500"/>
                            </p:stCondLst>
                            <p:childTnLst>
                              <p:par>
                                <p:cTn id="14" presetID="1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3000"/>
                                        <p:tgtEl>
                                          <p:spTgt spid="2"/>
                                        </p:tgtEl>
                                      </p:cBhvr>
                                    </p:animEffect>
                                  </p:childTnLst>
                                </p:cTn>
                              </p:par>
                            </p:childTnLst>
                          </p:cTn>
                        </p:par>
                        <p:par>
                          <p:cTn id="17" fill="hold">
                            <p:stCondLst>
                              <p:cond delay="29500"/>
                            </p:stCondLst>
                            <p:childTnLst>
                              <p:par>
                                <p:cTn id="18" presetID="2" presetClass="entr" presetSubtype="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2000" fill="hold"/>
                                        <p:tgtEl>
                                          <p:spTgt spid="3"/>
                                        </p:tgtEl>
                                        <p:attrNameLst>
                                          <p:attrName>ppt_x</p:attrName>
                                        </p:attrNameLst>
                                      </p:cBhvr>
                                      <p:tavLst>
                                        <p:tav tm="0">
                                          <p:val>
                                            <p:strVal val="1+#ppt_w/2"/>
                                          </p:val>
                                        </p:tav>
                                        <p:tav tm="100000">
                                          <p:val>
                                            <p:strVal val="#ppt_x"/>
                                          </p:val>
                                        </p:tav>
                                      </p:tavLst>
                                    </p:anim>
                                    <p:anim calcmode="lin" valueType="num">
                                      <p:cBhvr>
                                        <p:cTn id="21" dur="20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3150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3000" fill="hold"/>
                                        <p:tgtEl>
                                          <p:spTgt spid="10"/>
                                        </p:tgtEl>
                                        <p:attrNameLst>
                                          <p:attrName>ppt_x</p:attrName>
                                        </p:attrNameLst>
                                      </p:cBhvr>
                                      <p:tavLst>
                                        <p:tav tm="0">
                                          <p:val>
                                            <p:strVal val="1+#ppt_w/2"/>
                                          </p:val>
                                        </p:tav>
                                        <p:tav tm="100000">
                                          <p:val>
                                            <p:strVal val="#ppt_x"/>
                                          </p:val>
                                        </p:tav>
                                      </p:tavLst>
                                    </p:anim>
                                    <p:anim calcmode="lin" valueType="num">
                                      <p:cBhvr>
                                        <p:cTn id="26" dur="30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34500"/>
                            </p:stCondLst>
                            <p:childTnLst>
                              <p:par>
                                <p:cTn id="28" presetID="2" presetClass="entr" presetSubtype="9"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ppt_x</p:attrName>
                                        </p:attrNameLst>
                                      </p:cBhvr>
                                      <p:tavLst>
                                        <p:tav tm="0">
                                          <p:val>
                                            <p:strVal val="0-#ppt_w/2"/>
                                          </p:val>
                                        </p:tav>
                                        <p:tav tm="100000">
                                          <p:val>
                                            <p:strVal val="#ppt_x"/>
                                          </p:val>
                                        </p:tav>
                                      </p:tavLst>
                                    </p:anim>
                                    <p:anim calcmode="lin" valueType="num">
                                      <p:cBhvr>
                                        <p:cTn id="31"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3000" fill="hold"/>
                                        <p:tgtEl>
                                          <p:spTgt spid="8"/>
                                        </p:tgtEl>
                                        <p:attrNameLst>
                                          <p:attrName>ppt_x</p:attrName>
                                        </p:attrNameLst>
                                      </p:cBhvr>
                                      <p:tavLst>
                                        <p:tav tm="0">
                                          <p:val>
                                            <p:strVal val="1+#ppt_w/2"/>
                                          </p:val>
                                        </p:tav>
                                        <p:tav tm="100000">
                                          <p:val>
                                            <p:strVal val="#ppt_x"/>
                                          </p:val>
                                        </p:tav>
                                      </p:tavLst>
                                    </p:anim>
                                    <p:anim calcmode="lin" valueType="num">
                                      <p:cBhvr>
                                        <p:cTn id="37"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Imagine 131"/>
          <p:cNvPicPr>
            <a:picLocks noChangeAspect="1"/>
          </p:cNvPicPr>
          <p:nvPr/>
        </p:nvPicPr>
        <p:blipFill>
          <a:blip r:embed="rId2"/>
          <a:srcRect/>
          <a:stretch>
            <a:fillRect/>
          </a:stretch>
        </p:blipFill>
        <p:spPr>
          <a:xfrm rot="5400013">
            <a:off x="2469525" y="-2469534"/>
            <a:ext cx="7541257" cy="12480325"/>
          </a:xfrm>
          <a:prstGeom prst="rect">
            <a:avLst/>
          </a:prstGeom>
          <a:noFill/>
          <a:ln cap="flat">
            <a:noFill/>
          </a:ln>
        </p:spPr>
      </p:pic>
      <p:sp>
        <p:nvSpPr>
          <p:cNvPr id="3" name="Săgeată dreapta vărgată 96"/>
          <p:cNvSpPr/>
          <p:nvPr/>
        </p:nvSpPr>
        <p:spPr>
          <a:xfrm>
            <a:off x="4836636" y="709610"/>
            <a:ext cx="3581403" cy="866778"/>
          </a:xfrm>
          <a:custGeom>
            <a:avLst>
              <a:gd name="f0" fmla="val 18986"/>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FF0000"/>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ourier New" pitchFamily="49"/>
                <a:ea typeface="Calibri" pitchFamily="34"/>
                <a:cs typeface="Times New Roman" pitchFamily="18"/>
              </a:rPr>
              <a:t>CE STUDIAZA?</a:t>
            </a:r>
            <a:endParaRPr lang="ro-RO" sz="1100" b="0" i="0" u="none" strike="noStrike" kern="1200" cap="none" spc="0" baseline="0">
              <a:solidFill>
                <a:srgbClr val="FFFFFF"/>
              </a:solidFill>
              <a:uFillTx/>
              <a:latin typeface="Calibri"/>
              <a:ea typeface="Calibri" pitchFamily="34"/>
              <a:cs typeface="Times New Roman" pitchFamily="18"/>
            </a:endParaRPr>
          </a:p>
        </p:txBody>
      </p:sp>
      <p:sp>
        <p:nvSpPr>
          <p:cNvPr id="4" name="Schemă logică: Date stocate 130"/>
          <p:cNvSpPr/>
          <p:nvPr/>
        </p:nvSpPr>
        <p:spPr>
          <a:xfrm>
            <a:off x="1559262" y="1302818"/>
            <a:ext cx="3015051" cy="4935620"/>
          </a:xfrm>
          <a:custGeom>
            <a:avLst/>
            <a:gdLst>
              <a:gd name="f0" fmla="val 10800000"/>
              <a:gd name="f1" fmla="val 5400000"/>
              <a:gd name="f2" fmla="val 16200000"/>
              <a:gd name="f3" fmla="val 180"/>
              <a:gd name="f4" fmla="val w"/>
              <a:gd name="f5" fmla="val h"/>
              <a:gd name="f6" fmla="val 0"/>
              <a:gd name="f7" fmla="val 3015049"/>
              <a:gd name="f8" fmla="val 4935624"/>
              <a:gd name="f9" fmla="+- 0 0 10800000"/>
              <a:gd name="f10" fmla="val 502508"/>
              <a:gd name="f11" fmla="val 2467812"/>
              <a:gd name="f12" fmla="+- 0 0 -360"/>
              <a:gd name="f13" fmla="+- 0 0 -270"/>
              <a:gd name="f14" fmla="+- 0 0 -180"/>
              <a:gd name="f15" fmla="+- 0 0 -90"/>
              <a:gd name="f16" fmla="*/ f4 1 3015049"/>
              <a:gd name="f17" fmla="*/ f5 1 4935624"/>
              <a:gd name="f18" fmla="+- f8 0 f6"/>
              <a:gd name="f19" fmla="+- f7 0 f6"/>
              <a:gd name="f20" fmla="*/ f12 f0 1"/>
              <a:gd name="f21" fmla="*/ f13 f0 1"/>
              <a:gd name="f22" fmla="*/ f14 f0 1"/>
              <a:gd name="f23" fmla="*/ f15 f0 1"/>
              <a:gd name="f24" fmla="*/ f19 1 3015049"/>
              <a:gd name="f25" fmla="*/ f18 1 4935624"/>
              <a:gd name="f26" fmla="*/ f20 1 f3"/>
              <a:gd name="f27" fmla="*/ f21 1 f3"/>
              <a:gd name="f28" fmla="*/ f22 1 f3"/>
              <a:gd name="f29" fmla="*/ f23 1 f3"/>
              <a:gd name="f30" fmla="*/ 1507525 1 f24"/>
              <a:gd name="f31" fmla="*/ 0 1 f25"/>
              <a:gd name="f32" fmla="*/ 0 1 f24"/>
              <a:gd name="f33" fmla="*/ 2467812 1 f25"/>
              <a:gd name="f34" fmla="*/ 4935624 1 f25"/>
              <a:gd name="f35" fmla="*/ 2512541 1 f24"/>
              <a:gd name="f36" fmla="*/ 502508 1 f24"/>
              <a:gd name="f37" fmla="+- f26 0 f1"/>
              <a:gd name="f38" fmla="+- f27 0 f1"/>
              <a:gd name="f39" fmla="+- f28 0 f1"/>
              <a:gd name="f40" fmla="+- f29 0 f1"/>
              <a:gd name="f41" fmla="*/ f36 f16 1"/>
              <a:gd name="f42" fmla="*/ f35 f16 1"/>
              <a:gd name="f43" fmla="*/ f34 f17 1"/>
              <a:gd name="f44" fmla="*/ f31 f17 1"/>
              <a:gd name="f45" fmla="*/ f30 f16 1"/>
              <a:gd name="f46" fmla="*/ f32 f16 1"/>
              <a:gd name="f47" fmla="*/ f33 f17 1"/>
            </a:gdLst>
            <a:ahLst/>
            <a:cxnLst>
              <a:cxn ang="3cd4">
                <a:pos x="hc" y="t"/>
              </a:cxn>
              <a:cxn ang="0">
                <a:pos x="r" y="vc"/>
              </a:cxn>
              <a:cxn ang="cd4">
                <a:pos x="hc" y="b"/>
              </a:cxn>
              <a:cxn ang="cd2">
                <a:pos x="l" y="vc"/>
              </a:cxn>
              <a:cxn ang="f37">
                <a:pos x="f45" y="f44"/>
              </a:cxn>
              <a:cxn ang="f38">
                <a:pos x="f46" y="f47"/>
              </a:cxn>
              <a:cxn ang="f39">
                <a:pos x="f45" y="f43"/>
              </a:cxn>
              <a:cxn ang="f40">
                <a:pos x="f42" y="f47"/>
              </a:cxn>
            </a:cxnLst>
            <a:rect l="f41" t="f44" r="f42" b="f43"/>
            <a:pathLst>
              <a:path w="3015049" h="4935624">
                <a:moveTo>
                  <a:pt x="f10" y="f6"/>
                </a:moveTo>
                <a:lnTo>
                  <a:pt x="f7" y="f6"/>
                </a:lnTo>
                <a:arcTo wR="f10" hR="f11" stAng="f2" swAng="f9"/>
                <a:lnTo>
                  <a:pt x="f10" y="f8"/>
                </a:lnTo>
                <a:arcTo wR="f10" hR="f11" stAng="f1" swAng="f0"/>
                <a:close/>
              </a:path>
            </a:pathLst>
          </a:custGeom>
          <a:solidFill>
            <a:srgbClr val="ED7D31"/>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ourier New" pitchFamily="49"/>
                <a:ea typeface="Calibri" pitchFamily="34"/>
                <a:cs typeface="Times New Roman" pitchFamily="18"/>
              </a:rPr>
              <a:t>   PE PARCURSUL CELOR TREI ANI DE STUDIU, LA SPECIALIZAREA DE ASISTENT MEDICAL GENERALIST SE VOR PARCURGE </a:t>
            </a:r>
            <a:r>
              <a:rPr lang="en-US" sz="1600" b="1" i="0" u="sng" strike="noStrike" kern="1200" cap="none" spc="0" baseline="0">
                <a:solidFill>
                  <a:srgbClr val="FF0000"/>
                </a:solidFill>
                <a:uFillTx/>
                <a:latin typeface="Courier New" pitchFamily="49"/>
                <a:ea typeface="Calibri" pitchFamily="34"/>
                <a:cs typeface="Times New Roman" pitchFamily="18"/>
              </a:rPr>
              <a:t>56 DE MODULE</a:t>
            </a:r>
            <a:r>
              <a:rPr lang="en-US" sz="1600" b="1" i="0" u="none" strike="noStrike" kern="1200" cap="none" spc="0" baseline="0">
                <a:solidFill>
                  <a:srgbClr val="FFFFFF"/>
                </a:solidFill>
                <a:uFillTx/>
                <a:latin typeface="Courier New" pitchFamily="49"/>
                <a:ea typeface="Calibri" pitchFamily="34"/>
                <a:cs typeface="Times New Roman" pitchFamily="18"/>
              </a:rPr>
              <a:t>, CONFORM CURRICULUMULUI APROBAT PRIN OMEDCT NR.2713 DIN 29.11.2007.</a:t>
            </a:r>
            <a:endParaRPr lang="ro-RO" sz="1100" b="0" i="0" u="none" strike="noStrike" kern="1200" cap="none" spc="0" baseline="0">
              <a:solidFill>
                <a:srgbClr val="FFFFFF"/>
              </a:solidFill>
              <a:uFillTx/>
              <a:latin typeface="Calibri"/>
              <a:ea typeface="Calibri" pitchFamily="34"/>
              <a:cs typeface="Times New Roman" pitchFamily="18"/>
            </a:endParaRPr>
          </a:p>
        </p:txBody>
      </p:sp>
      <p:graphicFrame>
        <p:nvGraphicFramePr>
          <p:cNvPr id="5" name="Table 6"/>
          <p:cNvGraphicFramePr>
            <a:graphicFrameLocks noGrp="1"/>
          </p:cNvGraphicFramePr>
          <p:nvPr/>
        </p:nvGraphicFramePr>
        <p:xfrm>
          <a:off x="5669280" y="1575584"/>
          <a:ext cx="5374815" cy="4052866"/>
        </p:xfrm>
        <a:graphic>
          <a:graphicData uri="http://schemas.openxmlformats.org/drawingml/2006/table">
            <a:tbl>
              <a:tblPr firstRow="1" firstCol="1" bandRow="1">
                <a:effectLst/>
                <a:tableStyleId>{5C22544A-7EE6-4342-B048-85BDC9FD1C3A}</a:tableStyleId>
              </a:tblPr>
              <a:tblGrid>
                <a:gridCol w="1370301">
                  <a:extLst>
                    <a:ext uri="{9D8B030D-6E8A-4147-A177-3AD203B41FA5}">
                      <a16:colId xmlns:a16="http://schemas.microsoft.com/office/drawing/2014/main" val="20000"/>
                    </a:ext>
                  </a:extLst>
                </a:gridCol>
                <a:gridCol w="4004514">
                  <a:extLst>
                    <a:ext uri="{9D8B030D-6E8A-4147-A177-3AD203B41FA5}">
                      <a16:colId xmlns:a16="http://schemas.microsoft.com/office/drawing/2014/main" val="20001"/>
                    </a:ext>
                  </a:extLst>
                </a:gridCol>
              </a:tblGrid>
              <a:tr h="317296">
                <a:tc>
                  <a:txBody>
                    <a:bodyPr/>
                    <a:lstStyle/>
                    <a:p>
                      <a:pPr lvl="0" algn="ctr" fontAlgn="auto">
                        <a:lnSpc>
                          <a:spcPct val="115000"/>
                        </a:lnSpc>
                        <a:spcAft>
                          <a:spcPts val="0"/>
                        </a:spcAft>
                      </a:pPr>
                      <a:r>
                        <a:rPr lang="ro-RO" sz="1300" cap="small"/>
                        <a:t>nr</a:t>
                      </a:r>
                      <a:r>
                        <a:rPr lang="ro-RO" sz="1000" cap="small"/>
                        <a:t>.MODUL</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ctr" fontAlgn="auto">
                        <a:lnSpc>
                          <a:spcPct val="115000"/>
                        </a:lnSpc>
                        <a:spcAft>
                          <a:spcPts val="0"/>
                        </a:spcAft>
                      </a:pPr>
                      <a:r>
                        <a:rPr lang="ro-RO" sz="1300" cap="small"/>
                        <a:t>TITLUL modulului</a:t>
                      </a:r>
                      <a:endParaRPr lang="ro-RO" sz="800">
                        <a:latin typeface="Calibri" pitchFamily="34"/>
                        <a:ea typeface="Calibri" pitchFamily="34"/>
                        <a:cs typeface="Times New Roman" pitchFamily="18"/>
                      </a:endParaRPr>
                    </a:p>
                  </a:txBody>
                  <a:tcPr marL="48737" marR="48737" marT="0" marB="0">
                    <a:solidFill>
                      <a:srgbClr val="548235"/>
                    </a:solidFill>
                  </a:tcPr>
                </a:tc>
                <a:extLst>
                  <a:ext uri="{0D108BD9-81ED-4DB2-BD59-A6C34878D82A}">
                    <a16:rowId xmlns:a16="http://schemas.microsoft.com/office/drawing/2014/main" val="10000"/>
                  </a:ext>
                </a:extLst>
              </a:tr>
              <a:tr h="363730">
                <a:tc>
                  <a:txBody>
                    <a:bodyPr/>
                    <a:lstStyle/>
                    <a:p>
                      <a:pPr lvl="0" algn="just" fontAlgn="auto">
                        <a:lnSpc>
                          <a:spcPct val="115000"/>
                        </a:lnSpc>
                        <a:spcAft>
                          <a:spcPts val="0"/>
                        </a:spcAft>
                      </a:pPr>
                      <a:r>
                        <a:rPr lang="ro-RO" sz="1000" cap="small"/>
                        <a:t>MODULUL 1</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UTILIZAREA CALCULATORULUI ŞI TEHNOLOGIA COMUNICAŢIILOR</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1"/>
                  </a:ext>
                </a:extLst>
              </a:tr>
              <a:tr h="181865">
                <a:tc>
                  <a:txBody>
                    <a:bodyPr/>
                    <a:lstStyle/>
                    <a:p>
                      <a:pPr lvl="0" algn="just" fontAlgn="auto">
                        <a:lnSpc>
                          <a:spcPct val="115000"/>
                        </a:lnSpc>
                        <a:spcAft>
                          <a:spcPts val="0"/>
                        </a:spcAft>
                      </a:pPr>
                      <a:r>
                        <a:rPr lang="ro-RO" sz="1000" cap="small"/>
                        <a:t>MODULUL 2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COMUNICARE PROFESIONALĂ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2"/>
                  </a:ext>
                </a:extLst>
              </a:tr>
              <a:tr h="181865">
                <a:tc>
                  <a:txBody>
                    <a:bodyPr/>
                    <a:lstStyle/>
                    <a:p>
                      <a:pPr lvl="0" algn="just" fontAlgn="auto">
                        <a:lnSpc>
                          <a:spcPct val="115000"/>
                        </a:lnSpc>
                        <a:spcAft>
                          <a:spcPts val="0"/>
                        </a:spcAft>
                      </a:pPr>
                      <a:r>
                        <a:rPr lang="ro-RO" sz="1000" cap="small"/>
                        <a:t>MODULUL 3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ANATOMIA ŞI FIZIOLOGIA OMULUI</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3"/>
                  </a:ext>
                </a:extLst>
              </a:tr>
              <a:tr h="363730">
                <a:tc>
                  <a:txBody>
                    <a:bodyPr/>
                    <a:lstStyle/>
                    <a:p>
                      <a:pPr lvl="0" algn="just" fontAlgn="auto">
                        <a:lnSpc>
                          <a:spcPct val="115000"/>
                        </a:lnSpc>
                        <a:spcAft>
                          <a:spcPts val="0"/>
                        </a:spcAft>
                      </a:pPr>
                      <a:r>
                        <a:rPr lang="ro-RO" sz="1000" cap="small"/>
                        <a:t>MODULUL 4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VIRUSOLOGIE, BACTERIOLOGIE, PARAZITOLOGIE</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4"/>
                  </a:ext>
                </a:extLst>
              </a:tr>
              <a:tr h="181865">
                <a:tc>
                  <a:txBody>
                    <a:bodyPr/>
                    <a:lstStyle/>
                    <a:p>
                      <a:pPr lvl="0" algn="just" fontAlgn="auto">
                        <a:lnSpc>
                          <a:spcPct val="115000"/>
                        </a:lnSpc>
                        <a:spcAft>
                          <a:spcPts val="0"/>
                        </a:spcAft>
                      </a:pPr>
                      <a:r>
                        <a:rPr lang="ro-RO" sz="1000" cap="small"/>
                        <a:t>MODULUL 5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BIOCHIMIE</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5"/>
                  </a:ext>
                </a:extLst>
              </a:tr>
              <a:tr h="181865">
                <a:tc>
                  <a:txBody>
                    <a:bodyPr/>
                    <a:lstStyle/>
                    <a:p>
                      <a:pPr lvl="0" algn="just" fontAlgn="auto">
                        <a:lnSpc>
                          <a:spcPct val="115000"/>
                        </a:lnSpc>
                        <a:spcAft>
                          <a:spcPts val="0"/>
                        </a:spcAft>
                      </a:pPr>
                      <a:r>
                        <a:rPr lang="ro-RO" sz="1000" cap="small"/>
                        <a:t>MODULUL 6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EMBRIOLOGIE ŞI GENETICĂ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6"/>
                  </a:ext>
                </a:extLst>
              </a:tr>
              <a:tr h="181865">
                <a:tc>
                  <a:txBody>
                    <a:bodyPr/>
                    <a:lstStyle/>
                    <a:p>
                      <a:pPr lvl="0" algn="just" fontAlgn="auto">
                        <a:lnSpc>
                          <a:spcPct val="115000"/>
                        </a:lnSpc>
                        <a:spcAft>
                          <a:spcPts val="0"/>
                        </a:spcAft>
                      </a:pPr>
                      <a:r>
                        <a:rPr lang="ro-RO" sz="1000" cap="small"/>
                        <a:t>MODULUL 7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PSIHOLOGIE GENERALĂ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7"/>
                  </a:ext>
                </a:extLst>
              </a:tr>
              <a:tr h="280135">
                <a:tc>
                  <a:txBody>
                    <a:bodyPr/>
                    <a:lstStyle/>
                    <a:p>
                      <a:pPr lvl="0" algn="just" fontAlgn="auto">
                        <a:lnSpc>
                          <a:spcPct val="115000"/>
                        </a:lnSpc>
                        <a:spcAft>
                          <a:spcPts val="0"/>
                        </a:spcAft>
                      </a:pPr>
                      <a:r>
                        <a:rPr lang="ro-RO" sz="1000" cap="small"/>
                        <a:t>MODULUL 8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SOCIOLOGIE, POLITICI SOCIALE ŞI DE SĂNĂTATE</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8"/>
                  </a:ext>
                </a:extLst>
              </a:tr>
              <a:tr h="181865">
                <a:tc>
                  <a:txBody>
                    <a:bodyPr/>
                    <a:lstStyle/>
                    <a:p>
                      <a:pPr lvl="0" algn="just" fontAlgn="auto">
                        <a:lnSpc>
                          <a:spcPct val="115000"/>
                        </a:lnSpc>
                        <a:spcAft>
                          <a:spcPts val="0"/>
                        </a:spcAft>
                      </a:pPr>
                      <a:r>
                        <a:rPr lang="ro-RO" sz="1000" cap="small"/>
                        <a:t>MODULUL 9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BIOFIZICĂ ŞI IMAGISTICĂ MEDICALĂ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09"/>
                  </a:ext>
                </a:extLst>
              </a:tr>
              <a:tr h="181865">
                <a:tc>
                  <a:txBody>
                    <a:bodyPr/>
                    <a:lstStyle/>
                    <a:p>
                      <a:pPr lvl="0" algn="just" fontAlgn="auto">
                        <a:lnSpc>
                          <a:spcPct val="115000"/>
                        </a:lnSpc>
                        <a:spcAft>
                          <a:spcPts val="0"/>
                        </a:spcAft>
                      </a:pPr>
                      <a:r>
                        <a:rPr lang="ro-RO" sz="1000" cap="small"/>
                        <a:t>MODULUL 10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MEDIU ŞI SĂNĂTATE</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0"/>
                  </a:ext>
                </a:extLst>
              </a:tr>
              <a:tr h="181865">
                <a:tc>
                  <a:txBody>
                    <a:bodyPr/>
                    <a:lstStyle/>
                    <a:p>
                      <a:pPr lvl="0" algn="just" fontAlgn="auto">
                        <a:lnSpc>
                          <a:spcPct val="115000"/>
                        </a:lnSpc>
                        <a:spcAft>
                          <a:spcPts val="0"/>
                        </a:spcAft>
                      </a:pPr>
                      <a:r>
                        <a:rPr lang="ro-RO" sz="1000" cap="small"/>
                        <a:t>MODULUL 11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EDUCAŢIE PENTRU SĂNĂTATE</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1"/>
                  </a:ext>
                </a:extLst>
              </a:tr>
              <a:tr h="181865">
                <a:tc>
                  <a:txBody>
                    <a:bodyPr/>
                    <a:lstStyle/>
                    <a:p>
                      <a:pPr lvl="0" algn="just" fontAlgn="auto">
                        <a:lnSpc>
                          <a:spcPct val="115000"/>
                        </a:lnSpc>
                        <a:spcAft>
                          <a:spcPts val="0"/>
                        </a:spcAft>
                      </a:pPr>
                      <a:r>
                        <a:rPr lang="ro-RO" sz="1000" cap="small"/>
                        <a:t>MODULUL 12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FARMACOLOGIE GENERALĂ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2"/>
                  </a:ext>
                </a:extLst>
              </a:tr>
              <a:tr h="181865">
                <a:tc>
                  <a:txBody>
                    <a:bodyPr/>
                    <a:lstStyle/>
                    <a:p>
                      <a:pPr lvl="0" algn="just" fontAlgn="auto">
                        <a:lnSpc>
                          <a:spcPct val="115000"/>
                        </a:lnSpc>
                        <a:spcAft>
                          <a:spcPts val="0"/>
                        </a:spcAft>
                      </a:pPr>
                      <a:r>
                        <a:rPr lang="ro-RO" sz="1000" cap="small"/>
                        <a:t>MODULUL 13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BAZELE ŞTIINŢEI NURSINGULUI</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3"/>
                  </a:ext>
                </a:extLst>
              </a:tr>
              <a:tr h="181865">
                <a:tc>
                  <a:txBody>
                    <a:bodyPr/>
                    <a:lstStyle/>
                    <a:p>
                      <a:pPr lvl="0" algn="just" fontAlgn="auto">
                        <a:lnSpc>
                          <a:spcPct val="115000"/>
                        </a:lnSpc>
                        <a:spcAft>
                          <a:spcPts val="0"/>
                        </a:spcAft>
                      </a:pPr>
                      <a:r>
                        <a:rPr lang="ro-RO" sz="1000" cap="small"/>
                        <a:t>MODULUL 14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FIINŢA UMANĂ ŞI NURSINGUL</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4"/>
                  </a:ext>
                </a:extLst>
              </a:tr>
              <a:tr h="181865">
                <a:tc>
                  <a:txBody>
                    <a:bodyPr/>
                    <a:lstStyle/>
                    <a:p>
                      <a:pPr lvl="0" algn="just" fontAlgn="auto">
                        <a:lnSpc>
                          <a:spcPct val="115000"/>
                        </a:lnSpc>
                        <a:spcAft>
                          <a:spcPts val="0"/>
                        </a:spcAft>
                      </a:pPr>
                      <a:r>
                        <a:rPr lang="ro-RO" sz="1000" cap="small"/>
                        <a:t>MODULUL 15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SEMIOLOGIE MEDICALĂ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5"/>
                  </a:ext>
                </a:extLst>
              </a:tr>
              <a:tr h="181865">
                <a:tc>
                  <a:txBody>
                    <a:bodyPr/>
                    <a:lstStyle/>
                    <a:p>
                      <a:pPr lvl="0" algn="just" fontAlgn="auto">
                        <a:lnSpc>
                          <a:spcPct val="115000"/>
                        </a:lnSpc>
                        <a:spcAft>
                          <a:spcPts val="0"/>
                        </a:spcAft>
                      </a:pPr>
                      <a:r>
                        <a:rPr lang="ro-RO" sz="1000" cap="small"/>
                        <a:t>MODULUL 16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TEHNICI DE NURSING ŞI INVESTIGAŢII</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6"/>
                  </a:ext>
                </a:extLst>
              </a:tr>
              <a:tr h="181865">
                <a:tc>
                  <a:txBody>
                    <a:bodyPr/>
                    <a:lstStyle/>
                    <a:p>
                      <a:pPr lvl="0" algn="just" fontAlgn="auto">
                        <a:lnSpc>
                          <a:spcPct val="115000"/>
                        </a:lnSpc>
                        <a:spcAft>
                          <a:spcPts val="0"/>
                        </a:spcAft>
                      </a:pPr>
                      <a:r>
                        <a:rPr lang="ro-RO" sz="1000" cap="small"/>
                        <a:t>MODULUL 17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PROTECŢIA ŞI SECURITATEA ÎN MUNCĂ</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7"/>
                  </a:ext>
                </a:extLst>
              </a:tr>
              <a:tr h="181865">
                <a:tc>
                  <a:txBody>
                    <a:bodyPr/>
                    <a:lstStyle/>
                    <a:p>
                      <a:pPr lvl="0" algn="just" fontAlgn="auto">
                        <a:lnSpc>
                          <a:spcPct val="115000"/>
                        </a:lnSpc>
                        <a:spcAft>
                          <a:spcPts val="0"/>
                        </a:spcAft>
                      </a:pPr>
                      <a:r>
                        <a:rPr lang="ro-RO" sz="1000" cap="small"/>
                        <a:t>MODULUL 18      </a:t>
                      </a:r>
                      <a:endParaRPr lang="ro-RO" sz="800">
                        <a:latin typeface="Calibri" pitchFamily="34"/>
                        <a:ea typeface="Calibri" pitchFamily="34"/>
                        <a:cs typeface="Times New Roman" pitchFamily="18"/>
                      </a:endParaRPr>
                    </a:p>
                  </a:txBody>
                  <a:tcPr marL="48737" marR="48737" marT="0" marB="0">
                    <a:solidFill>
                      <a:srgbClr val="548235"/>
                    </a:solidFill>
                  </a:tcPr>
                </a:tc>
                <a:tc>
                  <a:txBody>
                    <a:bodyPr/>
                    <a:lstStyle/>
                    <a:p>
                      <a:pPr lvl="0" algn="just" fontAlgn="auto">
                        <a:lnSpc>
                          <a:spcPct val="115000"/>
                        </a:lnSpc>
                        <a:spcAft>
                          <a:spcPts val="0"/>
                        </a:spcAft>
                      </a:pPr>
                      <a:r>
                        <a:rPr lang="ro-RO" sz="1000" b="1" cap="small">
                          <a:solidFill>
                            <a:srgbClr val="FFFFFF"/>
                          </a:solidFill>
                        </a:rPr>
                        <a:t>ADMINISTRAREA MEDICAMENTELOR</a:t>
                      </a:r>
                      <a:endParaRPr lang="ro-RO" sz="800" b="1">
                        <a:solidFill>
                          <a:srgbClr val="FFFFFF"/>
                        </a:solidFill>
                        <a:latin typeface="Calibri" pitchFamily="34"/>
                        <a:ea typeface="Calibri" pitchFamily="34"/>
                        <a:cs typeface="Times New Roman" pitchFamily="18"/>
                      </a:endParaRPr>
                    </a:p>
                  </a:txBody>
                  <a:tcPr marL="48737" marR="48737" marT="0" marB="0">
                    <a:solidFill>
                      <a:srgbClr val="C55A11"/>
                    </a:solidFill>
                  </a:tcPr>
                </a:tc>
                <a:extLst>
                  <a:ext uri="{0D108BD9-81ED-4DB2-BD59-A6C34878D82A}">
                    <a16:rowId xmlns:a16="http://schemas.microsoft.com/office/drawing/2014/main" val="10018"/>
                  </a:ext>
                </a:extLst>
              </a:tr>
            </a:tbl>
          </a:graphicData>
        </a:graphic>
      </p:graphicFrame>
      <p:sp>
        <p:nvSpPr>
          <p:cNvPr id="6" name="Chevron 7"/>
          <p:cNvSpPr/>
          <p:nvPr/>
        </p:nvSpPr>
        <p:spPr>
          <a:xfrm>
            <a:off x="4316873" y="2285524"/>
            <a:ext cx="1347322" cy="2273298"/>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70AD47"/>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a:solidFill>
                  <a:srgbClr val="FF0000"/>
                </a:solidFill>
                <a:uFillTx/>
                <a:latin typeface="Calibri"/>
              </a:rPr>
              <a:t>În anul 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a:solidFill>
                  <a:srgbClr val="FF0000"/>
                </a:solidFill>
                <a:uFillTx/>
                <a:latin typeface="Calibri"/>
              </a:rPr>
              <a:t>se parcurg următoarele module</a:t>
            </a:r>
            <a:r>
              <a:rPr lang="ro-RO" sz="1800" b="1" i="0" u="none" strike="noStrike" kern="1200" cap="small" spc="0" baseline="0">
                <a:solidFill>
                  <a:srgbClr val="FF0000"/>
                </a:solidFill>
                <a:uFillTx/>
                <a:latin typeface="Calibri"/>
              </a:rPr>
              <a:t>:</a:t>
            </a:r>
            <a:endParaRPr lang="ro-RO" sz="1800" b="0" i="0" u="none" strike="noStrike" kern="1200" cap="none" spc="0" baseline="0">
              <a:solidFill>
                <a:srgbClr val="FF0000"/>
              </a:solidFill>
              <a:uFillTx/>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40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2000" fill="hold"/>
                                        <p:tgtEl>
                                          <p:spTgt spid="6"/>
                                        </p:tgtEl>
                                        <p:attrNameLst>
                                          <p:attrName>ppt_x</p:attrName>
                                        </p:attrNameLst>
                                      </p:cBhvr>
                                      <p:tavLst>
                                        <p:tav tm="0">
                                          <p:val>
                                            <p:strVal val="1+#ppt_w/2"/>
                                          </p:val>
                                        </p:tav>
                                        <p:tav tm="100000">
                                          <p:val>
                                            <p:strVal val="#ppt_x"/>
                                          </p:val>
                                        </p:tav>
                                      </p:tavLst>
                                    </p:anim>
                                    <p:anim calcmode="lin" valueType="num">
                                      <p:cBhvr>
                                        <p:cTn id="23" dur="2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74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ppt_x</p:attrName>
                                        </p:attrNameLst>
                                      </p:cBhvr>
                                      <p:tavLst>
                                        <p:tav tm="0">
                                          <p:val>
                                            <p:strVal val="1+#ppt_w/2"/>
                                          </p:val>
                                        </p:tav>
                                        <p:tav tm="100000">
                                          <p:val>
                                            <p:strVal val="#ppt_x"/>
                                          </p:val>
                                        </p:tav>
                                      </p:tavLst>
                                    </p:anim>
                                    <p:anim calcmode="lin" valueType="num">
                                      <p:cBhvr>
                                        <p:cTn id="2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Striped Right Arrow 6"/>
          <p:cNvSpPr/>
          <p:nvPr/>
        </p:nvSpPr>
        <p:spPr>
          <a:xfrm>
            <a:off x="1779934" y="-96103"/>
            <a:ext cx="4279904" cy="1015989"/>
          </a:xfrm>
          <a:custGeom>
            <a:avLst>
              <a:gd name="f0" fmla="val 19036"/>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a:solidFill>
                  <a:srgbClr val="FFFFFF"/>
                </a:solidFill>
                <a:uFillTx/>
                <a:latin typeface="Calibri"/>
              </a:rPr>
              <a:t>În anul II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a:solidFill>
                  <a:srgbClr val="FFFFFF"/>
                </a:solidFill>
                <a:uFillTx/>
                <a:latin typeface="Calibri"/>
              </a:rPr>
              <a:t>se parcurg următoarele module</a:t>
            </a:r>
            <a:r>
              <a:rPr lang="ro-RO" sz="1800" b="1" i="0" u="none" strike="noStrike" kern="1200" cap="small" spc="0" baseline="0">
                <a:solidFill>
                  <a:srgbClr val="FFFFFF"/>
                </a:solidFill>
                <a:uFillTx/>
                <a:latin typeface="Calibri"/>
              </a:rPr>
              <a:t>:</a:t>
            </a:r>
            <a:endParaRPr lang="ro-RO" sz="1800" b="0" i="0" u="none" strike="noStrike" kern="1200" cap="none" spc="0" baseline="0">
              <a:solidFill>
                <a:srgbClr val="FFFFFF"/>
              </a:solidFill>
              <a:uFillTx/>
              <a:latin typeface="Calibri"/>
            </a:endParaRPr>
          </a:p>
        </p:txBody>
      </p:sp>
      <p:sp>
        <p:nvSpPr>
          <p:cNvPr id="3" name="Striped Right Arrow 7"/>
          <p:cNvSpPr/>
          <p:nvPr/>
        </p:nvSpPr>
        <p:spPr>
          <a:xfrm>
            <a:off x="7607305" y="101598"/>
            <a:ext cx="4279904" cy="1015998"/>
          </a:xfrm>
          <a:custGeom>
            <a:avLst>
              <a:gd name="f0" fmla="val 19036"/>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dirty="0">
                <a:solidFill>
                  <a:srgbClr val="FFFFFF"/>
                </a:solidFill>
                <a:uFillTx/>
                <a:latin typeface="Calibri"/>
              </a:rPr>
              <a:t>În anul III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small" spc="0" baseline="0" dirty="0">
                <a:solidFill>
                  <a:srgbClr val="FFFFFF"/>
                </a:solidFill>
                <a:uFillTx/>
                <a:latin typeface="Calibri"/>
              </a:rPr>
              <a:t>se parcurg următoarele module</a:t>
            </a:r>
            <a:r>
              <a:rPr lang="ro-RO" sz="1800" b="1" i="0" u="none" strike="noStrike" kern="1200" cap="small" spc="0" baseline="0" dirty="0">
                <a:solidFill>
                  <a:srgbClr val="FFFFFF"/>
                </a:solidFill>
                <a:uFillTx/>
                <a:latin typeface="Calibri"/>
              </a:rPr>
              <a:t>:</a:t>
            </a:r>
            <a:endParaRPr lang="ro-RO" sz="1800" b="0" i="0" u="none" strike="noStrike" kern="1200" cap="none" spc="0" baseline="0" dirty="0">
              <a:solidFill>
                <a:srgbClr val="FFFFFF"/>
              </a:solidFill>
              <a:uFillTx/>
              <a:latin typeface="Calibri"/>
            </a:endParaRPr>
          </a:p>
        </p:txBody>
      </p:sp>
      <p:pic>
        <p:nvPicPr>
          <p:cNvPr id="4" name="Picture 22"/>
          <p:cNvPicPr>
            <a:picLocks noChangeAspect="1"/>
          </p:cNvPicPr>
          <p:nvPr/>
        </p:nvPicPr>
        <p:blipFill>
          <a:blip r:embed="rId2"/>
          <a:stretch>
            <a:fillRect/>
          </a:stretch>
        </p:blipFill>
        <p:spPr>
          <a:xfrm>
            <a:off x="1038584" y="-1548060"/>
            <a:ext cx="5762603" cy="8732337"/>
          </a:xfrm>
          <a:prstGeom prst="rect">
            <a:avLst/>
          </a:prstGeom>
          <a:noFill/>
          <a:ln cap="flat">
            <a:noFill/>
          </a:ln>
        </p:spPr>
      </p:pic>
      <p:graphicFrame>
        <p:nvGraphicFramePr>
          <p:cNvPr id="5" name="Table 24"/>
          <p:cNvGraphicFramePr>
            <a:graphicFrameLocks noGrp="1"/>
          </p:cNvGraphicFramePr>
          <p:nvPr/>
        </p:nvGraphicFramePr>
        <p:xfrm>
          <a:off x="7015953" y="1420218"/>
          <a:ext cx="5205468" cy="4486313"/>
        </p:xfrm>
        <a:graphic>
          <a:graphicData uri="http://schemas.openxmlformats.org/drawingml/2006/table">
            <a:tbl>
              <a:tblPr firstRow="1" firstCol="1" bandRow="1">
                <a:effectLst/>
              </a:tblPr>
              <a:tblGrid>
                <a:gridCol w="1212567">
                  <a:extLst>
                    <a:ext uri="{9D8B030D-6E8A-4147-A177-3AD203B41FA5}">
                      <a16:colId xmlns:a16="http://schemas.microsoft.com/office/drawing/2014/main" val="20000"/>
                    </a:ext>
                  </a:extLst>
                </a:gridCol>
                <a:gridCol w="3992901">
                  <a:extLst>
                    <a:ext uri="{9D8B030D-6E8A-4147-A177-3AD203B41FA5}">
                      <a16:colId xmlns:a16="http://schemas.microsoft.com/office/drawing/2014/main" val="20001"/>
                    </a:ext>
                  </a:extLst>
                </a:gridCol>
              </a:tblGrid>
              <a:tr h="240459">
                <a:tc>
                  <a:txBody>
                    <a:bodyPr/>
                    <a:lstStyle/>
                    <a:p>
                      <a:pPr lvl="0" algn="ctr" fontAlgn="auto">
                        <a:lnSpc>
                          <a:spcPct val="115000"/>
                        </a:lnSpc>
                        <a:spcAft>
                          <a:spcPts val="0"/>
                        </a:spcAft>
                      </a:pPr>
                      <a:r>
                        <a:rPr lang="ro-RO" sz="1200" b="1" cap="small">
                          <a:solidFill>
                            <a:srgbClr val="FFFFFF"/>
                          </a:solidFill>
                          <a:latin typeface="Courier New" pitchFamily="49"/>
                          <a:ea typeface="Times New Roman" pitchFamily="18"/>
                          <a:cs typeface="Times New Roman" pitchFamily="18"/>
                        </a:rPr>
                        <a:t>nr</a:t>
                      </a:r>
                      <a:r>
                        <a:rPr lang="ro-RO" sz="1000" b="1" cap="small">
                          <a:solidFill>
                            <a:srgbClr val="FFFFFF"/>
                          </a:solidFill>
                          <a:latin typeface="Courier New" pitchFamily="49"/>
                          <a:ea typeface="Times New Roman" pitchFamily="18"/>
                          <a:cs typeface="Times New Roman" pitchFamily="18"/>
                        </a:rPr>
                        <a:t>.MODUL</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tc>
                  <a:txBody>
                    <a:bodyPr/>
                    <a:lstStyle/>
                    <a:p>
                      <a:pPr lvl="0" algn="ctr" fontAlgn="auto">
                        <a:lnSpc>
                          <a:spcPct val="115000"/>
                        </a:lnSpc>
                        <a:spcAft>
                          <a:spcPts val="0"/>
                        </a:spcAft>
                      </a:pPr>
                      <a:r>
                        <a:rPr lang="ro-RO" sz="1200" b="1" cap="small">
                          <a:solidFill>
                            <a:srgbClr val="FFFFFF"/>
                          </a:solidFill>
                          <a:latin typeface="Courier New" pitchFamily="49"/>
                          <a:ea typeface="Times New Roman" pitchFamily="18"/>
                          <a:cs typeface="Times New Roman" pitchFamily="18"/>
                        </a:rPr>
                        <a:t>TITLUL modulului</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extLst>
                  <a:ext uri="{0D108BD9-81ED-4DB2-BD59-A6C34878D82A}">
                    <a16:rowId xmlns:a16="http://schemas.microsoft.com/office/drawing/2014/main" val="10000"/>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39</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MANAGEMENTUL PROIECTELOR DE SĂNĂTATE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1"/>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40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CALITATEA SERVICIILOR DE NURSING</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2"/>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41</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DEONTOLOGIE ŞI ETICĂ PROFESIONALĂ</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3"/>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42</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PSIHOLOGIE MEDICALĂ</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4"/>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43</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PEDAGOGIE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5"/>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44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CERCETARE ÎN NURSING</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6"/>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45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GINECOLOGIE ŞI NURSING ÎN GINECOLOGIE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7"/>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46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OBSTETRICĂ ŞI NURSING ÎN OBSTETRICĂ</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8"/>
                  </a:ext>
                </a:extLst>
              </a:tr>
              <a:tr h="37405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47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PUERICULTURĂ, PEDIATRIE ŞI NURSING SPECIFIC</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9"/>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48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NEUROLOGIE ŞI NURSING ÎN NEUROLOGIE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0"/>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49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PSIHIATRIE ŞI NURSING ÎN PSIHIATRIE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1"/>
                  </a:ext>
                </a:extLst>
              </a:tr>
              <a:tr h="37405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50</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ANESTEZIE – TERAPIE INTENSIVĂ ŞI  NURSING SPECIFIC</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2"/>
                  </a:ext>
                </a:extLst>
              </a:tr>
              <a:tr h="37405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51</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CONDUITA ÎN URGENŢE MEDICO-CHIRURGICALE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3"/>
                  </a:ext>
                </a:extLst>
              </a:tr>
              <a:tr h="37405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52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GERONTOLOGIE, GERIATRIE ŞI  NURSING SPECIFIC</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4"/>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53</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ONCOLOGIE ŞI  NURSING ÎN ONCOLOGIE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5"/>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54</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ÎNGRIJIRI PALIATIVE</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6"/>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55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NURSING COMUNITAR</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7"/>
                  </a:ext>
                </a:extLst>
              </a:tr>
              <a:tr h="196403">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MODULUL 56      </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tc>
                  <a:txBody>
                    <a:bodyPr/>
                    <a:lstStyle/>
                    <a:p>
                      <a:pPr lvl="0" algn="just" fontAlgn="auto">
                        <a:lnSpc>
                          <a:spcPct val="115000"/>
                        </a:lnSpc>
                        <a:spcAft>
                          <a:spcPts val="0"/>
                        </a:spcAft>
                      </a:pPr>
                      <a:r>
                        <a:rPr lang="ro-RO" sz="1000" b="1" cap="small">
                          <a:latin typeface="Courier New" pitchFamily="49"/>
                          <a:ea typeface="Times New Roman" pitchFamily="18"/>
                          <a:cs typeface="Times New Roman" pitchFamily="18"/>
                        </a:rPr>
                        <a:t>ÎNGRIJIRI LA DOMICILIU</a:t>
                      </a:r>
                      <a:endParaRPr lang="ro-RO" sz="700">
                        <a:latin typeface="Calibri" pitchFamily="34"/>
                        <a:ea typeface="Calibri" pitchFamily="34"/>
                        <a:cs typeface="Times New Roman" pitchFamily="18"/>
                      </a:endParaRPr>
                    </a:p>
                  </a:txBody>
                  <a:tcPr marL="46643" marR="46643"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18"/>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4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ppt_x</p:attrName>
                                        </p:attrNameLst>
                                      </p:cBhvr>
                                      <p:tavLst>
                                        <p:tav tm="0">
                                          <p:val>
                                            <p:strVal val="0-#ppt_w/2"/>
                                          </p:val>
                                        </p:tav>
                                        <p:tav tm="100000">
                                          <p:val>
                                            <p:strVal val="#ppt_x"/>
                                          </p:val>
                                        </p:tav>
                                      </p:tavLst>
                                    </p:anim>
                                    <p:anim calcmode="lin" valueType="num">
                                      <p:cBhvr>
                                        <p:cTn id="13" dur="2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400"/>
                            </p:stCondLst>
                            <p:childTnLst>
                              <p:par>
                                <p:cTn id="15" presetID="2" presetClass="entr" presetSubtype="12"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ppt_x</p:attrName>
                                        </p:attrNameLst>
                                      </p:cBhvr>
                                      <p:tavLst>
                                        <p:tav tm="0">
                                          <p:val>
                                            <p:strVal val="0-#ppt_w/2"/>
                                          </p:val>
                                        </p:tav>
                                        <p:tav tm="100000">
                                          <p:val>
                                            <p:strVal val="#ppt_x"/>
                                          </p:val>
                                        </p:tav>
                                      </p:tavLst>
                                    </p:anim>
                                    <p:anim calcmode="lin" valueType="num">
                                      <p:cBhvr>
                                        <p:cTn id="18" dur="20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88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Imagine 33" descr="E:\Folder nou (2)\images.png"/>
          <p:cNvPicPr>
            <a:picLocks noChangeAspect="1"/>
          </p:cNvPicPr>
          <p:nvPr/>
        </p:nvPicPr>
        <p:blipFill>
          <a:blip r:embed="rId2"/>
          <a:srcRect/>
          <a:stretch>
            <a:fillRect/>
          </a:stretch>
        </p:blipFill>
        <p:spPr>
          <a:xfrm rot="5400013">
            <a:off x="3162332" y="-1619567"/>
            <a:ext cx="7533641" cy="10772774"/>
          </a:xfrm>
          <a:prstGeom prst="rect">
            <a:avLst/>
          </a:prstGeom>
          <a:noFill/>
          <a:ln cap="flat">
            <a:noFill/>
          </a:ln>
        </p:spPr>
      </p:pic>
      <p:sp>
        <p:nvSpPr>
          <p:cNvPr id="3" name="Rectangle 4"/>
          <p:cNvSpPr/>
          <p:nvPr/>
        </p:nvSpPr>
        <p:spPr>
          <a:xfrm>
            <a:off x="2940911" y="1588532"/>
            <a:ext cx="8254316" cy="707882"/>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small" spc="0" baseline="0">
                <a:solidFill>
                  <a:srgbClr val="538135"/>
                </a:solidFill>
                <a:uFillTx/>
                <a:latin typeface="Algerian" pitchFamily="82"/>
                <a:ea typeface="Times New Roman" pitchFamily="18"/>
                <a:cs typeface="Courier New" pitchFamily="49"/>
              </a:rPr>
              <a:t>ASISTENT MEDICAL DE F</a:t>
            </a:r>
            <a:r>
              <a:rPr lang="ro-RO" sz="4000" b="1" i="0" u="none" strike="noStrike" kern="1200" cap="small" spc="0" baseline="0">
                <a:solidFill>
                  <a:srgbClr val="538135"/>
                </a:solidFill>
                <a:uFillTx/>
                <a:latin typeface="Algerian" pitchFamily="82"/>
                <a:ea typeface="Times New Roman" pitchFamily="18"/>
                <a:cs typeface="Courier New" pitchFamily="49"/>
              </a:rPr>
              <a:t>ARMACIE</a:t>
            </a:r>
            <a:endParaRPr lang="ro-RO" sz="4000" b="0" i="0" u="none" strike="noStrike" kern="1200" cap="none" spc="0" baseline="0">
              <a:solidFill>
                <a:srgbClr val="000000"/>
              </a:solidFill>
              <a:uFillTx/>
              <a:latin typeface="Calibri"/>
            </a:endParaRPr>
          </a:p>
        </p:txBody>
      </p:sp>
      <p:pic>
        <p:nvPicPr>
          <p:cNvPr id="4" name="Imagine 136"/>
          <p:cNvPicPr>
            <a:picLocks noChangeAspect="1"/>
          </p:cNvPicPr>
          <p:nvPr/>
        </p:nvPicPr>
        <p:blipFill>
          <a:blip r:embed="rId3"/>
          <a:stretch>
            <a:fillRect/>
          </a:stretch>
        </p:blipFill>
        <p:spPr>
          <a:xfrm>
            <a:off x="6791861" y="2477219"/>
            <a:ext cx="3153052" cy="3803757"/>
          </a:xfrm>
          <a:prstGeom prst="rect">
            <a:avLst/>
          </a:prstGeom>
          <a:noFill/>
          <a:ln cap="flat">
            <a:noFill/>
          </a:ln>
        </p:spPr>
      </p:pic>
      <p:pic>
        <p:nvPicPr>
          <p:cNvPr id="5" name="Picture 4"/>
          <p:cNvPicPr>
            <a:picLocks noChangeAspect="1"/>
          </p:cNvPicPr>
          <p:nvPr/>
        </p:nvPicPr>
        <p:blipFill>
          <a:blip r:embed="rId4"/>
          <a:stretch>
            <a:fillRect/>
          </a:stretch>
        </p:blipFill>
        <p:spPr>
          <a:xfrm>
            <a:off x="3207129" y="3257723"/>
            <a:ext cx="2905103" cy="2242748"/>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8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68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0-#ppt_w/2"/>
                                          </p:val>
                                        </p:tav>
                                        <p:tav tm="100000">
                                          <p:val>
                                            <p:strVal val="#ppt_x"/>
                                          </p:val>
                                        </p:tav>
                                      </p:tavLst>
                                    </p:anim>
                                    <p:anim calcmode="lin" valueType="num">
                                      <p:cBhvr>
                                        <p:cTn id="2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Imagine 141" descr="E:\Folder nou (2)\002140093028fc674d98e3c4975fd60c.jpg"/>
          <p:cNvPicPr>
            <a:picLocks noChangeAspect="1"/>
          </p:cNvPicPr>
          <p:nvPr/>
        </p:nvPicPr>
        <p:blipFill>
          <a:blip r:embed="rId2"/>
          <a:srcRect/>
          <a:stretch>
            <a:fillRect/>
          </a:stretch>
        </p:blipFill>
        <p:spPr>
          <a:xfrm rot="5400013">
            <a:off x="2319334" y="-2319334"/>
            <a:ext cx="7553328" cy="12191996"/>
          </a:xfrm>
          <a:prstGeom prst="rect">
            <a:avLst/>
          </a:prstGeom>
          <a:noFill/>
          <a:ln cap="flat">
            <a:noFill/>
          </a:ln>
        </p:spPr>
      </p:pic>
      <p:pic>
        <p:nvPicPr>
          <p:cNvPr id="3" name="Picture 4" descr="Asistent medical de farmacie"/>
          <p:cNvPicPr>
            <a:picLocks noChangeAspect="1"/>
          </p:cNvPicPr>
          <p:nvPr/>
        </p:nvPicPr>
        <p:blipFill>
          <a:blip r:embed="rId3"/>
          <a:srcRect/>
          <a:stretch>
            <a:fillRect/>
          </a:stretch>
        </p:blipFill>
        <p:spPr>
          <a:xfrm>
            <a:off x="7510671" y="1038666"/>
            <a:ext cx="2228850" cy="1676396"/>
          </a:xfrm>
          <a:prstGeom prst="rect">
            <a:avLst/>
          </a:prstGeom>
          <a:noFill/>
          <a:ln cap="flat">
            <a:noFill/>
          </a:ln>
        </p:spPr>
      </p:pic>
      <p:pic>
        <p:nvPicPr>
          <p:cNvPr id="4" name="Imagine 143"/>
          <p:cNvPicPr>
            <a:picLocks noChangeAspect="1"/>
          </p:cNvPicPr>
          <p:nvPr/>
        </p:nvPicPr>
        <p:blipFill>
          <a:blip r:embed="rId4"/>
          <a:srcRect/>
          <a:stretch>
            <a:fillRect/>
          </a:stretch>
        </p:blipFill>
        <p:spPr>
          <a:xfrm>
            <a:off x="2234775" y="1150379"/>
            <a:ext cx="4204658" cy="910239"/>
          </a:xfrm>
          <a:prstGeom prst="rect">
            <a:avLst/>
          </a:prstGeom>
          <a:noFill/>
          <a:ln cap="flat">
            <a:noFill/>
          </a:ln>
        </p:spPr>
      </p:pic>
      <p:sp>
        <p:nvSpPr>
          <p:cNvPr id="5" name="Pentagon 5"/>
          <p:cNvSpPr/>
          <p:nvPr/>
        </p:nvSpPr>
        <p:spPr>
          <a:xfrm>
            <a:off x="1424452" y="2060618"/>
            <a:ext cx="5438778" cy="752478"/>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B0F0"/>
          </a:solidFill>
          <a:ln w="12701" cap="flat">
            <a:solidFill>
              <a:srgbClr val="2F528F"/>
            </a:solidFill>
            <a:prstDash val="solid"/>
            <a:miter/>
          </a:ln>
        </p:spPr>
        <p:txBody>
          <a:bodyPr vert="horz" wrap="square" lIns="91440" tIns="45720" rIns="91440" bIns="45720" anchor="ctr" anchorCtr="0" compatLnSpc="1">
            <a:noAutofit/>
          </a:bodyPr>
          <a:lstStyle/>
          <a:p>
            <a:pPr marL="342900" marR="0" lvl="0" indent="-342900" algn="l" defTabSz="914400" rtl="0" fontAlgn="auto" hangingPunct="1">
              <a:lnSpc>
                <a:spcPct val="115000"/>
              </a:lnSpc>
              <a:spcBef>
                <a:spcPts val="0"/>
              </a:spcBef>
              <a:spcAft>
                <a:spcPts val="1000"/>
              </a:spcAft>
              <a:buSzPct val="100000"/>
              <a:buFont typeface="Courier New" pitchFamily="49"/>
              <a:buChar char="–"/>
              <a:tabLst/>
              <a:defRPr sz="1800" b="0" i="0" u="none" strike="noStrike" kern="0" cap="none" spc="0" baseline="0">
                <a:solidFill>
                  <a:srgbClr val="000000"/>
                </a:solidFill>
                <a:uFillTx/>
              </a:defRPr>
            </a:pPr>
            <a:r>
              <a:rPr lang="en-US" sz="1800" b="1" i="0" u="none" strike="noStrike" kern="0" cap="small" spc="0" baseline="0">
                <a:solidFill>
                  <a:srgbClr val="C00000"/>
                </a:solidFill>
                <a:uFillTx/>
                <a:latin typeface="Courier New" pitchFamily="49"/>
                <a:ea typeface="Calibri" pitchFamily="34"/>
                <a:cs typeface="Times New Roman" pitchFamily="18"/>
              </a:rPr>
              <a:t>Colaborează direct cu farmacistul licenţiat îndeplinind sarcini cum ar fi :</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6" name="Schemă logică: Disc magnetic 145"/>
          <p:cNvSpPr/>
          <p:nvPr/>
        </p:nvSpPr>
        <p:spPr>
          <a:xfrm>
            <a:off x="1345429" y="3723336"/>
            <a:ext cx="5076821" cy="2228850"/>
          </a:xfrm>
          <a:custGeom>
            <a:avLst/>
            <a:gdLst>
              <a:gd name="f0" fmla="val 10800000"/>
              <a:gd name="f1" fmla="val 5400000"/>
              <a:gd name="f2" fmla="val 180"/>
              <a:gd name="f3" fmla="val w"/>
              <a:gd name="f4" fmla="val h"/>
              <a:gd name="f5" fmla="val 0"/>
              <a:gd name="f6" fmla="val 5076825"/>
              <a:gd name="f7" fmla="val 2228850"/>
              <a:gd name="f8" fmla="val 371475"/>
              <a:gd name="f9" fmla="val 2538413"/>
              <a:gd name="f10" fmla="val 1857375"/>
              <a:gd name="f11" fmla="+- 0 0 -360"/>
              <a:gd name="f12" fmla="+- 0 0 -270"/>
              <a:gd name="f13" fmla="+- 0 0 -180"/>
              <a:gd name="f14" fmla="+- 0 0 -90"/>
              <a:gd name="f15" fmla="*/ f3 1 5076825"/>
              <a:gd name="f16" fmla="*/ f4 1 2228850"/>
              <a:gd name="f17" fmla="+- f7 0 f5"/>
              <a:gd name="f18" fmla="+- f6 0 f5"/>
              <a:gd name="f19" fmla="*/ f11 f0 1"/>
              <a:gd name="f20" fmla="*/ f12 f0 1"/>
              <a:gd name="f21" fmla="*/ f13 f0 1"/>
              <a:gd name="f22" fmla="*/ f14 f0 1"/>
              <a:gd name="f23" fmla="*/ f18 1 5076825"/>
              <a:gd name="f24" fmla="*/ f17 1 2228850"/>
              <a:gd name="f25" fmla="*/ f19 1 f2"/>
              <a:gd name="f26" fmla="*/ f20 1 f2"/>
              <a:gd name="f27" fmla="*/ f21 1 f2"/>
              <a:gd name="f28" fmla="*/ f22 1 f2"/>
              <a:gd name="f29" fmla="*/ 2538413 1 f23"/>
              <a:gd name="f30" fmla="*/ 742950 1 f24"/>
              <a:gd name="f31" fmla="*/ 0 1 f24"/>
              <a:gd name="f32" fmla="*/ 0 1 f23"/>
              <a:gd name="f33" fmla="*/ 1114425 1 f24"/>
              <a:gd name="f34" fmla="*/ 2228850 1 f24"/>
              <a:gd name="f35" fmla="*/ 5076825 1 f23"/>
              <a:gd name="f36" fmla="*/ 1857375 1 f24"/>
              <a:gd name="f37" fmla="+- f25 0 f1"/>
              <a:gd name="f38" fmla="+- f26 0 f1"/>
              <a:gd name="f39" fmla="+- f27 0 f1"/>
              <a:gd name="f40" fmla="+- f28 0 f1"/>
              <a:gd name="f41" fmla="*/ f32 f15 1"/>
              <a:gd name="f42" fmla="*/ f35 f15 1"/>
              <a:gd name="f43" fmla="*/ f36 f16 1"/>
              <a:gd name="f44" fmla="*/ f30 f16 1"/>
              <a:gd name="f45" fmla="*/ f29 f15 1"/>
              <a:gd name="f46" fmla="*/ f31 f16 1"/>
              <a:gd name="f47" fmla="*/ f33 f16 1"/>
              <a:gd name="f48" fmla="*/ f34 f16 1"/>
            </a:gdLst>
            <a:ahLst/>
            <a:cxnLst>
              <a:cxn ang="3cd4">
                <a:pos x="hc" y="t"/>
              </a:cxn>
              <a:cxn ang="0">
                <a:pos x="r" y="vc"/>
              </a:cxn>
              <a:cxn ang="cd4">
                <a:pos x="hc" y="b"/>
              </a:cxn>
              <a:cxn ang="cd2">
                <a:pos x="l" y="vc"/>
              </a:cxn>
              <a:cxn ang="f37">
                <a:pos x="f45" y="f44"/>
              </a:cxn>
              <a:cxn ang="f37">
                <a:pos x="f45" y="f46"/>
              </a:cxn>
              <a:cxn ang="f38">
                <a:pos x="f41" y="f47"/>
              </a:cxn>
              <a:cxn ang="f39">
                <a:pos x="f45" y="f48"/>
              </a:cxn>
              <a:cxn ang="f40">
                <a:pos x="f42" y="f47"/>
              </a:cxn>
            </a:cxnLst>
            <a:rect l="f41" t="f44" r="f42" b="f43"/>
            <a:pathLst>
              <a:path w="5076825" h="2228850" stroke="0">
                <a:moveTo>
                  <a:pt x="f5" y="f8"/>
                </a:moveTo>
                <a:arcTo wR="f9" hR="f8" stAng="f0" swAng="f0"/>
                <a:lnTo>
                  <a:pt x="f6" y="f10"/>
                </a:lnTo>
                <a:arcTo wR="f9" hR="f8" stAng="f5" swAng="f0"/>
                <a:close/>
              </a:path>
              <a:path w="5076825" h="2228850" fill="none">
                <a:moveTo>
                  <a:pt x="f6" y="f8"/>
                </a:moveTo>
                <a:arcTo wR="f9" hR="f8" stAng="f5" swAng="f0"/>
              </a:path>
              <a:path w="5076825" h="2228850" fill="none">
                <a:moveTo>
                  <a:pt x="f5" y="f8"/>
                </a:moveTo>
                <a:arcTo wR="f9" hR="f8" stAng="f0" swAng="f0"/>
                <a:lnTo>
                  <a:pt x="f6" y="f10"/>
                </a:lnTo>
                <a:arcTo wR="f9" hR="f8" stAng="f5" swAng="f0"/>
                <a:close/>
              </a:path>
            </a:pathLst>
          </a:custGeom>
          <a:solidFill>
            <a:srgbClr val="9DC3E6"/>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600" b="1" i="0" u="none" strike="noStrike" kern="0" cap="small" spc="0" baseline="0">
                <a:solidFill>
                  <a:srgbClr val="002060"/>
                </a:solidFill>
                <a:uFillTx/>
                <a:latin typeface="Courier New" pitchFamily="49"/>
                <a:ea typeface="Calibri" pitchFamily="34"/>
                <a:cs typeface="Times New Roman" pitchFamily="18"/>
              </a:rPr>
              <a:t>prepararea medicamentelor prescrise pacienţilor (numără, măsoară, cântăresc, amestecă, etc) numerotarea tabletelor, împachetează şi etichetează dozele, etc.</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7" name="Pentagon 7"/>
          <p:cNvSpPr/>
          <p:nvPr/>
        </p:nvSpPr>
        <p:spPr>
          <a:xfrm>
            <a:off x="1424452" y="2933038"/>
            <a:ext cx="5086349" cy="657225"/>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C5E0B4"/>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small" spc="0" baseline="0">
                <a:solidFill>
                  <a:srgbClr val="538135"/>
                </a:solidFill>
                <a:uFillTx/>
                <a:latin typeface="Courier New" pitchFamily="49"/>
                <a:ea typeface="Calibri" pitchFamily="34"/>
                <a:cs typeface="Times New Roman" pitchFamily="18"/>
              </a:rPr>
              <a:t>Asigura stocul necesar de medicamente in farmacie.</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8" name="Pentagon 8"/>
          <p:cNvSpPr/>
          <p:nvPr/>
        </p:nvSpPr>
        <p:spPr>
          <a:xfrm>
            <a:off x="6567019" y="2813096"/>
            <a:ext cx="4598956" cy="1258580"/>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F4B183"/>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small" spc="0" baseline="0" dirty="0" err="1">
                <a:solidFill>
                  <a:srgbClr val="385623"/>
                </a:solidFill>
                <a:uFillTx/>
                <a:latin typeface="Courier New" pitchFamily="49"/>
                <a:ea typeface="Calibri" pitchFamily="34"/>
                <a:cs typeface="Times New Roman" pitchFamily="18"/>
              </a:rPr>
              <a:t>Îndeplineşte</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sarcini</a:t>
            </a:r>
            <a:r>
              <a:rPr lang="en-US" sz="1800" b="1" i="0" u="none" strike="noStrike" kern="0" cap="small" spc="0" baseline="0" dirty="0">
                <a:solidFill>
                  <a:srgbClr val="385623"/>
                </a:solidFill>
                <a:uFillTx/>
                <a:latin typeface="Courier New" pitchFamily="49"/>
                <a:ea typeface="Calibri" pitchFamily="34"/>
                <a:cs typeface="Times New Roman" pitchFamily="18"/>
              </a:rPr>
              <a:t> de </a:t>
            </a:r>
            <a:r>
              <a:rPr lang="en-US" sz="1800" b="1" i="0" u="none" strike="noStrike" kern="0" cap="small" spc="0" baseline="0" dirty="0" err="1">
                <a:solidFill>
                  <a:srgbClr val="385623"/>
                </a:solidFill>
                <a:uFillTx/>
                <a:latin typeface="Courier New" pitchFamily="49"/>
                <a:ea typeface="Calibri" pitchFamily="34"/>
                <a:cs typeface="Times New Roman" pitchFamily="18"/>
              </a:rPr>
              <a:t>casier</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inventariază</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stocurile</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distribuie</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medicamente</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dă</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relaţii</a:t>
            </a:r>
            <a:r>
              <a:rPr lang="en-US" sz="1800" b="1" i="0" u="none" strike="noStrike" kern="0" cap="small" spc="0" baseline="0" dirty="0">
                <a:solidFill>
                  <a:srgbClr val="385623"/>
                </a:solidFill>
                <a:uFillTx/>
                <a:latin typeface="Courier New" pitchFamily="49"/>
                <a:ea typeface="Calibri" pitchFamily="34"/>
                <a:cs typeface="Times New Roman" pitchFamily="18"/>
              </a:rPr>
              <a:t> </a:t>
            </a:r>
            <a:r>
              <a:rPr lang="en-US" sz="1800" b="1" i="0" u="none" strike="noStrike" kern="0" cap="small" spc="0" baseline="0" dirty="0" err="1">
                <a:solidFill>
                  <a:srgbClr val="385623"/>
                </a:solidFill>
                <a:uFillTx/>
                <a:latin typeface="Courier New" pitchFamily="49"/>
                <a:ea typeface="Calibri" pitchFamily="34"/>
                <a:cs typeface="Times New Roman" pitchFamily="18"/>
              </a:rPr>
              <a:t>pacienţilor</a:t>
            </a:r>
            <a:endParaRPr lang="ro-RO" sz="1800" b="1" i="0" u="none" strike="noStrike" kern="0" cap="small" spc="0" baseline="0" dirty="0">
              <a:solidFill>
                <a:srgbClr val="385623"/>
              </a:solidFill>
              <a:uFillTx/>
              <a:latin typeface="Courier New" pitchFamily="49"/>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small" spc="0" baseline="0" dirty="0">
                <a:solidFill>
                  <a:srgbClr val="385623"/>
                </a:solidFill>
                <a:uFillTx/>
                <a:latin typeface="Courier New" pitchFamily="49"/>
                <a:ea typeface="Calibri" pitchFamily="34"/>
                <a:cs typeface="Times New Roman" pitchFamily="18"/>
              </a:rPr>
              <a:t>, etc.</a:t>
            </a:r>
            <a:endParaRPr lang="ro-RO" sz="1100" b="0" i="0" u="none" strike="noStrike" kern="0" cap="none" spc="0" baseline="0" dirty="0">
              <a:solidFill>
                <a:srgbClr val="FFFFFF"/>
              </a:solidFill>
              <a:uFillTx/>
              <a:latin typeface="Calibri"/>
              <a:ea typeface="Calibri" pitchFamily="34"/>
              <a:cs typeface="Times New Roman" pitchFamily="18"/>
            </a:endParaRPr>
          </a:p>
        </p:txBody>
      </p:sp>
      <p:sp>
        <p:nvSpPr>
          <p:cNvPr id="9" name="Pentagon 9"/>
          <p:cNvSpPr/>
          <p:nvPr/>
        </p:nvSpPr>
        <p:spPr>
          <a:xfrm>
            <a:off x="6567019" y="4216563"/>
            <a:ext cx="4392896" cy="1019126"/>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ADB9CA"/>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small" spc="0" baseline="0" dirty="0" err="1">
                <a:solidFill>
                  <a:srgbClr val="C00000"/>
                </a:solidFill>
                <a:uFillTx/>
                <a:latin typeface="Courier New" pitchFamily="49"/>
                <a:ea typeface="Calibri" pitchFamily="34"/>
                <a:cs typeface="Times New Roman" pitchFamily="18"/>
              </a:rPr>
              <a:t>Utilizează</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calculatorul</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verifică</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dacă</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informaţiile</a:t>
            </a:r>
            <a:r>
              <a:rPr lang="en-US" sz="1400" b="1" i="0" u="none" strike="noStrike" kern="0" cap="small" spc="0" baseline="0" dirty="0">
                <a:solidFill>
                  <a:srgbClr val="C00000"/>
                </a:solidFill>
                <a:uFillTx/>
                <a:latin typeface="Courier New" pitchFamily="49"/>
                <a:ea typeface="Calibri" pitchFamily="34"/>
                <a:cs typeface="Times New Roman" pitchFamily="18"/>
              </a:rPr>
              <a:t> din </a:t>
            </a:r>
            <a:r>
              <a:rPr lang="en-US" sz="1400" b="1" i="0" u="none" strike="noStrike" kern="0" cap="small" spc="0" baseline="0" dirty="0" err="1">
                <a:solidFill>
                  <a:srgbClr val="C00000"/>
                </a:solidFill>
                <a:uFillTx/>
                <a:latin typeface="Courier New" pitchFamily="49"/>
                <a:ea typeface="Calibri" pitchFamily="34"/>
                <a:cs typeface="Times New Roman" pitchFamily="18"/>
              </a:rPr>
              <a:t>prescripţii</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sunt</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corecte</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completează</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formulare</a:t>
            </a:r>
            <a:r>
              <a:rPr lang="en-US" sz="1400" b="1" i="0" u="none" strike="noStrike" kern="0" cap="small" spc="0" baseline="0" dirty="0">
                <a:solidFill>
                  <a:srgbClr val="C00000"/>
                </a:solidFill>
                <a:uFillTx/>
                <a:latin typeface="Courier New" pitchFamily="49"/>
                <a:ea typeface="Calibri" pitchFamily="34"/>
                <a:cs typeface="Times New Roman" pitchFamily="18"/>
              </a:rPr>
              <a:t> </a:t>
            </a:r>
            <a:r>
              <a:rPr lang="en-US" sz="1400" b="1" i="0" u="none" strike="noStrike" kern="0" cap="small" spc="0" baseline="0" dirty="0" err="1">
                <a:solidFill>
                  <a:srgbClr val="C00000"/>
                </a:solidFill>
                <a:uFillTx/>
                <a:latin typeface="Courier New" pitchFamily="49"/>
                <a:ea typeface="Calibri" pitchFamily="34"/>
                <a:cs typeface="Times New Roman" pitchFamily="18"/>
              </a:rPr>
              <a:t>specifice</a:t>
            </a:r>
            <a:r>
              <a:rPr lang="en-US" sz="1400" b="1" i="0" u="none" strike="noStrike" kern="0" cap="small" spc="0" baseline="0" dirty="0">
                <a:solidFill>
                  <a:srgbClr val="C00000"/>
                </a:solidFill>
                <a:uFillTx/>
                <a:latin typeface="Courier New" pitchFamily="49"/>
                <a:ea typeface="Calibri" pitchFamily="34"/>
                <a:cs typeface="Times New Roman" pitchFamily="18"/>
              </a:rPr>
              <a:t>, etc.</a:t>
            </a:r>
            <a:endParaRPr lang="ro-RO" sz="1100" b="0" i="0" u="none" strike="noStrike" kern="0" cap="none" spc="0" baseline="0" dirty="0">
              <a:solidFill>
                <a:srgbClr val="FFFFFF"/>
              </a:solidFill>
              <a:uFillTx/>
              <a:latin typeface="Calibri"/>
              <a:ea typeface="Calibri" pitchFamily="34"/>
              <a:cs typeface="Times New Roman" pitchFamily="18"/>
            </a:endParaRPr>
          </a:p>
        </p:txBody>
      </p:sp>
      <p:sp>
        <p:nvSpPr>
          <p:cNvPr id="10" name="Pentagon 11"/>
          <p:cNvSpPr/>
          <p:nvPr/>
        </p:nvSpPr>
        <p:spPr>
          <a:xfrm>
            <a:off x="6567019" y="5431746"/>
            <a:ext cx="3810003" cy="676271"/>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C5E0B4"/>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small" spc="0" baseline="0" dirty="0" err="1">
                <a:solidFill>
                  <a:srgbClr val="833C0B"/>
                </a:solidFill>
                <a:uFillTx/>
                <a:latin typeface="Courier New" pitchFamily="49"/>
                <a:ea typeface="Calibri" pitchFamily="34"/>
                <a:cs typeface="Times New Roman" pitchFamily="18"/>
              </a:rPr>
              <a:t>Utilizeaza</a:t>
            </a:r>
            <a:r>
              <a:rPr lang="en-US" sz="1400" b="1" i="0" u="none" strike="noStrike" kern="0" cap="small" spc="0" baseline="0" dirty="0">
                <a:solidFill>
                  <a:srgbClr val="833C0B"/>
                </a:solidFill>
                <a:uFillTx/>
                <a:latin typeface="Courier New" pitchFamily="49"/>
                <a:ea typeface="Calibri" pitchFamily="34"/>
                <a:cs typeface="Times New Roman" pitchFamily="18"/>
              </a:rPr>
              <a:t> </a:t>
            </a:r>
            <a:r>
              <a:rPr lang="en-US" sz="1400" b="1" i="0" u="none" strike="noStrike" kern="0" cap="small" spc="0" baseline="0" dirty="0" err="1">
                <a:solidFill>
                  <a:srgbClr val="833C0B"/>
                </a:solidFill>
                <a:uFillTx/>
                <a:latin typeface="Courier New" pitchFamily="49"/>
                <a:ea typeface="Calibri" pitchFamily="34"/>
                <a:cs typeface="Times New Roman" pitchFamily="18"/>
              </a:rPr>
              <a:t>instrumentarul</a:t>
            </a:r>
            <a:r>
              <a:rPr lang="en-US" sz="1400" b="1" i="0" u="none" strike="noStrike" kern="0" cap="small" spc="0" baseline="0" dirty="0">
                <a:solidFill>
                  <a:srgbClr val="833C0B"/>
                </a:solidFill>
                <a:uFillTx/>
                <a:latin typeface="Courier New" pitchFamily="49"/>
                <a:ea typeface="Calibri" pitchFamily="34"/>
                <a:cs typeface="Times New Roman" pitchFamily="18"/>
              </a:rPr>
              <a:t> medical din </a:t>
            </a:r>
            <a:r>
              <a:rPr lang="en-US" sz="1400" b="1" i="0" u="none" strike="noStrike" kern="0" cap="small" spc="0" baseline="0" dirty="0" err="1">
                <a:solidFill>
                  <a:srgbClr val="833C0B"/>
                </a:solidFill>
                <a:uFillTx/>
                <a:latin typeface="Courier New" pitchFamily="49"/>
                <a:ea typeface="Calibri" pitchFamily="34"/>
                <a:cs typeface="Times New Roman" pitchFamily="18"/>
              </a:rPr>
              <a:t>farmacie</a:t>
            </a:r>
            <a:r>
              <a:rPr lang="en-US" sz="1400" b="1" i="0" u="none" strike="noStrike" kern="0" cap="small" spc="0" baseline="0" dirty="0">
                <a:solidFill>
                  <a:srgbClr val="833C0B"/>
                </a:solidFill>
                <a:uFillTx/>
                <a:latin typeface="Courier New" pitchFamily="49"/>
                <a:ea typeface="Calibri" pitchFamily="34"/>
                <a:cs typeface="Times New Roman" pitchFamily="18"/>
              </a:rPr>
              <a:t> in </a:t>
            </a:r>
            <a:r>
              <a:rPr lang="en-US" sz="1400" b="1" i="0" u="none" strike="noStrike" kern="0" cap="small" spc="0" baseline="0" dirty="0" err="1">
                <a:solidFill>
                  <a:srgbClr val="833C0B"/>
                </a:solidFill>
                <a:uFillTx/>
                <a:latin typeface="Courier New" pitchFamily="49"/>
                <a:ea typeface="Calibri" pitchFamily="34"/>
                <a:cs typeface="Times New Roman" pitchFamily="18"/>
              </a:rPr>
              <a:t>procese</a:t>
            </a:r>
            <a:r>
              <a:rPr lang="en-US" sz="1400" b="1" i="0" u="none" strike="noStrike" kern="0" cap="small" spc="0" baseline="0" dirty="0">
                <a:solidFill>
                  <a:srgbClr val="833C0B"/>
                </a:solidFill>
                <a:uFillTx/>
                <a:latin typeface="Courier New" pitchFamily="49"/>
                <a:ea typeface="Calibri" pitchFamily="34"/>
                <a:cs typeface="Times New Roman" pitchFamily="18"/>
              </a:rPr>
              <a:t> </a:t>
            </a:r>
            <a:r>
              <a:rPr lang="en-US" sz="1400" b="1" i="0" u="none" strike="noStrike" kern="0" cap="small" spc="0" baseline="0" dirty="0" err="1">
                <a:solidFill>
                  <a:srgbClr val="833C0B"/>
                </a:solidFill>
                <a:uFillTx/>
                <a:latin typeface="Courier New" pitchFamily="49"/>
                <a:ea typeface="Calibri" pitchFamily="34"/>
                <a:cs typeface="Times New Roman" pitchFamily="18"/>
              </a:rPr>
              <a:t>tehnologice</a:t>
            </a:r>
            <a:r>
              <a:rPr lang="en-US" sz="1400" b="1" i="0" u="none" strike="noStrike" kern="0" cap="small" spc="0" baseline="0" dirty="0">
                <a:solidFill>
                  <a:srgbClr val="833C0B"/>
                </a:solidFill>
                <a:uFillTx/>
                <a:latin typeface="Courier New" pitchFamily="49"/>
                <a:ea typeface="Calibri" pitchFamily="34"/>
                <a:cs typeface="Times New Roman" pitchFamily="18"/>
              </a:rPr>
              <a:t>.</a:t>
            </a:r>
            <a:endParaRPr lang="ro-RO" sz="1100" b="0" i="0" u="none" strike="noStrike" kern="0" cap="none" spc="0" baseline="0" dirty="0">
              <a:solidFill>
                <a:srgbClr val="FFFFFF"/>
              </a:solidFill>
              <a:uFillTx/>
              <a:latin typeface="Calibri"/>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0-#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1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ppt_x</p:attrName>
                                        </p:attrNameLst>
                                      </p:cBhvr>
                                      <p:tavLst>
                                        <p:tav tm="0">
                                          <p:val>
                                            <p:strVal val="0-#ppt_w/2"/>
                                          </p:val>
                                        </p:tav>
                                        <p:tav tm="100000">
                                          <p:val>
                                            <p:strVal val="#ppt_x"/>
                                          </p:val>
                                        </p:tav>
                                      </p:tavLst>
                                    </p:anim>
                                    <p:anim calcmode="lin" valueType="num">
                                      <p:cBhvr>
                                        <p:cTn id="13" dur="2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ppt_x</p:attrName>
                                        </p:attrNameLst>
                                      </p:cBhvr>
                                      <p:tavLst>
                                        <p:tav tm="0">
                                          <p:val>
                                            <p:strVal val="1+#ppt_w/2"/>
                                          </p:val>
                                        </p:tav>
                                        <p:tav tm="100000">
                                          <p:val>
                                            <p:strVal val="#ppt_x"/>
                                          </p:val>
                                        </p:tav>
                                      </p:tavLst>
                                    </p:anim>
                                    <p:anim calcmode="lin" valueType="num">
                                      <p:cBhvr>
                                        <p:cTn id="18" dur="20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8000"/>
                            </p:stCondLst>
                            <p:childTnLst>
                              <p:par>
                                <p:cTn id="20" presetID="2" presetClass="entr" presetSubtype="9"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ppt_x</p:attrName>
                                        </p:attrNameLst>
                                      </p:cBhvr>
                                      <p:tavLst>
                                        <p:tav tm="0">
                                          <p:val>
                                            <p:strVal val="0-#ppt_w/2"/>
                                          </p:val>
                                        </p:tav>
                                        <p:tav tm="100000">
                                          <p:val>
                                            <p:strVal val="#ppt_x"/>
                                          </p:val>
                                        </p:tav>
                                      </p:tavLst>
                                    </p:anim>
                                    <p:anim calcmode="lin" valueType="num">
                                      <p:cBhvr>
                                        <p:cTn id="23" dur="20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114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11900"/>
                            </p:stCondLst>
                            <p:childTnLst>
                              <p:par>
                                <p:cTn id="30" presetID="2" presetClass="entr" presetSubtype="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2000" fill="hold"/>
                                        <p:tgtEl>
                                          <p:spTgt spid="3"/>
                                        </p:tgtEl>
                                        <p:attrNameLst>
                                          <p:attrName>ppt_x</p:attrName>
                                        </p:attrNameLst>
                                      </p:cBhvr>
                                      <p:tavLst>
                                        <p:tav tm="0">
                                          <p:val>
                                            <p:strVal val="1+#ppt_w/2"/>
                                          </p:val>
                                        </p:tav>
                                        <p:tav tm="100000">
                                          <p:val>
                                            <p:strVal val="#ppt_x"/>
                                          </p:val>
                                        </p:tav>
                                      </p:tavLst>
                                    </p:anim>
                                    <p:anim calcmode="lin" valueType="num">
                                      <p:cBhvr>
                                        <p:cTn id="33" dur="2000" fill="hold"/>
                                        <p:tgtEl>
                                          <p:spTgt spid="3"/>
                                        </p:tgtEl>
                                        <p:attrNameLst>
                                          <p:attrName>ppt_y</p:attrName>
                                        </p:attrNameLst>
                                      </p:cBhvr>
                                      <p:tavLst>
                                        <p:tav tm="0">
                                          <p:val>
                                            <p:strVal val="#ppt_y"/>
                                          </p:val>
                                        </p:tav>
                                        <p:tav tm="100000">
                                          <p:val>
                                            <p:strVal val="#ppt_y"/>
                                          </p:val>
                                        </p:tav>
                                      </p:tavLst>
                                    </p:anim>
                                  </p:childTnLst>
                                </p:cTn>
                              </p:par>
                            </p:childTnLst>
                          </p:cTn>
                        </p:par>
                        <p:par>
                          <p:cTn id="34" fill="hold">
                            <p:stCondLst>
                              <p:cond delay="13900"/>
                            </p:stCondLst>
                            <p:childTnLst>
                              <p:par>
                                <p:cTn id="35" presetID="2" presetClass="entr" presetSubtype="6" fill="hold" grpId="0" nodeType="afterEffect">
                                  <p:stCondLst>
                                    <p:cond delay="0"/>
                                  </p:stCondLst>
                                  <p:iterate type="wd">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2000" fill="hold"/>
                                        <p:tgtEl>
                                          <p:spTgt spid="8"/>
                                        </p:tgtEl>
                                        <p:attrNameLst>
                                          <p:attrName>ppt_x</p:attrName>
                                        </p:attrNameLst>
                                      </p:cBhvr>
                                      <p:tavLst>
                                        <p:tav tm="0">
                                          <p:val>
                                            <p:strVal val="1+#ppt_w/2"/>
                                          </p:val>
                                        </p:tav>
                                        <p:tav tm="100000">
                                          <p:val>
                                            <p:strVal val="#ppt_x"/>
                                          </p:val>
                                        </p:tav>
                                      </p:tavLst>
                                    </p:anim>
                                    <p:anim calcmode="lin" valueType="num">
                                      <p:cBhvr>
                                        <p:cTn id="38" dur="20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19100"/>
                            </p:stCondLst>
                            <p:childTnLst>
                              <p:par>
                                <p:cTn id="40" presetID="2" presetClass="entr" presetSubtype="6" fill="hold" grpId="0" nodeType="after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 calcmode="lin" valueType="num">
                                      <p:cBhvr>
                                        <p:cTn id="42" dur="2000" fill="hold"/>
                                        <p:tgtEl>
                                          <p:spTgt spid="9"/>
                                        </p:tgtEl>
                                        <p:attrNameLst>
                                          <p:attrName>ppt_x</p:attrName>
                                        </p:attrNameLst>
                                      </p:cBhvr>
                                      <p:tavLst>
                                        <p:tav tm="0">
                                          <p:val>
                                            <p:strVal val="1+#ppt_w/2"/>
                                          </p:val>
                                        </p:tav>
                                        <p:tav tm="100000">
                                          <p:val>
                                            <p:strVal val="#ppt_x"/>
                                          </p:val>
                                        </p:tav>
                                      </p:tavLst>
                                    </p:anim>
                                    <p:anim calcmode="lin" valueType="num">
                                      <p:cBhvr>
                                        <p:cTn id="43" dur="20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24300"/>
                            </p:stCondLst>
                            <p:childTnLst>
                              <p:par>
                                <p:cTn id="45" presetID="2" presetClass="entr" presetSubtype="12" fill="hold" grpId="0" nodeType="afterEffect">
                                  <p:stCondLst>
                                    <p:cond delay="0"/>
                                  </p:stCondLst>
                                  <p:iterate type="wd">
                                    <p:tmPct val="10000"/>
                                  </p:iterate>
                                  <p:childTnLst>
                                    <p:set>
                                      <p:cBhvr>
                                        <p:cTn id="46" dur="1" fill="hold">
                                          <p:stCondLst>
                                            <p:cond delay="0"/>
                                          </p:stCondLst>
                                        </p:cTn>
                                        <p:tgtEl>
                                          <p:spTgt spid="10"/>
                                        </p:tgtEl>
                                        <p:attrNameLst>
                                          <p:attrName>style.visibility</p:attrName>
                                        </p:attrNameLst>
                                      </p:cBhvr>
                                      <p:to>
                                        <p:strVal val="visible"/>
                                      </p:to>
                                    </p:set>
                                    <p:anim calcmode="lin" valueType="num">
                                      <p:cBhvr>
                                        <p:cTn id="47" dur="2000" fill="hold"/>
                                        <p:tgtEl>
                                          <p:spTgt spid="10"/>
                                        </p:tgtEl>
                                        <p:attrNameLst>
                                          <p:attrName>ppt_x</p:attrName>
                                        </p:attrNameLst>
                                      </p:cBhvr>
                                      <p:tavLst>
                                        <p:tav tm="0">
                                          <p:val>
                                            <p:strVal val="0-#ppt_w/2"/>
                                          </p:val>
                                        </p:tav>
                                        <p:tav tm="100000">
                                          <p:val>
                                            <p:strVal val="#ppt_x"/>
                                          </p:val>
                                        </p:tav>
                                      </p:tavLst>
                                    </p:anim>
                                    <p:anim calcmode="lin" valueType="num">
                                      <p:cBhvr>
                                        <p:cTn id="4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Imagine 97" descr="E:\Folder nou (2)\d3c29c268460512b2b7ec42c7a8979b8--drawing-ideas-portfolio.jpg"/>
          <p:cNvPicPr>
            <a:picLocks noChangeAspect="1"/>
          </p:cNvPicPr>
          <p:nvPr/>
        </p:nvPicPr>
        <p:blipFill>
          <a:blip r:embed="rId2"/>
          <a:srcRect/>
          <a:stretch>
            <a:fillRect/>
          </a:stretch>
        </p:blipFill>
        <p:spPr>
          <a:xfrm rot="5400013">
            <a:off x="3178713" y="-1553845"/>
            <a:ext cx="7560314" cy="10668003"/>
          </a:xfrm>
          <a:prstGeom prst="rect">
            <a:avLst/>
          </a:prstGeom>
          <a:noFill/>
          <a:ln cap="flat">
            <a:noFill/>
          </a:ln>
        </p:spPr>
      </p:pic>
      <p:pic>
        <p:nvPicPr>
          <p:cNvPr id="3" name="Imagine 41"/>
          <p:cNvPicPr>
            <a:picLocks noChangeAspect="1"/>
          </p:cNvPicPr>
          <p:nvPr/>
        </p:nvPicPr>
        <p:blipFill>
          <a:blip r:embed="rId3"/>
          <a:srcRect/>
          <a:stretch>
            <a:fillRect/>
          </a:stretch>
        </p:blipFill>
        <p:spPr>
          <a:xfrm>
            <a:off x="1624888" y="-112425"/>
            <a:ext cx="4711519" cy="1284402"/>
          </a:xfrm>
          <a:prstGeom prst="rect">
            <a:avLst/>
          </a:prstGeom>
          <a:noFill/>
          <a:ln cap="flat">
            <a:noFill/>
          </a:ln>
        </p:spPr>
      </p:pic>
      <p:pic>
        <p:nvPicPr>
          <p:cNvPr id="4" name="Imagine 101"/>
          <p:cNvPicPr>
            <a:picLocks noChangeAspect="1"/>
          </p:cNvPicPr>
          <p:nvPr/>
        </p:nvPicPr>
        <p:blipFill>
          <a:blip r:embed="rId4"/>
          <a:srcRect/>
          <a:stretch>
            <a:fillRect/>
          </a:stretch>
        </p:blipFill>
        <p:spPr>
          <a:xfrm>
            <a:off x="5715045" y="2706239"/>
            <a:ext cx="2734312" cy="1924053"/>
          </a:xfrm>
          <a:prstGeom prst="rect">
            <a:avLst/>
          </a:prstGeom>
          <a:noFill/>
          <a:ln cap="flat">
            <a:noFill/>
          </a:ln>
        </p:spPr>
      </p:pic>
      <p:sp>
        <p:nvSpPr>
          <p:cNvPr id="5" name="Explicație cu săgeata în jos 149"/>
          <p:cNvSpPr/>
          <p:nvPr/>
        </p:nvSpPr>
        <p:spPr>
          <a:xfrm>
            <a:off x="5039084" y="1487710"/>
            <a:ext cx="4086225" cy="1152528"/>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solidFill>
            <a:srgbClr val="548235"/>
          </a:solidFill>
          <a:ln w="28575"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Calibri"/>
                <a:ea typeface="Calibri" pitchFamily="34"/>
                <a:cs typeface="Times New Roman" pitchFamily="18"/>
              </a:rPr>
              <a:t>–   </a:t>
            </a:r>
            <a:r>
              <a:rPr lang="en-US" sz="1800" b="1" i="0" u="none" strike="noStrike" kern="0" cap="small" spc="0" baseline="0">
                <a:solidFill>
                  <a:srgbClr val="FFFFFF"/>
                </a:solidFill>
                <a:uFillTx/>
                <a:latin typeface="Courier New" pitchFamily="49"/>
                <a:ea typeface="Calibri" pitchFamily="34"/>
                <a:cs typeface="Times New Roman" pitchFamily="18"/>
              </a:rPr>
              <a:t>Farmacii particulare şi de stat.</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6" name="Explicație cu săgeata spre dreapta 152"/>
          <p:cNvSpPr/>
          <p:nvPr/>
        </p:nvSpPr>
        <p:spPr>
          <a:xfrm>
            <a:off x="3095664" y="2863397"/>
            <a:ext cx="2619371" cy="1609728"/>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1 f27 1"/>
              <a:gd name="f36" fmla="*/ f30 f27 1"/>
              <a:gd name="f37" fmla="*/ f33 1 2"/>
              <a:gd name="f38" fmla="min f34 f33"/>
              <a:gd name="f39" fmla="*/ f34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0 0 f43"/>
              <a:gd name="f53" fmla="*/ f45 f27 1"/>
              <a:gd name="f54" fmla="*/ f49 f27 1"/>
              <a:gd name="f55" fmla="*/ f52 f27 1"/>
              <a:gd name="f56" fmla="*/ f48 f27 1"/>
              <a:gd name="f57" fmla="*/ f51 f27 1"/>
              <a:gd name="f58" fmla="*/ f50 f27 1"/>
            </a:gdLst>
            <a:ahLst/>
            <a:cxnLst>
              <a:cxn ang="3cd4">
                <a:pos x="hc" y="t"/>
              </a:cxn>
              <a:cxn ang="0">
                <a:pos x="r" y="vc"/>
              </a:cxn>
              <a:cxn ang="cd4">
                <a:pos x="hc" y="b"/>
              </a:cxn>
              <a:cxn ang="cd2">
                <a:pos x="l" y="vc"/>
              </a:cxn>
              <a:cxn ang="f25">
                <a:pos x="f53" y="f32"/>
              </a:cxn>
              <a:cxn ang="f26">
                <a:pos x="f53" y="f35"/>
              </a:cxn>
            </a:cxnLst>
            <a:rect l="f32" t="f32" r="f46" b="f35"/>
            <a:pathLst>
              <a:path>
                <a:moveTo>
                  <a:pt x="f32" y="f32"/>
                </a:moveTo>
                <a:lnTo>
                  <a:pt x="f46" y="f32"/>
                </a:lnTo>
                <a:lnTo>
                  <a:pt x="f46" y="f54"/>
                </a:lnTo>
                <a:lnTo>
                  <a:pt x="f55" y="f54"/>
                </a:lnTo>
                <a:lnTo>
                  <a:pt x="f55" y="f56"/>
                </a:lnTo>
                <a:lnTo>
                  <a:pt x="f36" y="f47"/>
                </a:lnTo>
                <a:lnTo>
                  <a:pt x="f55" y="f57"/>
                </a:lnTo>
                <a:lnTo>
                  <a:pt x="f55" y="f58"/>
                </a:lnTo>
                <a:lnTo>
                  <a:pt x="f46" y="f58"/>
                </a:lnTo>
                <a:lnTo>
                  <a:pt x="f46" y="f35"/>
                </a:lnTo>
                <a:lnTo>
                  <a:pt x="f32" y="f35"/>
                </a:lnTo>
                <a:close/>
              </a:path>
            </a:pathLst>
          </a:custGeom>
          <a:solidFill>
            <a:srgbClr val="F8CBAD"/>
          </a:solidFill>
          <a:ln w="28575"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small" spc="0" baseline="0">
                <a:solidFill>
                  <a:srgbClr val="833C0B"/>
                </a:solidFill>
                <a:uFillTx/>
                <a:latin typeface="Courier New" pitchFamily="49"/>
                <a:ea typeface="Calibri" pitchFamily="34"/>
                <a:cs typeface="Times New Roman" pitchFamily="18"/>
              </a:rPr>
              <a:t>, </a:t>
            </a:r>
            <a:r>
              <a:rPr lang="en-US" sz="1800" b="1" i="0" u="none" strike="noStrike" kern="0" cap="small" spc="0" baseline="0">
                <a:solidFill>
                  <a:srgbClr val="833C0B"/>
                </a:solidFill>
                <a:uFillTx/>
                <a:latin typeface="Courier New" pitchFamily="49"/>
                <a:ea typeface="Calibri" pitchFamily="34"/>
                <a:cs typeface="Times New Roman" pitchFamily="18"/>
              </a:rPr>
              <a:t>laboratoare galenice.</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7" name="Explicație cu săgeata spre stânga 151"/>
          <p:cNvSpPr/>
          <p:nvPr/>
        </p:nvSpPr>
        <p:spPr>
          <a:xfrm>
            <a:off x="8449348" y="2811011"/>
            <a:ext cx="2162171" cy="1714500"/>
          </a:xfrm>
          <a:custGeom>
            <a:avLst/>
            <a:gdLst>
              <a:gd name="f0" fmla="val 10800000"/>
              <a:gd name="f1" fmla="val 5400000"/>
              <a:gd name="f2" fmla="val 180"/>
              <a:gd name="f3" fmla="val w"/>
              <a:gd name="f4" fmla="val h"/>
              <a:gd name="f5" fmla="val ss"/>
              <a:gd name="f6" fmla="val 0"/>
              <a:gd name="f7" fmla="val 25000"/>
              <a:gd name="f8" fmla="val 64977"/>
              <a:gd name="f9" fmla="+- 0 0 -360"/>
              <a:gd name="f10" fmla="+- 0 0 -18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3 1 2"/>
              <a:gd name="f38" fmla="min f34 f33"/>
              <a:gd name="f39" fmla="*/ f34 f8 1"/>
              <a:gd name="f40" fmla="+- f6 f37 0"/>
              <a:gd name="f41" fmla="*/ f38 f7 1"/>
              <a:gd name="f42" fmla="*/ f39 1 100000"/>
              <a:gd name="f43" fmla="*/ f41 1 100000"/>
              <a:gd name="f44" fmla="*/ f41 1 200000"/>
              <a:gd name="f45" fmla="+- f30 0 f42"/>
              <a:gd name="f46" fmla="*/ f40 f27 1"/>
              <a:gd name="f47" fmla="+- f40 0 f43"/>
              <a:gd name="f48" fmla="+- f40 0 f44"/>
              <a:gd name="f49" fmla="+- f40 f44 0"/>
              <a:gd name="f50" fmla="+- f40 f43 0"/>
              <a:gd name="f51" fmla="+- f45 f30 0"/>
              <a:gd name="f52" fmla="*/ f45 f27 1"/>
              <a:gd name="f53" fmla="*/ f43 f27 1"/>
              <a:gd name="f54" fmla="*/ f51 1 2"/>
              <a:gd name="f55" fmla="*/ f47 f27 1"/>
              <a:gd name="f56" fmla="*/ f48 f27 1"/>
              <a:gd name="f57" fmla="*/ f49 f27 1"/>
              <a:gd name="f58" fmla="*/ f50 f27 1"/>
              <a:gd name="f59" fmla="*/ f54 f27 1"/>
            </a:gdLst>
            <a:ahLst/>
            <a:cxnLst>
              <a:cxn ang="3cd4">
                <a:pos x="hc" y="t"/>
              </a:cxn>
              <a:cxn ang="0">
                <a:pos x="r" y="vc"/>
              </a:cxn>
              <a:cxn ang="cd4">
                <a:pos x="hc" y="b"/>
              </a:cxn>
              <a:cxn ang="cd2">
                <a:pos x="l" y="vc"/>
              </a:cxn>
              <a:cxn ang="f25">
                <a:pos x="f59" y="f32"/>
              </a:cxn>
              <a:cxn ang="f26">
                <a:pos x="f59" y="f36"/>
              </a:cxn>
            </a:cxnLst>
            <a:rect l="f52" t="f32" r="f35" b="f36"/>
            <a:pathLst>
              <a:path>
                <a:moveTo>
                  <a:pt x="f32" y="f46"/>
                </a:moveTo>
                <a:lnTo>
                  <a:pt x="f53" y="f55"/>
                </a:lnTo>
                <a:lnTo>
                  <a:pt x="f53" y="f56"/>
                </a:lnTo>
                <a:lnTo>
                  <a:pt x="f52" y="f56"/>
                </a:lnTo>
                <a:lnTo>
                  <a:pt x="f52" y="f32"/>
                </a:lnTo>
                <a:lnTo>
                  <a:pt x="f35" y="f32"/>
                </a:lnTo>
                <a:lnTo>
                  <a:pt x="f35" y="f36"/>
                </a:lnTo>
                <a:lnTo>
                  <a:pt x="f52" y="f36"/>
                </a:lnTo>
                <a:lnTo>
                  <a:pt x="f52" y="f57"/>
                </a:lnTo>
                <a:lnTo>
                  <a:pt x="f53" y="f57"/>
                </a:lnTo>
                <a:lnTo>
                  <a:pt x="f53" y="f58"/>
                </a:lnTo>
                <a:close/>
              </a:path>
            </a:pathLst>
          </a:custGeom>
          <a:solidFill>
            <a:srgbClr val="9DC3E6"/>
          </a:solidFill>
          <a:ln w="28575"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small" spc="0" baseline="0">
                <a:solidFill>
                  <a:srgbClr val="833C0B"/>
                </a:solidFill>
                <a:uFillTx/>
                <a:latin typeface="Courier New" pitchFamily="49"/>
                <a:ea typeface="Calibri" pitchFamily="34"/>
                <a:cs typeface="Times New Roman" pitchFamily="18"/>
              </a:rPr>
              <a:t>Laboratoare şi farmacii din cadrul spitalelor şi clinicilor particulare</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8" name="Explicație cu săgeata în sus 153"/>
          <p:cNvSpPr/>
          <p:nvPr/>
        </p:nvSpPr>
        <p:spPr>
          <a:xfrm>
            <a:off x="4330717" y="4585551"/>
            <a:ext cx="5591171" cy="1847846"/>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31 0 f42"/>
              <a:gd name="f46" fmla="*/ f40 f27 1"/>
              <a:gd name="f47" fmla="+- f40 0 f43"/>
              <a:gd name="f48" fmla="+- f40 0 f44"/>
              <a:gd name="f49" fmla="+- f40 f44 0"/>
              <a:gd name="f50" fmla="+- f40 f43 0"/>
              <a:gd name="f51" fmla="*/ f45 f27 1"/>
              <a:gd name="f52" fmla="*/ f43 f27 1"/>
              <a:gd name="f53" fmla="*/ f48 f27 1"/>
              <a:gd name="f54" fmla="*/ f47 f27 1"/>
              <a:gd name="f55" fmla="*/ f50 f27 1"/>
              <a:gd name="f56" fmla="*/ f49 f27 1"/>
            </a:gdLst>
            <a:ahLst/>
            <a:cxnLst>
              <a:cxn ang="3cd4">
                <a:pos x="hc" y="t"/>
              </a:cxn>
              <a:cxn ang="0">
                <a:pos x="r" y="vc"/>
              </a:cxn>
              <a:cxn ang="cd4">
                <a:pos x="hc" y="b"/>
              </a:cxn>
              <a:cxn ang="cd2">
                <a:pos x="l" y="vc"/>
              </a:cxn>
              <a:cxn ang="f25">
                <a:pos x="f32" y="f51"/>
              </a:cxn>
              <a:cxn ang="f26">
                <a:pos x="f35" y="f51"/>
              </a:cxn>
            </a:cxnLst>
            <a:rect l="f32" t="f51" r="f35" b="f36"/>
            <a:pathLst>
              <a:path>
                <a:moveTo>
                  <a:pt x="f32" y="f51"/>
                </a:moveTo>
                <a:lnTo>
                  <a:pt x="f53" y="f51"/>
                </a:lnTo>
                <a:lnTo>
                  <a:pt x="f53" y="f52"/>
                </a:lnTo>
                <a:lnTo>
                  <a:pt x="f54" y="f52"/>
                </a:lnTo>
                <a:lnTo>
                  <a:pt x="f46" y="f32"/>
                </a:lnTo>
                <a:lnTo>
                  <a:pt x="f55" y="f52"/>
                </a:lnTo>
                <a:lnTo>
                  <a:pt x="f56" y="f52"/>
                </a:lnTo>
                <a:lnTo>
                  <a:pt x="f56" y="f51"/>
                </a:lnTo>
                <a:lnTo>
                  <a:pt x="f35" y="f51"/>
                </a:lnTo>
                <a:lnTo>
                  <a:pt x="f35" y="f36"/>
                </a:lnTo>
                <a:lnTo>
                  <a:pt x="f32" y="f36"/>
                </a:lnTo>
                <a:close/>
              </a:path>
            </a:pathLst>
          </a:custGeom>
          <a:solidFill>
            <a:srgbClr val="FFFF00"/>
          </a:solidFill>
          <a:ln w="28575"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small" spc="0" baseline="0">
                <a:solidFill>
                  <a:srgbClr val="FF0000"/>
                </a:solidFill>
                <a:uFillTx/>
                <a:latin typeface="Calibri"/>
                <a:ea typeface="Calibri" pitchFamily="34"/>
                <a:cs typeface="Times New Roman" pitchFamily="18"/>
              </a:rPr>
              <a:t>–   </a:t>
            </a:r>
            <a:r>
              <a:rPr lang="en-US" sz="1800" b="1" i="0" u="none" strike="noStrike" kern="0" cap="small" spc="0" baseline="0">
                <a:solidFill>
                  <a:srgbClr val="FF0000"/>
                </a:solidFill>
                <a:uFillTx/>
                <a:latin typeface="Calibri"/>
                <a:ea typeface="Calibri" pitchFamily="34"/>
                <a:cs typeface="Times New Roman" pitchFamily="18"/>
              </a:rPr>
              <a:t>Fabrici de medicamente, depozite de medicamente, centre de distribuţie a medicamentelor.</a:t>
            </a:r>
            <a:endParaRPr lang="ro-RO" sz="1100" b="0" i="0" u="none" strike="noStrike" kern="0" cap="none" spc="0" baseline="0">
              <a:solidFill>
                <a:srgbClr val="FFFFFF"/>
              </a:solidFill>
              <a:uFillTx/>
              <a:latin typeface="Calibri"/>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1+#ppt_w/2"/>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9200"/>
                            </p:stCondLst>
                            <p:childTnLst>
                              <p:par>
                                <p:cTn id="25" presetID="2" presetClass="entr" presetSubtype="8"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1800"/>
                            </p:stCondLst>
                            <p:childTnLst>
                              <p:par>
                                <p:cTn id="30" presetID="2" presetClass="entr" presetSubtype="2" fill="hold" grpId="0" nodeType="afterEffect">
                                  <p:stCondLst>
                                    <p:cond delay="0"/>
                                  </p:stCondLst>
                                  <p:iterate type="wd">
                                    <p:tmPct val="10000"/>
                                  </p:iterate>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1+#ppt_w/2"/>
                                          </p:val>
                                        </p:tav>
                                        <p:tav tm="100000">
                                          <p:val>
                                            <p:strVal val="#ppt_x"/>
                                          </p:val>
                                        </p:tav>
                                      </p:tavLst>
                                    </p:anim>
                                    <p:anim calcmode="lin" valueType="num">
                                      <p:cBhvr additive="base">
                                        <p:cTn id="33" dur="20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15400"/>
                            </p:stCondLst>
                            <p:childTnLst>
                              <p:par>
                                <p:cTn id="35" presetID="2" presetClass="entr" presetSubtype="6" fill="hold" grpId="0" nodeType="afterEffect">
                                  <p:stCondLst>
                                    <p:cond delay="0"/>
                                  </p:stCondLst>
                                  <p:iterate type="wd">
                                    <p:tmPct val="10000"/>
                                  </p:iterate>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1+#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Imagine 103" descr="E:\Folder nou (2)\03e0397b40f5cc84a58d9a77e5418043.png"/>
          <p:cNvPicPr>
            <a:picLocks noChangeAspect="1"/>
          </p:cNvPicPr>
          <p:nvPr/>
        </p:nvPicPr>
        <p:blipFill>
          <a:blip r:embed="rId2"/>
          <a:srcRect b="5273"/>
          <a:stretch>
            <a:fillRect/>
          </a:stretch>
        </p:blipFill>
        <p:spPr>
          <a:xfrm rot="5400013">
            <a:off x="3153980" y="-1517802"/>
            <a:ext cx="7533641" cy="10569266"/>
          </a:xfrm>
          <a:prstGeom prst="rect">
            <a:avLst/>
          </a:prstGeom>
          <a:noFill/>
          <a:ln cap="flat">
            <a:noFill/>
          </a:ln>
        </p:spPr>
      </p:pic>
      <p:pic>
        <p:nvPicPr>
          <p:cNvPr id="3" name="Imagine 150"/>
          <p:cNvPicPr>
            <a:picLocks noChangeAspect="1"/>
          </p:cNvPicPr>
          <p:nvPr/>
        </p:nvPicPr>
        <p:blipFill>
          <a:blip r:embed="rId3"/>
          <a:srcRect/>
          <a:stretch>
            <a:fillRect/>
          </a:stretch>
        </p:blipFill>
        <p:spPr>
          <a:xfrm>
            <a:off x="1983031" y="-165881"/>
            <a:ext cx="4726862" cy="1106039"/>
          </a:xfrm>
          <a:prstGeom prst="rect">
            <a:avLst/>
          </a:prstGeom>
          <a:noFill/>
          <a:ln cap="flat">
            <a:noFill/>
          </a:ln>
        </p:spPr>
      </p:pic>
      <p:pic>
        <p:nvPicPr>
          <p:cNvPr id="4" name="Imagine 154" descr="E:\Folder nou (2)\fără titluprt.png"/>
          <p:cNvPicPr>
            <a:picLocks noChangeAspect="1"/>
          </p:cNvPicPr>
          <p:nvPr/>
        </p:nvPicPr>
        <p:blipFill>
          <a:blip r:embed="rId4"/>
          <a:srcRect/>
          <a:stretch>
            <a:fillRect/>
          </a:stretch>
        </p:blipFill>
        <p:spPr>
          <a:xfrm>
            <a:off x="2173894" y="1106039"/>
            <a:ext cx="3542669" cy="3822063"/>
          </a:xfrm>
          <a:prstGeom prst="rect">
            <a:avLst/>
          </a:prstGeom>
          <a:noFill/>
          <a:ln cap="flat">
            <a:noFill/>
          </a:ln>
        </p:spPr>
      </p:pic>
      <p:sp>
        <p:nvSpPr>
          <p:cNvPr id="5" name="Text Box 2"/>
          <p:cNvSpPr txBox="1"/>
          <p:nvPr/>
        </p:nvSpPr>
        <p:spPr>
          <a:xfrm>
            <a:off x="2812383" y="809445"/>
            <a:ext cx="2265682" cy="3277237"/>
          </a:xfrm>
          <a:prstGeom prst="rect">
            <a:avLst/>
          </a:prstGeom>
          <a:solidFill>
            <a:srgbClr val="FFFFFF"/>
          </a:solidFill>
          <a:ln w="28575" cap="flat">
            <a:solidFill>
              <a:srgbClr val="C00000"/>
            </a:solidFill>
            <a:prstDash val="solid"/>
            <a:miter/>
          </a:ln>
        </p:spPr>
        <p:txBody>
          <a:bodyPr vert="horz" wrap="square" lIns="91440" tIns="45720" rIns="91440" bIns="45720" anchor="t" anchorCtr="0" compatLnSpc="1">
            <a:spAutoFit/>
          </a:bodyPr>
          <a:lstStyle/>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600" b="1" i="0" u="none" strike="noStrike" kern="1200" cap="small" spc="0" baseline="0">
                <a:solidFill>
                  <a:srgbClr val="000000"/>
                </a:solidFill>
                <a:uFillTx/>
                <a:latin typeface="Calibri" pitchFamily="34"/>
                <a:ea typeface="Calibri" pitchFamily="34"/>
                <a:cs typeface="Times New Roman" pitchFamily="18"/>
              </a:rPr>
              <a:t>        Pe parcursul celor trei ani de studiu, la specializarea de </a:t>
            </a:r>
            <a:r>
              <a:rPr lang="en-US" sz="2000" b="1" i="0" u="sng" strike="noStrike" kern="1200" cap="small" spc="0" baseline="0">
                <a:solidFill>
                  <a:srgbClr val="00B050"/>
                </a:solidFill>
                <a:uFillTx/>
                <a:latin typeface="Calibri" pitchFamily="34"/>
                <a:ea typeface="Calibri" pitchFamily="34"/>
                <a:cs typeface="Times New Roman" pitchFamily="18"/>
              </a:rPr>
              <a:t>Asistent medical de farmacie</a:t>
            </a:r>
            <a:r>
              <a:rPr lang="en-US" sz="1600" b="1" i="0" u="none" strike="noStrike" kern="1200" cap="small" spc="0" baseline="0">
                <a:solidFill>
                  <a:srgbClr val="000000"/>
                </a:solidFill>
                <a:uFillTx/>
                <a:latin typeface="Calibri" pitchFamily="34"/>
                <a:ea typeface="Calibri" pitchFamily="34"/>
                <a:cs typeface="Times New Roman" pitchFamily="18"/>
              </a:rPr>
              <a:t> se vor parcurge </a:t>
            </a:r>
            <a:r>
              <a:rPr lang="en-US" sz="1800" b="1" i="0" u="sng" strike="noStrike" kern="1200" cap="small" spc="0" baseline="0">
                <a:solidFill>
                  <a:srgbClr val="FF0000"/>
                </a:solidFill>
                <a:uFillTx/>
                <a:latin typeface="Calibri" pitchFamily="34"/>
                <a:ea typeface="Calibri" pitchFamily="34"/>
                <a:cs typeface="Times New Roman" pitchFamily="18"/>
              </a:rPr>
              <a:t>31 de module</a:t>
            </a:r>
            <a:r>
              <a:rPr lang="en-US" sz="1600" b="1" i="0" u="none" strike="noStrike" kern="1200" cap="small" spc="0" baseline="0">
                <a:solidFill>
                  <a:srgbClr val="000000"/>
                </a:solidFill>
                <a:uFillTx/>
                <a:latin typeface="Calibri" pitchFamily="34"/>
                <a:ea typeface="Calibri" pitchFamily="34"/>
                <a:cs typeface="Times New Roman" pitchFamily="18"/>
              </a:rPr>
              <a:t>, conform curriculumului aprobat prin OMEdCTnr. 5042 din 27.09.2005 (revizuit in 2007).</a:t>
            </a:r>
            <a:endParaRPr lang="ro-RO" sz="1100" b="0" i="0" u="none" strike="noStrike" kern="1200" cap="none" spc="0" baseline="0">
              <a:solidFill>
                <a:srgbClr val="000000"/>
              </a:solidFill>
              <a:uFillTx/>
              <a:latin typeface="Calibri" pitchFamily="34"/>
              <a:ea typeface="Calibri" pitchFamily="34"/>
              <a:cs typeface="Times New Roman" pitchFamily="18"/>
            </a:endParaRPr>
          </a:p>
        </p:txBody>
      </p:sp>
      <p:graphicFrame>
        <p:nvGraphicFramePr>
          <p:cNvPr id="6" name="Table 8"/>
          <p:cNvGraphicFramePr>
            <a:graphicFrameLocks noGrp="1"/>
          </p:cNvGraphicFramePr>
          <p:nvPr/>
        </p:nvGraphicFramePr>
        <p:xfrm>
          <a:off x="5972449" y="2682026"/>
          <a:ext cx="4359199" cy="3889998"/>
        </p:xfrm>
        <a:graphic>
          <a:graphicData uri="http://schemas.openxmlformats.org/drawingml/2006/table">
            <a:tbl>
              <a:tblPr firstRow="1" firstCol="1" bandRow="1">
                <a:effectLst/>
              </a:tblPr>
              <a:tblGrid>
                <a:gridCol w="1623946">
                  <a:extLst>
                    <a:ext uri="{9D8B030D-6E8A-4147-A177-3AD203B41FA5}">
                      <a16:colId xmlns:a16="http://schemas.microsoft.com/office/drawing/2014/main" val="20000"/>
                    </a:ext>
                  </a:extLst>
                </a:gridCol>
                <a:gridCol w="2735253">
                  <a:extLst>
                    <a:ext uri="{9D8B030D-6E8A-4147-A177-3AD203B41FA5}">
                      <a16:colId xmlns:a16="http://schemas.microsoft.com/office/drawing/2014/main" val="20001"/>
                    </a:ext>
                  </a:extLst>
                </a:gridCol>
              </a:tblGrid>
              <a:tr h="259076">
                <a:tc>
                  <a:txBody>
                    <a:bodyPr/>
                    <a:lstStyle/>
                    <a:p>
                      <a:pPr lvl="0" algn="ctr" fontAlgn="auto">
                        <a:lnSpc>
                          <a:spcPct val="115000"/>
                        </a:lnSpc>
                        <a:spcAft>
                          <a:spcPts val="0"/>
                        </a:spcAft>
                      </a:pPr>
                      <a:r>
                        <a:rPr lang="ro-RO" sz="1500" b="1" cap="small">
                          <a:solidFill>
                            <a:srgbClr val="FFFFFF"/>
                          </a:solidFill>
                          <a:latin typeface="Courier New" pitchFamily="49"/>
                          <a:ea typeface="Times New Roman" pitchFamily="18"/>
                          <a:cs typeface="Times New Roman" pitchFamily="18"/>
                        </a:rPr>
                        <a:t>nr</a:t>
                      </a:r>
                      <a:r>
                        <a:rPr lang="ro-RO" sz="1100" b="1" cap="small">
                          <a:solidFill>
                            <a:srgbClr val="FFFFFF"/>
                          </a:solidFill>
                          <a:latin typeface="Courier New" pitchFamily="49"/>
                          <a:ea typeface="Times New Roman" pitchFamily="18"/>
                          <a:cs typeface="Times New Roman" pitchFamily="18"/>
                        </a:rPr>
                        <a:t>.MODUL</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tc>
                  <a:txBody>
                    <a:bodyPr/>
                    <a:lstStyle/>
                    <a:p>
                      <a:pPr lvl="0" algn="ctr" fontAlgn="auto">
                        <a:lnSpc>
                          <a:spcPct val="115000"/>
                        </a:lnSpc>
                        <a:spcAft>
                          <a:spcPts val="0"/>
                        </a:spcAft>
                      </a:pPr>
                      <a:r>
                        <a:rPr lang="ro-RO" sz="1500" b="1" cap="small">
                          <a:solidFill>
                            <a:srgbClr val="FFFFFF"/>
                          </a:solidFill>
                          <a:latin typeface="Courier New" pitchFamily="49"/>
                          <a:ea typeface="Times New Roman" pitchFamily="18"/>
                          <a:cs typeface="Times New Roman" pitchFamily="18"/>
                        </a:rPr>
                        <a:t>TITLUL modulului</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extLst>
                  <a:ext uri="{0D108BD9-81ED-4DB2-BD59-A6C34878D82A}">
                    <a16:rowId xmlns:a16="http://schemas.microsoft.com/office/drawing/2014/main" val="10000"/>
                  </a:ext>
                </a:extLst>
              </a:tr>
              <a:tr h="201506">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1</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Comunicare profesională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01506">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2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Elemente de botanică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403012">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3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Noţiuni de anatomie şi fiziologie umană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403012">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4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Noţiuni de virusologie, bacteriologie şi parazitologie</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604518">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5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Propedeutică farmaceutică şi operaţii generale în practica farmaceutică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201506">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6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Noţiuni de semiologie medicală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201506">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7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Farmacognozie generală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403012">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8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Forme farmaceutice ca sisteme disperse, omogene</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403012">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9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Chimia compuşilor anorganici farmaceutici</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403012">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10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Elemente de organizare sanitară şi farmaceutică</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01506">
                <a:tc>
                  <a:txBody>
                    <a:bodyPr/>
                    <a:lstStyle/>
                    <a:p>
                      <a:pPr lvl="0" algn="just" fontAlgn="auto">
                        <a:lnSpc>
                          <a:spcPct val="115000"/>
                        </a:lnSpc>
                        <a:spcAft>
                          <a:spcPts val="0"/>
                        </a:spcAft>
                      </a:pPr>
                      <a:r>
                        <a:rPr lang="ro-RO" sz="1100" b="1" cap="small">
                          <a:solidFill>
                            <a:srgbClr val="333333"/>
                          </a:solidFill>
                          <a:latin typeface="Courier New" pitchFamily="49"/>
                          <a:ea typeface="Times New Roman" pitchFamily="18"/>
                          <a:cs typeface="Times New Roman" pitchFamily="18"/>
                        </a:rPr>
                        <a:t>MODULUL 11      </a:t>
                      </a:r>
                      <a:endParaRPr lang="ro-RO" sz="90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tc>
                  <a:txBody>
                    <a:bodyPr/>
                    <a:lstStyle/>
                    <a:p>
                      <a:pPr lvl="0" algn="just" fontAlgn="auto">
                        <a:lnSpc>
                          <a:spcPct val="115000"/>
                        </a:lnSpc>
                        <a:spcAft>
                          <a:spcPts val="0"/>
                        </a:spcAft>
                      </a:pPr>
                      <a:r>
                        <a:rPr lang="ro-RO" sz="1100" b="1" cap="small" dirty="0">
                          <a:solidFill>
                            <a:srgbClr val="333333"/>
                          </a:solidFill>
                          <a:latin typeface="Courier New" pitchFamily="49"/>
                          <a:ea typeface="Times New Roman" pitchFamily="18"/>
                          <a:cs typeface="Times New Roman" pitchFamily="18"/>
                        </a:rPr>
                        <a:t>Farmacologie generală</a:t>
                      </a:r>
                      <a:endParaRPr lang="ro-RO" sz="900" dirty="0">
                        <a:latin typeface="Calibri" pitchFamily="34"/>
                        <a:ea typeface="Calibri" pitchFamily="34"/>
                        <a:cs typeface="Times New Roman" pitchFamily="18"/>
                      </a:endParaRPr>
                    </a:p>
                  </a:txBody>
                  <a:tcPr marL="56317" marR="5631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bl>
          </a:graphicData>
        </a:graphic>
      </p:graphicFrame>
      <p:sp>
        <p:nvSpPr>
          <p:cNvPr id="7" name="Text Box 2"/>
          <p:cNvSpPr txBox="1"/>
          <p:nvPr/>
        </p:nvSpPr>
        <p:spPr>
          <a:xfrm>
            <a:off x="6709894" y="1457462"/>
            <a:ext cx="2505071" cy="990596"/>
          </a:xfrm>
          <a:prstGeom prst="rect">
            <a:avLst/>
          </a:prstGeom>
          <a:solidFill>
            <a:srgbClr val="C00000"/>
          </a:solidFill>
          <a:ln w="9528" cap="flat">
            <a:solidFill>
              <a:srgbClr val="000000"/>
            </a:solidFill>
            <a:prstDash val="solid"/>
            <a:miter/>
          </a:ln>
        </p:spPr>
        <p:txBody>
          <a:bodyPr vert="horz" wrap="square" lIns="91440" tIns="45720" rIns="91440" bIns="45720" anchor="t" anchorCtr="0"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0" i="0" u="none" strike="noStrike" kern="1200" cap="small" spc="0" baseline="0" dirty="0">
                <a:solidFill>
                  <a:srgbClr val="000000"/>
                </a:solidFill>
                <a:uFillTx/>
                <a:latin typeface="Courier New" pitchFamily="49"/>
                <a:ea typeface="Calibri" pitchFamily="34"/>
                <a:cs typeface="Times New Roman" pitchFamily="18"/>
              </a:rPr>
              <a:t> </a:t>
            </a:r>
            <a:r>
              <a:rPr lang="en-US" sz="1800" b="1" i="0" u="none" strike="noStrike" kern="1200" cap="small" spc="0" baseline="0" dirty="0" err="1">
                <a:solidFill>
                  <a:srgbClr val="FFFFFF"/>
                </a:solidFill>
                <a:uFillTx/>
                <a:latin typeface="Courier New" pitchFamily="49"/>
                <a:ea typeface="Calibri" pitchFamily="34"/>
                <a:cs typeface="Times New Roman" pitchFamily="18"/>
              </a:rPr>
              <a:t>În</a:t>
            </a:r>
            <a:r>
              <a:rPr lang="en-US" sz="1800" b="1" i="0" u="none" strike="noStrike" kern="1200" cap="small" spc="0" baseline="0" dirty="0">
                <a:solidFill>
                  <a:srgbClr val="FFFFFF"/>
                </a:solidFill>
                <a:uFillTx/>
                <a:latin typeface="Courier New" pitchFamily="49"/>
                <a:ea typeface="Calibri" pitchFamily="34"/>
                <a:cs typeface="Times New Roman" pitchFamily="18"/>
              </a:rPr>
              <a:t> </a:t>
            </a:r>
            <a:r>
              <a:rPr lang="en-US" sz="1800" b="1" i="0" u="none" strike="noStrike" kern="1200" cap="small" spc="0" baseline="0" dirty="0" err="1">
                <a:solidFill>
                  <a:srgbClr val="FFFFFF"/>
                </a:solidFill>
                <a:uFillTx/>
                <a:latin typeface="Courier New" pitchFamily="49"/>
                <a:ea typeface="Calibri" pitchFamily="34"/>
                <a:cs typeface="Times New Roman" pitchFamily="18"/>
              </a:rPr>
              <a:t>anul</a:t>
            </a:r>
            <a:r>
              <a:rPr lang="en-US" sz="1800" b="1" i="0" u="none" strike="noStrike" kern="1200" cap="small" spc="0" baseline="0" dirty="0">
                <a:solidFill>
                  <a:srgbClr val="FFFFFF"/>
                </a:solidFill>
                <a:uFillTx/>
                <a:latin typeface="Courier New" pitchFamily="49"/>
                <a:ea typeface="Calibri" pitchFamily="34"/>
                <a:cs typeface="Times New Roman" pitchFamily="18"/>
              </a:rPr>
              <a:t> I se </a:t>
            </a:r>
            <a:r>
              <a:rPr lang="en-US" sz="1800" b="1" i="0" u="none" strike="noStrike" kern="1200" cap="small" spc="0" baseline="0" dirty="0" err="1">
                <a:solidFill>
                  <a:srgbClr val="FFFFFF"/>
                </a:solidFill>
                <a:uFillTx/>
                <a:latin typeface="Courier New" pitchFamily="49"/>
                <a:ea typeface="Calibri" pitchFamily="34"/>
                <a:cs typeface="Times New Roman" pitchFamily="18"/>
              </a:rPr>
              <a:t>parcurg</a:t>
            </a:r>
            <a:r>
              <a:rPr lang="en-US" sz="1800" b="1" i="0" u="none" strike="noStrike" kern="1200" cap="small" spc="0" baseline="0" dirty="0">
                <a:solidFill>
                  <a:srgbClr val="FFFFFF"/>
                </a:solidFill>
                <a:uFillTx/>
                <a:latin typeface="Courier New" pitchFamily="49"/>
                <a:ea typeface="Calibri" pitchFamily="34"/>
                <a:cs typeface="Times New Roman" pitchFamily="18"/>
              </a:rPr>
              <a:t> </a:t>
            </a:r>
            <a:r>
              <a:rPr lang="en-US" sz="1800" b="1" i="0" u="none" strike="noStrike" kern="1200" cap="small" spc="0" baseline="0" dirty="0" err="1">
                <a:solidFill>
                  <a:srgbClr val="FFFFFF"/>
                </a:solidFill>
                <a:uFillTx/>
                <a:latin typeface="Courier New" pitchFamily="49"/>
                <a:ea typeface="Calibri" pitchFamily="34"/>
                <a:cs typeface="Times New Roman" pitchFamily="18"/>
              </a:rPr>
              <a:t>următoarele</a:t>
            </a:r>
            <a:r>
              <a:rPr lang="en-US" sz="1800" b="1" i="0" u="none" strike="noStrike" kern="1200" cap="small" spc="0" baseline="0" dirty="0">
                <a:solidFill>
                  <a:srgbClr val="FFFFFF"/>
                </a:solidFill>
                <a:uFillTx/>
                <a:latin typeface="Courier New" pitchFamily="49"/>
                <a:ea typeface="Calibri" pitchFamily="34"/>
                <a:cs typeface="Times New Roman" pitchFamily="18"/>
              </a:rPr>
              <a:t> module:</a:t>
            </a:r>
            <a:endParaRPr lang="ro-RO" sz="1100" b="0" i="0" u="none" strike="noStrike" kern="1200" cap="none" spc="0" baseline="0" dirty="0">
              <a:solidFill>
                <a:srgbClr val="FFFFFF"/>
              </a:solidFill>
              <a:uFillTx/>
              <a:latin typeface="Calibri" pitchFamily="34"/>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100" b="0" i="0" u="none" strike="noStrike" kern="1200" cap="none" spc="0" baseline="0" dirty="0">
                <a:solidFill>
                  <a:srgbClr val="000000"/>
                </a:solidFill>
                <a:uFillTx/>
                <a:latin typeface="Calibri" pitchFamily="34"/>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9200"/>
                            </p:stCondLst>
                            <p:childTnLst>
                              <p:par>
                                <p:cTn id="26" presetID="2" presetClass="entr" presetSubtype="6" fill="hold" grpId="0" nodeType="after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 calcmode="lin" valueType="num">
                                      <p:cBhvr additive="base">
                                        <p:cTn id="28" dur="2000" fill="hold"/>
                                        <p:tgtEl>
                                          <p:spTgt spid="7"/>
                                        </p:tgtEl>
                                        <p:attrNameLst>
                                          <p:attrName>ppt_x</p:attrName>
                                        </p:attrNameLst>
                                      </p:cBhvr>
                                      <p:tavLst>
                                        <p:tav tm="0">
                                          <p:val>
                                            <p:strVal val="1+#ppt_w/2"/>
                                          </p:val>
                                        </p:tav>
                                        <p:tav tm="100000">
                                          <p:val>
                                            <p:strVal val="#ppt_x"/>
                                          </p:val>
                                        </p:tav>
                                      </p:tavLst>
                                    </p:anim>
                                    <p:anim calcmode="lin" valueType="num">
                                      <p:cBhvr additive="base">
                                        <p:cTn id="29" dur="20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2800"/>
                            </p:stCondLst>
                            <p:childTnLst>
                              <p:par>
                                <p:cTn id="31" presetID="2" presetClass="entr" presetSubtype="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2000" fill="hold"/>
                                        <p:tgtEl>
                                          <p:spTgt spid="6"/>
                                        </p:tgtEl>
                                        <p:attrNameLst>
                                          <p:attrName>ppt_x</p:attrName>
                                        </p:attrNameLst>
                                      </p:cBhvr>
                                      <p:tavLst>
                                        <p:tav tm="0">
                                          <p:val>
                                            <p:strVal val="1+#ppt_w/2"/>
                                          </p:val>
                                        </p:tav>
                                        <p:tav tm="100000">
                                          <p:val>
                                            <p:strVal val="#ppt_x"/>
                                          </p:val>
                                        </p:tav>
                                      </p:tavLst>
                                    </p:anim>
                                    <p:anim calcmode="lin" valueType="num">
                                      <p:cBhvr additive="base">
                                        <p:cTn id="34"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Imagine 158"/>
          <p:cNvPicPr>
            <a:picLocks noChangeAspect="1"/>
          </p:cNvPicPr>
          <p:nvPr/>
        </p:nvPicPr>
        <p:blipFill>
          <a:blip r:embed="rId2"/>
          <a:srcRect/>
          <a:stretch>
            <a:fillRect/>
          </a:stretch>
        </p:blipFill>
        <p:spPr>
          <a:xfrm rot="5400013">
            <a:off x="2243013" y="-2451661"/>
            <a:ext cx="7553328" cy="12456651"/>
          </a:xfrm>
          <a:prstGeom prst="rect">
            <a:avLst/>
          </a:prstGeom>
          <a:noFill/>
          <a:ln cap="flat">
            <a:noFill/>
          </a:ln>
        </p:spPr>
      </p:pic>
      <p:graphicFrame>
        <p:nvGraphicFramePr>
          <p:cNvPr id="3" name="Table 4"/>
          <p:cNvGraphicFramePr>
            <a:graphicFrameLocks noGrp="1"/>
          </p:cNvGraphicFramePr>
          <p:nvPr/>
        </p:nvGraphicFramePr>
        <p:xfrm>
          <a:off x="966950" y="2008415"/>
          <a:ext cx="5077378" cy="3259836"/>
        </p:xfrm>
        <a:graphic>
          <a:graphicData uri="http://schemas.openxmlformats.org/drawingml/2006/table">
            <a:tbl>
              <a:tblPr firstRow="1" firstCol="1" bandRow="1">
                <a:effectLst/>
              </a:tblPr>
              <a:tblGrid>
                <a:gridCol w="1339403">
                  <a:extLst>
                    <a:ext uri="{9D8B030D-6E8A-4147-A177-3AD203B41FA5}">
                      <a16:colId xmlns:a16="http://schemas.microsoft.com/office/drawing/2014/main" val="20000"/>
                    </a:ext>
                  </a:extLst>
                </a:gridCol>
                <a:gridCol w="3737975">
                  <a:extLst>
                    <a:ext uri="{9D8B030D-6E8A-4147-A177-3AD203B41FA5}">
                      <a16:colId xmlns:a16="http://schemas.microsoft.com/office/drawing/2014/main" val="20001"/>
                    </a:ext>
                  </a:extLst>
                </a:gridCol>
              </a:tblGrid>
              <a:tr h="0">
                <a:tc>
                  <a:txBody>
                    <a:bodyPr/>
                    <a:lstStyle/>
                    <a:p>
                      <a:pPr lvl="0" algn="ctr" fontAlgn="auto">
                        <a:lnSpc>
                          <a:spcPct val="115000"/>
                        </a:lnSpc>
                        <a:spcAft>
                          <a:spcPts val="0"/>
                        </a:spcAft>
                      </a:pPr>
                      <a:r>
                        <a:rPr lang="ro-RO" sz="1800" b="1" cap="small" dirty="0" err="1">
                          <a:solidFill>
                            <a:srgbClr val="FFFFFF"/>
                          </a:solidFill>
                          <a:latin typeface="Courier New" pitchFamily="49"/>
                          <a:ea typeface="Times New Roman" pitchFamily="18"/>
                          <a:cs typeface="Times New Roman" pitchFamily="18"/>
                        </a:rPr>
                        <a:t>nr</a:t>
                      </a:r>
                      <a:r>
                        <a:rPr lang="ro-RO" sz="1400" b="1" cap="small" dirty="0" err="1">
                          <a:solidFill>
                            <a:srgbClr val="FFFFFF"/>
                          </a:solidFill>
                          <a:latin typeface="Courier New" pitchFamily="49"/>
                          <a:ea typeface="Times New Roman" pitchFamily="18"/>
                          <a:cs typeface="Times New Roman" pitchFamily="18"/>
                        </a:rPr>
                        <a:t>.MODUL</a:t>
                      </a:r>
                      <a:endParaRPr lang="ro-RO" sz="1100" dirty="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tc>
                  <a:txBody>
                    <a:bodyPr/>
                    <a:lstStyle/>
                    <a:p>
                      <a:pPr lvl="0" algn="ctr" fontAlgn="auto">
                        <a:lnSpc>
                          <a:spcPct val="115000"/>
                        </a:lnSpc>
                        <a:spcAft>
                          <a:spcPts val="0"/>
                        </a:spcAft>
                      </a:pPr>
                      <a:r>
                        <a:rPr lang="ro-RO" sz="1800" b="1" cap="small" dirty="0">
                          <a:solidFill>
                            <a:srgbClr val="FFFFFF"/>
                          </a:solidFill>
                          <a:latin typeface="Courier New" pitchFamily="49"/>
                          <a:ea typeface="Times New Roman" pitchFamily="18"/>
                          <a:cs typeface="Times New Roman" pitchFamily="18"/>
                        </a:rPr>
                        <a:t>TITLUL modulului</a:t>
                      </a:r>
                      <a:endParaRPr lang="ro-RO" sz="1100" dirty="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extLst>
                  <a:ext uri="{0D108BD9-81ED-4DB2-BD59-A6C34878D82A}">
                    <a16:rowId xmlns:a16="http://schemas.microsoft.com/office/drawing/2014/main" val="10000"/>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1</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Comunicare profesională în limba modernă</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1"/>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2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Biochimie</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2"/>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3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Farmacognozie specială</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3"/>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4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Farmacoterapie</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4"/>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5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Forme farmaceutice sterile</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5"/>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6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Marketing în domeniul farmaceutic</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6"/>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7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Tehnologia informaţiei şi comunicării</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7"/>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8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Chimia compuşilor cu acţiune asupra sistemului nervos central</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8"/>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9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Fitoterapie</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9"/>
                  </a:ext>
                </a:extLst>
              </a:tr>
              <a:tr h="0">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MODULUL 10      </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just" fontAlgn="auto">
                        <a:lnSpc>
                          <a:spcPct val="115000"/>
                        </a:lnSpc>
                        <a:spcAft>
                          <a:spcPts val="0"/>
                        </a:spcAft>
                      </a:pPr>
                      <a:r>
                        <a:rPr lang="ro-RO" sz="1400" b="1" cap="small">
                          <a:solidFill>
                            <a:srgbClr val="333333"/>
                          </a:solidFill>
                          <a:latin typeface="Courier New" pitchFamily="49"/>
                          <a:ea typeface="Times New Roman" pitchFamily="18"/>
                          <a:cs typeface="Times New Roman" pitchFamily="18"/>
                        </a:rPr>
                        <a:t>Forme farmaceutice ca sisteme disperse, eterogene</a:t>
                      </a:r>
                      <a:endParaRPr lang="ro-RO" sz="1100">
                        <a:latin typeface="Calibri" pitchFamily="34"/>
                        <a:ea typeface="Calibri" pitchFamily="34"/>
                        <a:cs typeface="Times New Roman" pitchFamily="18"/>
                      </a:endParaRPr>
                    </a:p>
                  </a:txBody>
                  <a:tcPr marL="68580" marR="68580"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10"/>
                  </a:ext>
                </a:extLst>
              </a:tr>
            </a:tbl>
          </a:graphicData>
        </a:graphic>
      </p:graphicFrame>
      <p:graphicFrame>
        <p:nvGraphicFramePr>
          <p:cNvPr id="4" name="Table 5"/>
          <p:cNvGraphicFramePr>
            <a:graphicFrameLocks noGrp="1"/>
          </p:cNvGraphicFramePr>
          <p:nvPr/>
        </p:nvGraphicFramePr>
        <p:xfrm>
          <a:off x="6289380" y="2008415"/>
          <a:ext cx="4863565" cy="3928439"/>
        </p:xfrm>
        <a:graphic>
          <a:graphicData uri="http://schemas.openxmlformats.org/drawingml/2006/table">
            <a:tbl>
              <a:tblPr firstRow="1" firstCol="1" bandRow="1">
                <a:effectLst/>
              </a:tblPr>
              <a:tblGrid>
                <a:gridCol w="1386422">
                  <a:extLst>
                    <a:ext uri="{9D8B030D-6E8A-4147-A177-3AD203B41FA5}">
                      <a16:colId xmlns:a16="http://schemas.microsoft.com/office/drawing/2014/main" val="20000"/>
                    </a:ext>
                  </a:extLst>
                </a:gridCol>
                <a:gridCol w="3477143">
                  <a:extLst>
                    <a:ext uri="{9D8B030D-6E8A-4147-A177-3AD203B41FA5}">
                      <a16:colId xmlns:a16="http://schemas.microsoft.com/office/drawing/2014/main" val="20001"/>
                    </a:ext>
                  </a:extLst>
                </a:gridCol>
              </a:tblGrid>
              <a:tr h="289060">
                <a:tc>
                  <a:txBody>
                    <a:bodyPr/>
                    <a:lstStyle/>
                    <a:p>
                      <a:pPr lvl="0" algn="ctr" fontAlgn="auto">
                        <a:lnSpc>
                          <a:spcPct val="115000"/>
                        </a:lnSpc>
                        <a:spcAft>
                          <a:spcPts val="0"/>
                        </a:spcAft>
                      </a:pPr>
                      <a:r>
                        <a:rPr lang="ro-RO" sz="1600" b="1" cap="small">
                          <a:solidFill>
                            <a:srgbClr val="FFFFFF"/>
                          </a:solidFill>
                          <a:latin typeface="Courier New" pitchFamily="49"/>
                          <a:ea typeface="Times New Roman" pitchFamily="18"/>
                          <a:cs typeface="Times New Roman" pitchFamily="18"/>
                        </a:rPr>
                        <a:t>nr</a:t>
                      </a:r>
                      <a:r>
                        <a:rPr lang="ro-RO" sz="1300" b="1" cap="small">
                          <a:solidFill>
                            <a:srgbClr val="FFFFFF"/>
                          </a:solidFill>
                          <a:latin typeface="Courier New" pitchFamily="49"/>
                          <a:ea typeface="Times New Roman" pitchFamily="18"/>
                          <a:cs typeface="Times New Roman" pitchFamily="18"/>
                        </a:rPr>
                        <a:t>.MODUL</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tc>
                  <a:txBody>
                    <a:bodyPr/>
                    <a:lstStyle/>
                    <a:p>
                      <a:pPr lvl="0" algn="ctr" fontAlgn="auto">
                        <a:lnSpc>
                          <a:spcPct val="115000"/>
                        </a:lnSpc>
                        <a:spcAft>
                          <a:spcPts val="0"/>
                        </a:spcAft>
                      </a:pPr>
                      <a:r>
                        <a:rPr lang="ro-RO" sz="1600" b="1" cap="small">
                          <a:solidFill>
                            <a:srgbClr val="FFFFFF"/>
                          </a:solidFill>
                          <a:latin typeface="Courier New" pitchFamily="49"/>
                          <a:ea typeface="Times New Roman" pitchFamily="18"/>
                          <a:cs typeface="Times New Roman" pitchFamily="18"/>
                        </a:rPr>
                        <a:t>TITLUL modulului</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385623"/>
                    </a:solidFill>
                  </a:tcPr>
                </a:tc>
                <a:extLst>
                  <a:ext uri="{0D108BD9-81ED-4DB2-BD59-A6C34878D82A}">
                    <a16:rowId xmlns:a16="http://schemas.microsoft.com/office/drawing/2014/main" val="10000"/>
                  </a:ext>
                </a:extLst>
              </a:tr>
              <a:tr h="224823">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1</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Managementul calităţii</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1"/>
                  </a:ext>
                </a:extLst>
              </a:tr>
              <a:tr h="224823">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2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Managementul proiectelor</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2"/>
                  </a:ext>
                </a:extLst>
              </a:tr>
              <a:tr h="224823">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3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Apiterapie</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3"/>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4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Forme farmaceutice solide – pulberi şi pilule</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4"/>
                  </a:ext>
                </a:extLst>
              </a:tr>
              <a:tr h="224823">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5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Farmacotoxicologie</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5"/>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6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Chimia compuşilor farmaceutici cu acţiuni fiziologice diverse</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6"/>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7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Noţiuni de psihologie, etică şi deontologie farmaceutică</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7"/>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8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Managementul financiar farmaceutic şi legislaţie</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8"/>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9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Forme farmaceutice solide – comprimate şi drajeuri</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9"/>
                  </a:ext>
                </a:extLst>
              </a:tr>
              <a:tr h="449647">
                <a:tc>
                  <a:txBody>
                    <a:bodyPr/>
                    <a:lstStyle/>
                    <a:p>
                      <a:pPr lvl="0" algn="just" fontAlgn="auto">
                        <a:lnSpc>
                          <a:spcPct val="115000"/>
                        </a:lnSpc>
                        <a:spcAft>
                          <a:spcPts val="0"/>
                        </a:spcAft>
                      </a:pPr>
                      <a:r>
                        <a:rPr lang="ro-RO" sz="1300" b="1" cap="small">
                          <a:solidFill>
                            <a:srgbClr val="333333"/>
                          </a:solidFill>
                          <a:latin typeface="Courier New" pitchFamily="49"/>
                          <a:ea typeface="Times New Roman" pitchFamily="18"/>
                          <a:cs typeface="Times New Roman" pitchFamily="18"/>
                        </a:rPr>
                        <a:t>MODULUL 10      </a:t>
                      </a:r>
                      <a:endParaRPr lang="ro-RO" sz="100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tc>
                  <a:txBody>
                    <a:bodyPr/>
                    <a:lstStyle/>
                    <a:p>
                      <a:pPr lvl="0" algn="just" fontAlgn="auto">
                        <a:lnSpc>
                          <a:spcPct val="115000"/>
                        </a:lnSpc>
                        <a:spcAft>
                          <a:spcPts val="0"/>
                        </a:spcAft>
                      </a:pPr>
                      <a:r>
                        <a:rPr lang="ro-RO" sz="1300" b="1" cap="small" dirty="0">
                          <a:solidFill>
                            <a:srgbClr val="333333"/>
                          </a:solidFill>
                          <a:latin typeface="Courier New" pitchFamily="49"/>
                          <a:ea typeface="Times New Roman" pitchFamily="18"/>
                          <a:cs typeface="Times New Roman" pitchFamily="18"/>
                        </a:rPr>
                        <a:t>Preparate </a:t>
                      </a:r>
                      <a:r>
                        <a:rPr lang="ro-RO" sz="1300" b="1" cap="small" dirty="0" err="1">
                          <a:solidFill>
                            <a:srgbClr val="333333"/>
                          </a:solidFill>
                          <a:latin typeface="Courier New" pitchFamily="49"/>
                          <a:ea typeface="Times New Roman" pitchFamily="18"/>
                          <a:cs typeface="Times New Roman" pitchFamily="18"/>
                        </a:rPr>
                        <a:t>dermo</a:t>
                      </a:r>
                      <a:r>
                        <a:rPr lang="ro-RO" sz="1300" b="1" cap="small" dirty="0">
                          <a:solidFill>
                            <a:srgbClr val="333333"/>
                          </a:solidFill>
                          <a:latin typeface="Courier New" pitchFamily="49"/>
                          <a:ea typeface="Times New Roman" pitchFamily="18"/>
                          <a:cs typeface="Times New Roman" pitchFamily="18"/>
                        </a:rPr>
                        <a:t>-cosmetice </a:t>
                      </a:r>
                      <a:r>
                        <a:rPr lang="ro-RO" sz="1300" b="1" cap="small" dirty="0" err="1">
                          <a:solidFill>
                            <a:srgbClr val="333333"/>
                          </a:solidFill>
                          <a:latin typeface="Courier New" pitchFamily="49"/>
                          <a:ea typeface="Times New Roman" pitchFamily="18"/>
                          <a:cs typeface="Times New Roman" pitchFamily="18"/>
                        </a:rPr>
                        <a:t>şi</a:t>
                      </a:r>
                      <a:r>
                        <a:rPr lang="ro-RO" sz="1300" b="1" cap="small" dirty="0">
                          <a:solidFill>
                            <a:srgbClr val="333333"/>
                          </a:solidFill>
                          <a:latin typeface="Courier New" pitchFamily="49"/>
                          <a:ea typeface="Times New Roman" pitchFamily="18"/>
                          <a:cs typeface="Times New Roman" pitchFamily="18"/>
                        </a:rPr>
                        <a:t> de igienă</a:t>
                      </a:r>
                      <a:endParaRPr lang="ro-RO" sz="1000" dirty="0">
                        <a:latin typeface="Calibri" pitchFamily="34"/>
                        <a:ea typeface="Calibri" pitchFamily="34"/>
                        <a:cs typeface="Times New Roman" pitchFamily="18"/>
                      </a:endParaRPr>
                    </a:p>
                  </a:txBody>
                  <a:tcPr marL="62837" marR="62837"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10"/>
                  </a:ext>
                </a:extLst>
              </a:tr>
            </a:tbl>
          </a:graphicData>
        </a:graphic>
      </p:graphicFrame>
      <p:sp>
        <p:nvSpPr>
          <p:cNvPr id="5" name="Rectangle 6"/>
          <p:cNvSpPr/>
          <p:nvPr/>
        </p:nvSpPr>
        <p:spPr>
          <a:xfrm>
            <a:off x="1078534" y="1454170"/>
            <a:ext cx="4854211" cy="369335"/>
          </a:xfrm>
          <a:prstGeom prst="rect">
            <a:avLst/>
          </a:prstGeom>
          <a:solidFill>
            <a:srgbClr val="FF0000"/>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dirty="0">
                <a:solidFill>
                  <a:srgbClr val="FFFFFF"/>
                </a:solidFill>
                <a:uFillTx/>
                <a:latin typeface="Courier New" pitchFamily="49"/>
                <a:ea typeface="Times New Roman" pitchFamily="18"/>
              </a:rPr>
              <a:t>În anul II se parcurg următoarele module</a:t>
            </a:r>
            <a:endParaRPr lang="ro-RO" sz="1800" b="0" i="0" u="none" strike="noStrike" kern="1200" cap="none" spc="0" baseline="0" dirty="0">
              <a:solidFill>
                <a:srgbClr val="000000"/>
              </a:solidFill>
              <a:uFillTx/>
              <a:latin typeface="Calibri"/>
            </a:endParaRPr>
          </a:p>
        </p:txBody>
      </p:sp>
      <p:sp>
        <p:nvSpPr>
          <p:cNvPr id="6" name="Rectangle 7"/>
          <p:cNvSpPr/>
          <p:nvPr/>
        </p:nvSpPr>
        <p:spPr>
          <a:xfrm>
            <a:off x="6150665" y="1454170"/>
            <a:ext cx="4992075" cy="369335"/>
          </a:xfrm>
          <a:prstGeom prst="rect">
            <a:avLst/>
          </a:prstGeom>
          <a:solidFill>
            <a:srgbClr val="FF0000"/>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dirty="0">
                <a:solidFill>
                  <a:srgbClr val="FFFFFF"/>
                </a:solidFill>
                <a:uFillTx/>
                <a:latin typeface="Courier New" pitchFamily="49"/>
                <a:ea typeface="Times New Roman" pitchFamily="18"/>
              </a:rPr>
              <a:t>În anul III se parcurg următoarele module</a:t>
            </a:r>
            <a:endParaRPr lang="ro-RO" sz="1800" b="0" i="0" u="none" strike="noStrike" kern="1200" cap="none" spc="0" baseline="0" dirty="0">
              <a:solidFill>
                <a:srgbClr val="000000"/>
              </a:solidFill>
              <a:uFillTx/>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2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0" fill="hold"/>
                                        <p:tgtEl>
                                          <p:spTgt spid="3"/>
                                        </p:tgtEl>
                                        <p:attrNameLst>
                                          <p:attrName>ppt_x</p:attrName>
                                        </p:attrNameLst>
                                      </p:cBhvr>
                                      <p:tavLst>
                                        <p:tav tm="0">
                                          <p:val>
                                            <p:strVal val="1+#ppt_w/2"/>
                                          </p:val>
                                        </p:tav>
                                        <p:tav tm="100000">
                                          <p:val>
                                            <p:strVal val="#ppt_x"/>
                                          </p:val>
                                        </p:tav>
                                      </p:tavLst>
                                    </p:anim>
                                    <p:anim calcmode="lin" valueType="num">
                                      <p:cBhvr additive="base">
                                        <p:cTn id="18" dur="5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0200"/>
                            </p:stCondLst>
                            <p:childTnLst>
                              <p:par>
                                <p:cTn id="20" presetID="2" presetClass="entr" presetSubtype="12" fill="hold" grpId="0" nodeType="after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0" fill="hold"/>
                                        <p:tgtEl>
                                          <p:spTgt spid="6"/>
                                        </p:tgtEl>
                                        <p:attrNameLst>
                                          <p:attrName>ppt_x</p:attrName>
                                        </p:attrNameLst>
                                      </p:cBhvr>
                                      <p:tavLst>
                                        <p:tav tm="0">
                                          <p:val>
                                            <p:strVal val="0-#ppt_w/2"/>
                                          </p:val>
                                        </p:tav>
                                        <p:tav tm="100000">
                                          <p:val>
                                            <p:strVal val="#ppt_x"/>
                                          </p:val>
                                        </p:tav>
                                      </p:tavLst>
                                    </p:anim>
                                    <p:anim calcmode="lin" valueType="num">
                                      <p:cBhvr additive="base">
                                        <p:cTn id="23" dur="5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82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0" fill="hold"/>
                                        <p:tgtEl>
                                          <p:spTgt spid="4"/>
                                        </p:tgtEl>
                                        <p:attrNameLst>
                                          <p:attrName>ppt_x</p:attrName>
                                        </p:attrNameLst>
                                      </p:cBhvr>
                                      <p:tavLst>
                                        <p:tav tm="0">
                                          <p:val>
                                            <p:strVal val="0-#ppt_w/2"/>
                                          </p:val>
                                        </p:tav>
                                        <p:tav tm="100000">
                                          <p:val>
                                            <p:strVal val="#ppt_x"/>
                                          </p:val>
                                        </p:tav>
                                      </p:tavLst>
                                    </p:anim>
                                    <p:anim calcmode="lin" valueType="num">
                                      <p:cBhvr additive="base">
                                        <p:cTn id="2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Picture 3" descr="F:\Folder nou (2)\Pergaminoyy.jpg"/>
          <p:cNvPicPr>
            <a:picLocks noChangeAspect="1"/>
          </p:cNvPicPr>
          <p:nvPr/>
        </p:nvPicPr>
        <p:blipFill>
          <a:blip r:embed="rId2"/>
          <a:srcRect l="1984" t="1602" r="1940" b="1972"/>
          <a:stretch>
            <a:fillRect/>
          </a:stretch>
        </p:blipFill>
        <p:spPr>
          <a:xfrm rot="5400013">
            <a:off x="3004178" y="-1809004"/>
            <a:ext cx="7507608" cy="10868028"/>
          </a:xfrm>
          <a:prstGeom prst="rect">
            <a:avLst/>
          </a:prstGeom>
          <a:noFill/>
          <a:ln cap="flat">
            <a:noFill/>
          </a:ln>
        </p:spPr>
      </p:pic>
      <p:sp>
        <p:nvSpPr>
          <p:cNvPr id="3" name="Rectangle 5"/>
          <p:cNvSpPr/>
          <p:nvPr/>
        </p:nvSpPr>
        <p:spPr>
          <a:xfrm>
            <a:off x="2266678" y="1595582"/>
            <a:ext cx="7650053" cy="3693316"/>
          </a:xfrm>
          <a:prstGeom prst="rect">
            <a:avLst/>
          </a:prstGeom>
          <a:noFill/>
          <a:ln cap="flat">
            <a:noFill/>
            <a:prstDash val="solid"/>
          </a:ln>
        </p:spPr>
        <p:txBody>
          <a:bodyPr vert="horz" wrap="square" lIns="91440" tIns="45720" rIns="91440" bIns="45720" anchor="t" anchorCtr="0" compatLnSpc="1">
            <a:spAutoFit/>
          </a:bodyPr>
          <a:lstStyle/>
          <a:p>
            <a:pPr marL="895983" marR="0" lvl="0" indent="448312"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ro-RO" sz="2400" b="1" i="1" u="sng" strike="noStrike" kern="1200" cap="all" spc="0" baseline="0" dirty="0">
                <a:solidFill>
                  <a:srgbClr val="385723"/>
                </a:solidFill>
                <a:uFillTx/>
                <a:latin typeface="Courier New" pitchFamily="49"/>
                <a:ea typeface="Times New Roman" pitchFamily="18"/>
                <a:cs typeface="Courier New" pitchFamily="49"/>
              </a:rPr>
              <a:t>Viziunea colectivului școlii</a:t>
            </a:r>
            <a:r>
              <a:rPr lang="ro-RO" sz="2400" b="1" i="1" u="none" strike="noStrike" kern="1200" cap="all" spc="0" baseline="0" dirty="0">
                <a:solidFill>
                  <a:srgbClr val="385723"/>
                </a:solidFill>
                <a:uFillTx/>
                <a:latin typeface="Courier New" pitchFamily="49"/>
                <a:ea typeface="Times New Roman" pitchFamily="18"/>
                <a:cs typeface="Courier New" pitchFamily="49"/>
              </a:rPr>
              <a:t> </a:t>
            </a:r>
            <a:endParaRPr lang="ro-RO" sz="2400" b="1" i="0" u="none" strike="noStrike" kern="1200" cap="none" spc="0" baseline="0" dirty="0">
              <a:solidFill>
                <a:srgbClr val="385723"/>
              </a:solidFill>
              <a:uFillTx/>
              <a:latin typeface="Courier New" pitchFamily="49"/>
              <a:ea typeface="Calibri" pitchFamily="34"/>
              <a:cs typeface="Courier New" pitchFamily="49"/>
            </a:endParaRPr>
          </a:p>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ro-RO" sz="1100" b="1" i="1" u="none" strike="noStrike" kern="1200" cap="all" spc="0" baseline="0" dirty="0">
                <a:solidFill>
                  <a:srgbClr val="000000"/>
                </a:solidFill>
                <a:uFillTx/>
                <a:latin typeface="Courier New" pitchFamily="49"/>
                <a:ea typeface="Times New Roman" pitchFamily="18"/>
                <a:cs typeface="Courier New" pitchFamily="49"/>
              </a:rPr>
              <a:t>	</a:t>
            </a:r>
            <a:r>
              <a:rPr lang="ro-RO" sz="1200" b="1" i="1" u="none" strike="noStrike" kern="1200" cap="all" spc="0" baseline="0" dirty="0">
                <a:solidFill>
                  <a:srgbClr val="000000"/>
                </a:solidFill>
                <a:uFillTx/>
                <a:latin typeface="Courier New" pitchFamily="49"/>
                <a:ea typeface="Times New Roman" pitchFamily="18"/>
                <a:cs typeface="Courier New" pitchFamily="49"/>
              </a:rPr>
              <a:t>pornește de la  dorința de dezvoltare a școlii </a:t>
            </a:r>
            <a:r>
              <a:rPr lang="ro-RO" sz="1200" b="1" i="0" u="none" strike="noStrike" kern="1200" cap="none" spc="0" baseline="0" dirty="0">
                <a:solidFill>
                  <a:srgbClr val="000000"/>
                </a:solidFill>
                <a:uFillTx/>
                <a:latin typeface="Courier New" pitchFamily="49"/>
                <a:ea typeface="Times New Roman" pitchFamily="18"/>
                <a:cs typeface="Courier New" pitchFamily="49"/>
              </a:rPr>
              <a:t>, </a:t>
            </a:r>
            <a:r>
              <a:rPr lang="ro-RO" sz="1200" b="1" i="1" u="none" strike="noStrike" kern="1200" cap="all" spc="0" baseline="0" dirty="0">
                <a:solidFill>
                  <a:srgbClr val="000000"/>
                </a:solidFill>
                <a:uFillTx/>
                <a:latin typeface="Courier New" pitchFamily="49"/>
                <a:ea typeface="Times New Roman" pitchFamily="18"/>
                <a:cs typeface="Courier New" pitchFamily="49"/>
              </a:rPr>
              <a:t>ținând seama de particularitățile ei și de o  prognoză suficient de probabilă privind amenințările și oportunitățile care se vor </a:t>
            </a:r>
            <a:r>
              <a:rPr lang="ro-RO" sz="1200" b="1" i="1" u="none" strike="noStrike" kern="1200" cap="all" spc="0" baseline="0" dirty="0" smtClean="0">
                <a:solidFill>
                  <a:srgbClr val="000000"/>
                </a:solidFill>
                <a:uFillTx/>
                <a:latin typeface="Courier New" pitchFamily="49"/>
                <a:ea typeface="Times New Roman" pitchFamily="18"/>
                <a:cs typeface="Courier New" pitchFamily="49"/>
              </a:rPr>
              <a:t>manifesta în </a:t>
            </a:r>
            <a:r>
              <a:rPr lang="ro-RO" sz="1200" b="1" i="1" u="none" strike="noStrike" kern="1200" cap="all" spc="0" baseline="0" dirty="0">
                <a:solidFill>
                  <a:srgbClr val="000000"/>
                </a:solidFill>
                <a:uFillTx/>
                <a:latin typeface="Courier New" pitchFamily="49"/>
                <a:ea typeface="Times New Roman" pitchFamily="18"/>
                <a:cs typeface="Courier New" pitchFamily="49"/>
              </a:rPr>
              <a:t>mediul social și economic ce ne înconjoară.</a:t>
            </a:r>
            <a:endParaRPr lang="ro-RO" sz="1200" b="1" i="0" u="none" strike="noStrike" kern="1200" cap="none" spc="0" baseline="0" dirty="0">
              <a:solidFill>
                <a:srgbClr val="000000"/>
              </a:solidFill>
              <a:uFillTx/>
              <a:latin typeface="Courier New" pitchFamily="49"/>
              <a:ea typeface="Calibri" pitchFamily="34"/>
              <a:cs typeface="Courier New" pitchFamily="49"/>
            </a:endParaRPr>
          </a:p>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ro-RO" sz="1200" b="1" i="1" u="none" strike="noStrike" kern="1200" cap="all" spc="0" baseline="0" dirty="0">
                <a:solidFill>
                  <a:srgbClr val="000000"/>
                </a:solidFill>
                <a:uFillTx/>
                <a:latin typeface="Courier New" pitchFamily="49"/>
                <a:ea typeface="Times New Roman" pitchFamily="18"/>
                <a:cs typeface="Courier New" pitchFamily="49"/>
              </a:rPr>
              <a:t>	Viziunea asupra viitorului încearcă să prefigureze o imagine dezirabilă a școlii</a:t>
            </a:r>
            <a:r>
              <a:rPr lang="ro-RO" sz="1200" b="1" i="0" u="none" strike="noStrike" kern="1200" cap="none" spc="0" baseline="0" dirty="0">
                <a:solidFill>
                  <a:srgbClr val="000000"/>
                </a:solidFill>
                <a:uFillTx/>
                <a:latin typeface="Courier New" pitchFamily="49"/>
                <a:ea typeface="Times New Roman" pitchFamily="18"/>
                <a:cs typeface="Courier New" pitchFamily="49"/>
              </a:rPr>
              <a:t> </a:t>
            </a:r>
            <a:r>
              <a:rPr lang="ro-RO" sz="1200" b="1" i="1" u="none" strike="noStrike" kern="1200" cap="all" spc="0" baseline="0" dirty="0">
                <a:solidFill>
                  <a:srgbClr val="000000"/>
                </a:solidFill>
                <a:uFillTx/>
                <a:latin typeface="Courier New" pitchFamily="49"/>
                <a:ea typeface="Times New Roman" pitchFamily="18"/>
                <a:cs typeface="Courier New" pitchFamily="49"/>
              </a:rPr>
              <a:t>noastre implicând credința tuturor celor implicați că sunt capabili să realizeze o asemenea stare de excelență. Ea reprezintă</a:t>
            </a:r>
            <a:r>
              <a:rPr lang="ro-RO" sz="1200" b="1" i="1" u="none" strike="noStrike" kern="1200" cap="all" spc="0" baseline="0" dirty="0" smtClean="0">
                <a:solidFill>
                  <a:srgbClr val="000000"/>
                </a:solidFill>
                <a:uFillTx/>
                <a:latin typeface="Courier New" pitchFamily="49"/>
                <a:ea typeface="Times New Roman" pitchFamily="18"/>
                <a:cs typeface="Courier New" pitchFamily="49"/>
              </a:rPr>
              <a:t>, dincolo </a:t>
            </a:r>
            <a:r>
              <a:rPr lang="ro-RO" sz="1200" b="1" i="1" u="none" strike="noStrike" kern="1200" cap="all" spc="0" baseline="0" dirty="0">
                <a:solidFill>
                  <a:srgbClr val="000000"/>
                </a:solidFill>
                <a:uFillTx/>
                <a:latin typeface="Courier New" pitchFamily="49"/>
                <a:ea typeface="Times New Roman" pitchFamily="18"/>
                <a:cs typeface="Courier New" pitchFamily="49"/>
              </a:rPr>
              <a:t>de proiectul de dezvoltare al școlii</a:t>
            </a:r>
            <a:r>
              <a:rPr lang="ro-RO" sz="1200" b="1" i="1" u="none" strike="noStrike" kern="1200" cap="all" spc="0" baseline="0" dirty="0" smtClean="0">
                <a:solidFill>
                  <a:srgbClr val="000000"/>
                </a:solidFill>
                <a:uFillTx/>
                <a:latin typeface="Courier New" pitchFamily="49"/>
                <a:ea typeface="Times New Roman" pitchFamily="18"/>
                <a:cs typeface="Courier New" pitchFamily="49"/>
              </a:rPr>
              <a:t>, mai </a:t>
            </a:r>
            <a:r>
              <a:rPr lang="ro-RO" sz="1200" b="1" i="1" u="none" strike="noStrike" kern="1200" cap="all" spc="0" baseline="0" dirty="0">
                <a:solidFill>
                  <a:srgbClr val="000000"/>
                </a:solidFill>
                <a:uFillTx/>
                <a:latin typeface="Courier New" pitchFamily="49"/>
                <a:ea typeface="Times New Roman" pitchFamily="18"/>
                <a:cs typeface="Courier New" pitchFamily="49"/>
              </a:rPr>
              <a:t>mult o stare de spirit, o angajare a</a:t>
            </a:r>
            <a:r>
              <a:rPr lang="ro-RO" sz="1200" b="1" i="0" u="none" strike="noStrike" kern="1200" cap="none" spc="0" baseline="0" dirty="0">
                <a:solidFill>
                  <a:srgbClr val="000000"/>
                </a:solidFill>
                <a:uFillTx/>
                <a:latin typeface="Courier New" pitchFamily="49"/>
                <a:ea typeface="Times New Roman" pitchFamily="18"/>
                <a:cs typeface="Courier New" pitchFamily="49"/>
              </a:rPr>
              <a:t> </a:t>
            </a:r>
            <a:r>
              <a:rPr lang="ro-RO" sz="1200" b="1" i="1" u="none" strike="noStrike" kern="1200" cap="all" spc="0" baseline="0" dirty="0">
                <a:solidFill>
                  <a:srgbClr val="000000"/>
                </a:solidFill>
                <a:uFillTx/>
                <a:latin typeface="Courier New" pitchFamily="49"/>
                <a:ea typeface="Times New Roman" pitchFamily="18"/>
                <a:cs typeface="Courier New" pitchFamily="49"/>
              </a:rPr>
              <a:t>conducerii, personalului, cursanților și comunității</a:t>
            </a:r>
            <a:r>
              <a:rPr lang="ro-RO" sz="1200" b="1" i="0" u="none" strike="noStrike" kern="1200" cap="none" spc="0" baseline="0" dirty="0">
                <a:solidFill>
                  <a:srgbClr val="000000"/>
                </a:solidFill>
                <a:uFillTx/>
                <a:latin typeface="Courier New" pitchFamily="49"/>
                <a:ea typeface="Times New Roman" pitchFamily="18"/>
                <a:cs typeface="Courier New" pitchFamily="49"/>
              </a:rPr>
              <a:t> </a:t>
            </a:r>
            <a:r>
              <a:rPr lang="ro-RO" sz="1200" b="1" i="1" u="none" strike="noStrike" kern="1200" cap="all" spc="0" baseline="0" dirty="0">
                <a:solidFill>
                  <a:srgbClr val="000000"/>
                </a:solidFill>
                <a:uFillTx/>
                <a:latin typeface="Courier New" pitchFamily="49"/>
                <a:ea typeface="Times New Roman" pitchFamily="18"/>
                <a:cs typeface="Courier New" pitchFamily="49"/>
              </a:rPr>
              <a:t>locale în acest efort de dezvoltare.</a:t>
            </a:r>
            <a:endParaRPr lang="ro-RO" sz="1200" b="1" i="0" u="none" strike="noStrike" kern="1200" cap="none" spc="0" baseline="0" dirty="0">
              <a:solidFill>
                <a:srgbClr val="000000"/>
              </a:solidFill>
              <a:uFillTx/>
              <a:latin typeface="Courier New" pitchFamily="49"/>
              <a:ea typeface="Times New Roman" pitchFamily="18"/>
              <a:cs typeface="Courier New" pitchFamily="49"/>
            </a:endParaRPr>
          </a:p>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ro-RO" sz="1200" b="1" i="0" u="none" strike="noStrike" kern="1200" cap="all" spc="0" baseline="0" dirty="0">
                <a:solidFill>
                  <a:srgbClr val="000000"/>
                </a:solidFill>
                <a:uFillTx/>
                <a:latin typeface="Courier New" pitchFamily="49"/>
                <a:ea typeface="Times New Roman" pitchFamily="18"/>
                <a:cs typeface="Courier New" pitchFamily="49"/>
              </a:rPr>
              <a:t>	“La fiecare moment suntem o constelație de </a:t>
            </a:r>
            <a:r>
              <a:rPr lang="ro-RO" sz="1200" b="1" i="0" u="none" strike="noStrike" kern="1200" cap="all" spc="0" baseline="0" dirty="0" err="1">
                <a:solidFill>
                  <a:srgbClr val="000000"/>
                </a:solidFill>
                <a:uFillTx/>
                <a:latin typeface="Courier New" pitchFamily="49"/>
                <a:ea typeface="Times New Roman" pitchFamily="18"/>
                <a:cs typeface="Courier New" pitchFamily="49"/>
              </a:rPr>
              <a:t>motIVE</a:t>
            </a:r>
            <a:r>
              <a:rPr lang="ro-RO" sz="1200" b="1" i="0" u="none" strike="noStrike" kern="1200" cap="all" spc="0" baseline="0" dirty="0">
                <a:solidFill>
                  <a:srgbClr val="000000"/>
                </a:solidFill>
                <a:uFillTx/>
                <a:latin typeface="Courier New" pitchFamily="49"/>
                <a:ea typeface="Times New Roman" pitchFamily="18"/>
                <a:cs typeface="Courier New" pitchFamily="49"/>
              </a:rPr>
              <a:t> care gravitează în jurul unui scop și care realizează deschiderea spre cunoaștere.</a:t>
            </a:r>
            <a:endParaRPr lang="ro-RO" sz="1200" b="1" i="0" u="none" strike="noStrike" kern="1200" cap="none" spc="0" baseline="0" dirty="0">
              <a:solidFill>
                <a:srgbClr val="000000"/>
              </a:solidFill>
              <a:uFillTx/>
              <a:latin typeface="Courier New" pitchFamily="49"/>
              <a:ea typeface="Calibri" pitchFamily="34"/>
              <a:cs typeface="Courier New" pitchFamily="49"/>
            </a:endParaRPr>
          </a:p>
        </p:txBody>
      </p:sp>
      <p:pic>
        <p:nvPicPr>
          <p:cNvPr id="4" name="Imagine 1" descr="http://charleslaugier.ro/images/pergament.gif"/>
          <p:cNvPicPr>
            <a:picLocks noChangeAspect="1"/>
          </p:cNvPicPr>
          <p:nvPr/>
        </p:nvPicPr>
        <p:blipFill>
          <a:blip r:embed="rId3"/>
          <a:srcRect/>
          <a:stretch>
            <a:fillRect/>
          </a:stretch>
        </p:blipFill>
        <p:spPr>
          <a:xfrm>
            <a:off x="-100484" y="2335502"/>
            <a:ext cx="2367162" cy="3821917"/>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9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1+#ppt_w/2"/>
                                          </p:val>
                                        </p:tav>
                                        <p:tav tm="100000">
                                          <p:val>
                                            <p:strVal val="#ppt_x"/>
                                          </p:val>
                                        </p:tav>
                                      </p:tavLst>
                                    </p:anim>
                                    <p:anim calcmode="lin" valueType="num">
                                      <p:cBhvr additive="base">
                                        <p:cTn id="1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Picture 4" descr="F:\Folder nou (2)\81c352725d3b7d81b664090d5806d13d.jpg"/>
          <p:cNvPicPr>
            <a:picLocks noChangeAspect="1"/>
          </p:cNvPicPr>
          <p:nvPr/>
        </p:nvPicPr>
        <p:blipFill>
          <a:blip r:embed="rId2"/>
          <a:srcRect/>
          <a:stretch>
            <a:fillRect/>
          </a:stretch>
        </p:blipFill>
        <p:spPr>
          <a:xfrm>
            <a:off x="2133596" y="1391991"/>
            <a:ext cx="10058400" cy="5466008"/>
          </a:xfrm>
          <a:prstGeom prst="rect">
            <a:avLst/>
          </a:prstGeom>
          <a:noFill/>
          <a:ln cap="flat">
            <a:noFill/>
          </a:ln>
        </p:spPr>
      </p:pic>
      <p:sp>
        <p:nvSpPr>
          <p:cNvPr id="3" name="Striped Right Arrow 3"/>
          <p:cNvSpPr/>
          <p:nvPr/>
        </p:nvSpPr>
        <p:spPr>
          <a:xfrm>
            <a:off x="1436129" y="-656822"/>
            <a:ext cx="7181853" cy="2500317"/>
          </a:xfrm>
          <a:custGeom>
            <a:avLst>
              <a:gd name="f0" fmla="val 17840"/>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val f7"/>
              <a:gd name="f20" fmla="val f8"/>
              <a:gd name="f21" fmla="pin 4000 f0 21600"/>
              <a:gd name="f22" fmla="pin 0 f1 10800"/>
              <a:gd name="f23" fmla="*/ f15 f2 1"/>
              <a:gd name="f24" fmla="*/ f16 f2 1"/>
              <a:gd name="f25" fmla="+- f20 0 f19"/>
              <a:gd name="f26" fmla="val f21"/>
              <a:gd name="f27" fmla="val f22"/>
              <a:gd name="f28" fmla="*/ f21 f17 1"/>
              <a:gd name="f29" fmla="*/ f22 f18 1"/>
              <a:gd name="f30" fmla="*/ f23 1 f4"/>
              <a:gd name="f31" fmla="*/ f24 1 f4"/>
              <a:gd name="f32" fmla="*/ f25 1 21600"/>
              <a:gd name="f33" fmla="+- f8 0 f27"/>
              <a:gd name="f34" fmla="+- f8 0 f26"/>
              <a:gd name="f35" fmla="*/ f27 f18 1"/>
              <a:gd name="f36" fmla="*/ f26 f17 1"/>
              <a:gd name="f37" fmla="+- f30 0 f3"/>
              <a:gd name="f38" fmla="+- f31 0 f3"/>
              <a:gd name="f39" fmla="*/ 4000 f32 1"/>
              <a:gd name="f40" fmla="*/ 0 f32 1"/>
              <a:gd name="f41" fmla="*/ 21600 f32 1"/>
              <a:gd name="f42" fmla="*/ f34 f27 1"/>
              <a:gd name="f43" fmla="*/ f33 f18 1"/>
              <a:gd name="f44" fmla="*/ f42 1 10800"/>
              <a:gd name="f45" fmla="*/ f40 1 f32"/>
              <a:gd name="f46" fmla="*/ f41 1 f32"/>
              <a:gd name="f47" fmla="*/ f39 1 f32"/>
              <a:gd name="f48" fmla="+- f26 f44 0"/>
              <a:gd name="f49" fmla="*/ f47 f17 1"/>
              <a:gd name="f50" fmla="*/ f45 f18 1"/>
              <a:gd name="f51" fmla="*/ f46 f18 1"/>
              <a:gd name="f52" fmla="*/ f48 f17 1"/>
            </a:gdLst>
            <a:ahLst>
              <a:ahXY gdRefX="f0" minX="f9" maxX="f8" gdRefY="f1" minY="f7" maxY="f10">
                <a:pos x="f28" y="f29"/>
              </a:ahXY>
            </a:ahLst>
            <a:cxnLst>
              <a:cxn ang="3cd4">
                <a:pos x="hc" y="t"/>
              </a:cxn>
              <a:cxn ang="0">
                <a:pos x="r" y="vc"/>
              </a:cxn>
              <a:cxn ang="cd4">
                <a:pos x="hc" y="b"/>
              </a:cxn>
              <a:cxn ang="cd2">
                <a:pos x="l" y="vc"/>
              </a:cxn>
              <a:cxn ang="f37">
                <a:pos x="f36" y="f50"/>
              </a:cxn>
              <a:cxn ang="f38">
                <a:pos x="f36" y="f51"/>
              </a:cxn>
            </a:cxnLst>
            <a:rect l="f49" t="f35" r="f52" b="f43"/>
            <a:pathLst>
              <a:path w="21600" h="21600">
                <a:moveTo>
                  <a:pt x="f26" y="f7"/>
                </a:moveTo>
                <a:lnTo>
                  <a:pt x="f8" y="f10"/>
                </a:lnTo>
                <a:lnTo>
                  <a:pt x="f26" y="f11"/>
                </a:lnTo>
                <a:lnTo>
                  <a:pt x="f26" y="f33"/>
                </a:lnTo>
                <a:lnTo>
                  <a:pt x="f9" y="f33"/>
                </a:lnTo>
                <a:lnTo>
                  <a:pt x="f9" y="f27"/>
                </a:lnTo>
                <a:lnTo>
                  <a:pt x="f26" y="f27"/>
                </a:lnTo>
                <a:lnTo>
                  <a:pt x="f26" y="f7"/>
                </a:lnTo>
                <a:moveTo>
                  <a:pt x="f7" y="f27"/>
                </a:moveTo>
                <a:lnTo>
                  <a:pt x="f7" y="f33"/>
                </a:lnTo>
                <a:lnTo>
                  <a:pt x="f12" y="f33"/>
                </a:lnTo>
                <a:lnTo>
                  <a:pt x="f12" y="f27"/>
                </a:lnTo>
                <a:lnTo>
                  <a:pt x="f7" y="f27"/>
                </a:lnTo>
                <a:moveTo>
                  <a:pt x="f13" y="f27"/>
                </a:moveTo>
                <a:lnTo>
                  <a:pt x="f13" y="f33"/>
                </a:lnTo>
                <a:lnTo>
                  <a:pt x="f14" y="f33"/>
                </a:lnTo>
                <a:lnTo>
                  <a:pt x="f14" y="f27"/>
                </a:lnTo>
                <a:lnTo>
                  <a:pt x="f13" y="f27"/>
                </a:lnTo>
                <a:close/>
              </a:path>
            </a:pathLst>
          </a:custGeom>
          <a:solidFill>
            <a:srgbClr val="C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1" i="0" u="none" strike="noStrike" kern="0" cap="none" spc="0" baseline="0">
                <a:solidFill>
                  <a:srgbClr val="FFFFFF"/>
                </a:solidFill>
                <a:uFillTx/>
                <a:latin typeface="Lucida Handwriting" pitchFamily="66"/>
                <a:ea typeface="Calibri" pitchFamily="34"/>
                <a:cs typeface="Times New Roman" pitchFamily="18"/>
              </a:rPr>
              <a:t>ACTIVIT</a:t>
            </a:r>
            <a:r>
              <a:rPr lang="ro-RO" sz="1800" b="1" i="0" u="none" strike="noStrike" kern="0" cap="none" spc="0" baseline="0">
                <a:solidFill>
                  <a:srgbClr val="FFFFFF"/>
                </a:solidFill>
                <a:uFillTx/>
                <a:latin typeface="Cambria" pitchFamily="18"/>
                <a:ea typeface="Calibri" pitchFamily="34"/>
                <a:cs typeface="Cambria" pitchFamily="18"/>
              </a:rPr>
              <a:t>ĂȚ</a:t>
            </a:r>
            <a:r>
              <a:rPr lang="ro-RO" sz="1800" b="1" i="0" u="none" strike="noStrike" kern="0" cap="none" spc="0" baseline="0">
                <a:solidFill>
                  <a:srgbClr val="FFFFFF"/>
                </a:solidFill>
                <a:uFillTx/>
                <a:latin typeface="Lucida Handwriting" pitchFamily="66"/>
                <a:ea typeface="Calibri" pitchFamily="34"/>
                <a:cs typeface="Times New Roman" pitchFamily="18"/>
              </a:rPr>
              <a:t>I EXTRACURRICULARE : </a:t>
            </a:r>
            <a:endParaRPr lang="ro-RO" sz="1100" b="0" i="0" u="none" strike="noStrike" kern="0" cap="none" spc="0" baseline="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1" i="0" u="none" strike="noStrike" kern="0" cap="none" spc="0" baseline="0">
                <a:solidFill>
                  <a:srgbClr val="FFFFFF"/>
                </a:solidFill>
                <a:uFillTx/>
                <a:latin typeface="Lucida Handwriting" pitchFamily="66"/>
                <a:ea typeface="Calibri" pitchFamily="34"/>
                <a:cs typeface="Times New Roman" pitchFamily="18"/>
              </a:rPr>
              <a:t>VIZIT</a:t>
            </a:r>
            <a:r>
              <a:rPr lang="ro-RO" sz="1800" b="1" i="0" u="none" strike="noStrike" kern="0" cap="none" spc="0" baseline="0">
                <a:solidFill>
                  <a:srgbClr val="FFFFFF"/>
                </a:solidFill>
                <a:uFillTx/>
                <a:latin typeface="Cambria" pitchFamily="18"/>
                <a:ea typeface="Calibri" pitchFamily="34"/>
                <a:cs typeface="Cambria" pitchFamily="18"/>
              </a:rPr>
              <a:t>Ă</a:t>
            </a:r>
            <a:r>
              <a:rPr lang="ro-RO" sz="1800" b="1" i="0" u="none" strike="noStrike" kern="0" cap="none" spc="0" baseline="0">
                <a:solidFill>
                  <a:srgbClr val="FFFFFF"/>
                </a:solidFill>
                <a:uFillTx/>
                <a:latin typeface="Lucida Handwriting" pitchFamily="66"/>
                <a:ea typeface="Calibri" pitchFamily="34"/>
                <a:cs typeface="Times New Roman" pitchFamily="18"/>
              </a:rPr>
              <a:t> LA CENTRUL MEDICO – SOCIAL CETATE</a:t>
            </a:r>
            <a:r>
              <a:rPr lang="ro-RO" sz="2000" b="1" i="0" u="none" strike="noStrike" kern="0" cap="none" spc="0" baseline="0">
                <a:solidFill>
                  <a:srgbClr val="FFFFFF"/>
                </a:solidFill>
                <a:uFillTx/>
                <a:latin typeface="Lucida Handwriting" pitchFamily="66"/>
                <a:ea typeface="Calibri" pitchFamily="34"/>
                <a:cs typeface="Times New Roman" pitchFamily="18"/>
              </a:rPr>
              <a:t> - DOLJ</a:t>
            </a:r>
            <a:endParaRPr lang="ro-RO" sz="1100" b="0" i="0" u="none" strike="noStrike" kern="0" cap="none" spc="0" baseline="0">
              <a:solidFill>
                <a:srgbClr val="FFFFFF"/>
              </a:solidFill>
              <a:uFillTx/>
              <a:latin typeface="Calibri"/>
              <a:ea typeface="Calibri" pitchFamily="34"/>
              <a:cs typeface="Times New Roman" pitchFamily="18"/>
            </a:endParaRPr>
          </a:p>
        </p:txBody>
      </p:sp>
      <p:sp>
        <p:nvSpPr>
          <p:cNvPr id="4" name="Text Box 2"/>
          <p:cNvSpPr txBox="1"/>
          <p:nvPr/>
        </p:nvSpPr>
        <p:spPr>
          <a:xfrm>
            <a:off x="2584963" y="1843494"/>
            <a:ext cx="9340870" cy="4595948"/>
          </a:xfrm>
          <a:prstGeom prst="rect">
            <a:avLst/>
          </a:prstGeom>
          <a:solidFill>
            <a:srgbClr val="FFC000"/>
          </a:solidFill>
          <a:ln w="28575" cap="flat">
            <a:solidFill>
              <a:srgbClr val="4472C4"/>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100" b="0" i="0" u="none" strike="noStrike" kern="0" cap="none" spc="0" baseline="0" dirty="0">
                <a:solidFill>
                  <a:srgbClr val="000000"/>
                </a:solidFill>
                <a:uFillTx/>
                <a:latin typeface="Calibri" pitchFamily="34"/>
                <a:ea typeface="Calibri" pitchFamily="34"/>
                <a:cs typeface="Times New Roman" pitchFamily="18"/>
              </a:rPr>
              <a:t>by Lili </a:t>
            </a:r>
            <a:r>
              <a:rPr lang="en-US" sz="1100" b="0" i="0" u="none" strike="noStrike" kern="0" cap="none" spc="0" baseline="0" dirty="0" err="1">
                <a:solidFill>
                  <a:srgbClr val="000000"/>
                </a:solidFill>
                <a:uFillTx/>
                <a:latin typeface="Calibri" pitchFamily="34"/>
                <a:ea typeface="Calibri" pitchFamily="34"/>
                <a:cs typeface="Times New Roman" pitchFamily="18"/>
              </a:rPr>
              <a:t>Ungureanu</a:t>
            </a:r>
            <a:endParaRPr lang="ro-RO" sz="1100" b="0" i="0" u="none" strike="noStrike" kern="0" cap="none" spc="0" baseline="0" dirty="0">
              <a:solidFill>
                <a:srgbClr val="000000"/>
              </a:solidFill>
              <a:uFillTx/>
              <a:latin typeface="Calibri" pitchFamily="34"/>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none" spc="0" baseline="0" dirty="0">
                <a:solidFill>
                  <a:srgbClr val="FF0000"/>
                </a:solidFill>
                <a:uFillTx/>
                <a:latin typeface="Courier New" pitchFamily="49"/>
                <a:ea typeface="Calibri" pitchFamily="34"/>
                <a:cs typeface="Courier New" pitchFamily="49"/>
              </a:rPr>
              <a:t>8 </a:t>
            </a:r>
            <a:r>
              <a:rPr lang="en-US" sz="1200" b="1" i="0" u="none" strike="noStrike" kern="0" cap="none" spc="0" baseline="0" dirty="0" err="1">
                <a:solidFill>
                  <a:srgbClr val="FF0000"/>
                </a:solidFill>
                <a:uFillTx/>
                <a:latin typeface="Courier New" pitchFamily="49"/>
                <a:ea typeface="Calibri" pitchFamily="34"/>
                <a:cs typeface="Courier New" pitchFamily="49"/>
              </a:rPr>
              <a:t>martie</a:t>
            </a:r>
            <a:r>
              <a:rPr lang="en-US" sz="1200" b="1" i="0" u="none" strike="noStrike" kern="0" cap="none" spc="0" baseline="0" dirty="0">
                <a:solidFill>
                  <a:srgbClr val="FF0000"/>
                </a:solidFill>
                <a:uFillTx/>
                <a:latin typeface="Courier New" pitchFamily="49"/>
                <a:ea typeface="Calibri" pitchFamily="34"/>
                <a:cs typeface="Courier New" pitchFamily="49"/>
              </a:rPr>
              <a:t> 2018</a:t>
            </a:r>
            <a:r>
              <a:rPr lang="en-US" sz="1200" b="1" i="0" u="none" strike="noStrike" kern="0" cap="none"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Ploua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marunt</a:t>
            </a:r>
            <a:r>
              <a:rPr lang="en-US" sz="1200" b="1" i="0" u="none" strike="noStrike" kern="0" cap="all" spc="0" baseline="0" dirty="0">
                <a:solidFill>
                  <a:srgbClr val="000000"/>
                </a:solidFill>
                <a:uFillTx/>
                <a:latin typeface="Courier New" pitchFamily="49"/>
                <a:ea typeface="Calibri" pitchFamily="34"/>
                <a:cs typeface="Courier New" pitchFamily="49"/>
              </a:rPr>
              <a:t>, ca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smtClean="0">
                <a:solidFill>
                  <a:srgbClr val="000000"/>
                </a:solidFill>
                <a:uFillTx/>
                <a:latin typeface="Courier New" pitchFamily="49"/>
                <a:ea typeface="Calibri" pitchFamily="34"/>
                <a:cs typeface="Courier New" pitchFamily="49"/>
              </a:rPr>
              <a:t>cum </a:t>
            </a:r>
            <a:r>
              <a:rPr lang="en-US" sz="1200" b="1" i="0" u="none" strike="noStrike" kern="0" cap="all" spc="0" baseline="0" dirty="0">
                <a:solidFill>
                  <a:srgbClr val="000000"/>
                </a:solidFill>
                <a:uFillTx/>
                <a:latin typeface="Courier New" pitchFamily="49"/>
                <a:ea typeface="Calibri" pitchFamily="34"/>
                <a:cs typeface="Courier New" pitchFamily="49"/>
              </a:rPr>
              <a:t>din </a:t>
            </a:r>
            <a:r>
              <a:rPr lang="en-US" sz="1200" b="1" i="0" u="none" strike="noStrike" kern="0" cap="all" spc="0" baseline="0" dirty="0" err="1">
                <a:solidFill>
                  <a:srgbClr val="000000"/>
                </a:solidFill>
                <a:uFillTx/>
                <a:latin typeface="Courier New" pitchFamily="49"/>
                <a:ea typeface="Calibri" pitchFamily="34"/>
                <a:cs typeface="Courier New" pitchFamily="49"/>
              </a:rPr>
              <a:t>cer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plange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mamele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plecate</a:t>
            </a:r>
            <a:r>
              <a:rPr lang="en-US" sz="1200" b="1" i="0" u="none" strike="noStrike" kern="0" cap="none" spc="0" baseline="0" dirty="0">
                <a:solidFill>
                  <a:srgbClr val="000000"/>
                </a:solidFill>
                <a:uFillTx/>
                <a:latin typeface="Courier New" pitchFamily="49"/>
                <a:ea typeface="Calibri" pitchFamily="34"/>
                <a:cs typeface="Courier New" pitchFamily="49"/>
              </a:rPr>
              <a:t>...</a:t>
            </a:r>
            <a:endParaRPr lang="ro-RO" sz="1200" b="1" i="0" u="none" strike="noStrike" kern="0" cap="none" spc="0" baseline="0" dirty="0">
              <a:solidFill>
                <a:srgbClr val="000000"/>
              </a:solidFill>
              <a:uFillTx/>
              <a:latin typeface="Courier New" pitchFamily="49"/>
              <a:ea typeface="Calibri" pitchFamily="34"/>
              <a:cs typeface="Courier New" pitchFamily="49"/>
            </a:endParaRPr>
          </a:p>
          <a:p>
            <a:pPr marL="0" marR="0" lvl="0" indent="449583"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all" spc="0" baseline="0" dirty="0">
                <a:solidFill>
                  <a:srgbClr val="000000"/>
                </a:solidFill>
                <a:uFillTx/>
                <a:latin typeface="Courier New" pitchFamily="49"/>
                <a:ea typeface="Calibri" pitchFamily="34"/>
                <a:cs typeface="Courier New" pitchFamily="49"/>
              </a:rPr>
              <a:t>Asa cm ne-am </a:t>
            </a:r>
            <a:r>
              <a:rPr lang="en-US" sz="1200" b="1" i="0" u="none" strike="noStrike" kern="0" cap="all" spc="0" baseline="0" dirty="0" err="1">
                <a:solidFill>
                  <a:srgbClr val="000000"/>
                </a:solidFill>
                <a:uFillTx/>
                <a:latin typeface="Courier New" pitchFamily="49"/>
                <a:ea typeface="Calibri" pitchFamily="34"/>
                <a:cs typeface="Courier New" pitchFamily="49"/>
              </a:rPr>
              <a:t>propus</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sarbatorim</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sng" strike="noStrike" kern="0" cap="all" spc="0" baseline="0" dirty="0" err="1">
                <a:solidFill>
                  <a:srgbClr val="FF0000"/>
                </a:solidFill>
                <a:uFillTx/>
                <a:latin typeface="Courier New" pitchFamily="49"/>
                <a:ea typeface="Calibri" pitchFamily="34"/>
                <a:cs typeface="Courier New" pitchFamily="49"/>
              </a:rPr>
              <a:t>Ziua</a:t>
            </a:r>
            <a:r>
              <a:rPr lang="en-US" sz="1200" b="1" i="0" u="sng" strike="noStrike" kern="0" cap="all" spc="0" baseline="0" dirty="0">
                <a:solidFill>
                  <a:srgbClr val="FF0000"/>
                </a:solidFill>
                <a:uFillTx/>
                <a:latin typeface="Courier New" pitchFamily="49"/>
                <a:ea typeface="Calibri" pitchFamily="34"/>
                <a:cs typeface="Courier New" pitchFamily="49"/>
              </a:rPr>
              <a:t> </a:t>
            </a:r>
            <a:r>
              <a:rPr lang="en-US" sz="1200" b="1" i="0" u="sng" strike="noStrike" kern="0" cap="all" spc="0" baseline="0" dirty="0" err="1">
                <a:solidFill>
                  <a:srgbClr val="FF0000"/>
                </a:solidFill>
                <a:uFillTx/>
                <a:latin typeface="Courier New" pitchFamily="49"/>
                <a:ea typeface="Calibri" pitchFamily="34"/>
                <a:cs typeface="Courier New" pitchFamily="49"/>
              </a:rPr>
              <a:t>Femeii</a:t>
            </a:r>
            <a:r>
              <a:rPr lang="en-US" sz="1200" b="1" i="0" u="sng" strike="noStrike" kern="0" cap="all" spc="0" baseline="0" dirty="0">
                <a:solidFill>
                  <a:srgbClr val="FF0000"/>
                </a:solidFill>
                <a:uFillTx/>
                <a:latin typeface="Courier New" pitchFamily="49"/>
                <a:ea typeface="Calibri" pitchFamily="34"/>
                <a:cs typeface="Courier New" pitchFamily="49"/>
              </a:rPr>
              <a:t> la</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sng" strike="noStrike" kern="0" cap="all" spc="0" baseline="0" dirty="0" err="1">
                <a:solidFill>
                  <a:srgbClr val="FF0000"/>
                </a:solidFill>
                <a:uFillTx/>
                <a:latin typeface="Courier New" pitchFamily="49"/>
                <a:ea typeface="Calibri" pitchFamily="34"/>
                <a:cs typeface="Courier New" pitchFamily="49"/>
              </a:rPr>
              <a:t>Centrul</a:t>
            </a:r>
            <a:r>
              <a:rPr lang="en-US" sz="1200" b="1" i="0" u="sng" strike="noStrike" kern="0" cap="all" spc="0" baseline="0" dirty="0">
                <a:solidFill>
                  <a:srgbClr val="FF0000"/>
                </a:solidFill>
                <a:uFillTx/>
                <a:latin typeface="Courier New" pitchFamily="49"/>
                <a:ea typeface="Calibri" pitchFamily="34"/>
                <a:cs typeface="Courier New" pitchFamily="49"/>
              </a:rPr>
              <a:t> Medico-Social </a:t>
            </a:r>
            <a:r>
              <a:rPr lang="en-US" sz="1200" b="1" i="0" u="sng" strike="noStrike" kern="0" cap="all" spc="0" baseline="0" dirty="0" err="1">
                <a:solidFill>
                  <a:srgbClr val="FF0000"/>
                </a:solidFill>
                <a:uFillTx/>
                <a:latin typeface="Courier New" pitchFamily="49"/>
                <a:ea typeface="Calibri" pitchFamily="34"/>
                <a:cs typeface="Courier New" pitchFamily="49"/>
              </a:rPr>
              <a:t>Cetate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alaturi</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cele</a:t>
            </a:r>
            <a:r>
              <a:rPr lang="en-US" sz="1200" b="1" i="0" u="none" strike="noStrike" kern="0" cap="all" spc="0" baseline="0" dirty="0">
                <a:solidFill>
                  <a:srgbClr val="000000"/>
                </a:solidFill>
                <a:uFillTx/>
                <a:latin typeface="Courier New" pitchFamily="49"/>
                <a:ea typeface="Calibri" pitchFamily="34"/>
                <a:cs typeface="Courier New" pitchFamily="49"/>
              </a:rPr>
              <a:t> 32 de </a:t>
            </a:r>
            <a:r>
              <a:rPr lang="en-US" sz="1200" b="1" i="0" u="none" strike="noStrike" kern="0" cap="all" spc="0" baseline="0" dirty="0" err="1">
                <a:solidFill>
                  <a:srgbClr val="000000"/>
                </a:solidFill>
                <a:uFillTx/>
                <a:latin typeface="Courier New" pitchFamily="49"/>
                <a:ea typeface="Calibri" pitchFamily="34"/>
                <a:cs typeface="Courier New" pitchFamily="49"/>
              </a:rPr>
              <a:t>bunicute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internate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aici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Intram</a:t>
            </a:r>
            <a:r>
              <a:rPr lang="en-US" sz="1200" b="1" i="0" u="none" strike="noStrike" kern="0" cap="all" spc="0" baseline="0" dirty="0">
                <a:solidFill>
                  <a:srgbClr val="000000"/>
                </a:solidFill>
                <a:uFillTx/>
                <a:latin typeface="Courier New" pitchFamily="49"/>
                <a:ea typeface="Calibri" pitchFamily="34"/>
                <a:cs typeface="Courier New" pitchFamily="49"/>
              </a:rPr>
              <a:t> cu </a:t>
            </a:r>
            <a:r>
              <a:rPr lang="en-US" sz="1200" b="1" i="0" u="none" strike="noStrike" kern="0" cap="all" spc="0" baseline="0" dirty="0" err="1">
                <a:solidFill>
                  <a:srgbClr val="000000"/>
                </a:solidFill>
                <a:uFillTx/>
                <a:latin typeface="Courier New" pitchFamily="49"/>
                <a:ea typeface="Calibri" pitchFamily="34"/>
                <a:cs typeface="Courier New" pitchFamily="49"/>
              </a:rPr>
              <a:t>sfiala</a:t>
            </a:r>
            <a:r>
              <a:rPr lang="en-US" sz="1200" b="1" i="0" u="none" strike="noStrike" kern="0" cap="all" spc="0" baseline="0" dirty="0">
                <a:solidFill>
                  <a:srgbClr val="000000"/>
                </a:solidFill>
                <a:uFillTx/>
                <a:latin typeface="Courier New" pitchFamily="49"/>
                <a:ea typeface="Calibri" pitchFamily="34"/>
                <a:cs typeface="Courier New" pitchFamily="49"/>
              </a:rPr>
              <a:t>, cu </a:t>
            </a:r>
            <a:r>
              <a:rPr lang="en-US" sz="1200" b="1" i="0" u="none" strike="noStrike" kern="0" cap="all" spc="0" baseline="0" dirty="0" err="1">
                <a:solidFill>
                  <a:srgbClr val="000000"/>
                </a:solidFill>
                <a:uFillTx/>
                <a:latin typeface="Courier New" pitchFamily="49"/>
                <a:ea typeface="Calibri" pitchFamily="34"/>
                <a:cs typeface="Courier New" pitchFamily="49"/>
              </a:rPr>
              <a:t>emotie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cu </a:t>
            </a:r>
            <a:r>
              <a:rPr lang="en-US" sz="1200" b="1" i="0" u="none" strike="noStrike" kern="0" cap="all" spc="0" baseline="0" dirty="0" err="1">
                <a:solidFill>
                  <a:srgbClr val="000000"/>
                </a:solidFill>
                <a:uFillTx/>
                <a:latin typeface="Courier New" pitchFamily="49"/>
                <a:ea typeface="Calibri" pitchFamily="34"/>
                <a:cs typeface="Courier New" pitchFamily="49"/>
              </a:rPr>
              <a:t>iubire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intr</a:t>
            </a:r>
            <a:r>
              <a:rPr lang="en-US" sz="1200" b="1" i="0" u="none" strike="noStrike" kern="0" cap="all" spc="0" baseline="0" dirty="0">
                <a:solidFill>
                  <a:srgbClr val="000000"/>
                </a:solidFill>
                <a:uFillTx/>
                <a:latin typeface="Courier New" pitchFamily="49"/>
                <a:ea typeface="Calibri" pitchFamily="34"/>
                <a:cs typeface="Courier New" pitchFamily="49"/>
              </a:rPr>
              <a:t>- un </a:t>
            </a:r>
            <a:r>
              <a:rPr lang="en-US" sz="1200" b="1" i="0" u="none" strike="noStrike" kern="0" cap="all" spc="0" baseline="0" dirty="0" err="1">
                <a:solidFill>
                  <a:srgbClr val="000000"/>
                </a:solidFill>
                <a:uFillTx/>
                <a:latin typeface="Courier New" pitchFamily="49"/>
                <a:ea typeface="Calibri" pitchFamily="34"/>
                <a:cs typeface="Courier New" pitchFamily="49"/>
              </a:rPr>
              <a:t>taram</a:t>
            </a:r>
            <a:r>
              <a:rPr lang="en-US" sz="1200" b="1" i="0" u="none" strike="noStrike" kern="0" cap="all" spc="0" baseline="0" dirty="0">
                <a:solidFill>
                  <a:srgbClr val="000000"/>
                </a:solidFill>
                <a:uFillTx/>
                <a:latin typeface="Courier New" pitchFamily="49"/>
                <a:ea typeface="Calibri" pitchFamily="34"/>
                <a:cs typeface="Courier New" pitchFamily="49"/>
              </a:rPr>
              <a:t> al </a:t>
            </a:r>
            <a:r>
              <a:rPr lang="en-US" sz="1200" b="1" i="0" u="none" strike="noStrike" kern="0" cap="all" spc="0" baseline="0" dirty="0" err="1">
                <a:solidFill>
                  <a:srgbClr val="000000"/>
                </a:solidFill>
                <a:uFillTx/>
                <a:latin typeface="Courier New" pitchFamily="49"/>
                <a:ea typeface="Calibri" pitchFamily="34"/>
                <a:cs typeface="Courier New" pitchFamily="49"/>
              </a:rPr>
              <a:t>mamelor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impovarate</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ani</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neputinte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tristeti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nespuse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Inimosii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nostri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elevi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viitori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asistenti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imbratiseaza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saruta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daruiesc</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acestor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bunici</a:t>
            </a:r>
            <a:r>
              <a:rPr lang="en-US" sz="1200" b="1" i="0" u="none" strike="noStrike" kern="0" cap="all" spc="0" baseline="0" dirty="0">
                <a:solidFill>
                  <a:srgbClr val="000000"/>
                </a:solidFill>
                <a:uFillTx/>
                <a:latin typeface="Courier New" pitchFamily="49"/>
                <a:ea typeface="Calibri" pitchFamily="34"/>
                <a:cs typeface="Courier New" pitchFamily="49"/>
              </a:rPr>
              <a:t>, cate </a:t>
            </a:r>
            <a:r>
              <a:rPr lang="en-US" sz="1200" b="1" i="0" u="none" strike="noStrike" kern="0" cap="all" spc="0" baseline="0" dirty="0" err="1">
                <a:solidFill>
                  <a:srgbClr val="000000"/>
                </a:solidFill>
                <a:uFillTx/>
                <a:latin typeface="Courier New" pitchFamily="49"/>
                <a:ea typeface="Calibri" pitchFamily="34"/>
                <a:cs typeface="Courier New" pitchFamily="49"/>
              </a:rPr>
              <a:t>putin</a:t>
            </a:r>
            <a:r>
              <a:rPr lang="en-US" sz="1200" b="1" i="0" u="none" strike="noStrike" kern="0" cap="all" spc="0" baseline="0" dirty="0">
                <a:solidFill>
                  <a:srgbClr val="000000"/>
                </a:solidFill>
                <a:uFillTx/>
                <a:latin typeface="Courier New" pitchFamily="49"/>
                <a:ea typeface="Calibri" pitchFamily="34"/>
                <a:cs typeface="Courier New" pitchFamily="49"/>
              </a:rPr>
              <a:t> din </a:t>
            </a:r>
            <a:r>
              <a:rPr lang="en-US" sz="1200" b="1" i="0" u="none" strike="noStrike" kern="0" cap="all" spc="0" baseline="0" dirty="0" err="1">
                <a:solidFill>
                  <a:srgbClr val="000000"/>
                </a:solidFill>
                <a:uFillTx/>
                <a:latin typeface="Courier New" pitchFamily="49"/>
                <a:ea typeface="Calibri" pitchFamily="34"/>
                <a:cs typeface="Courier New" pitchFamily="49"/>
              </a:rPr>
              <a:t>sufletul</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lor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frumos!Aflam</a:t>
            </a:r>
            <a:r>
              <a:rPr lang="en-US" sz="1200" b="1" i="0" u="none" strike="noStrike" kern="0" cap="all" spc="0" baseline="0" dirty="0">
                <a:solidFill>
                  <a:srgbClr val="000000"/>
                </a:solidFill>
                <a:uFillTx/>
                <a:latin typeface="Courier New" pitchFamily="49"/>
                <a:ea typeface="Calibri" pitchFamily="34"/>
                <a:cs typeface="Courier New" pitchFamily="49"/>
              </a:rPr>
              <a:t> ca o </a:t>
            </a:r>
            <a:r>
              <a:rPr lang="en-US" sz="1200" b="1" i="0" u="none" strike="noStrike" kern="0" cap="all" spc="0" baseline="0" dirty="0" err="1">
                <a:solidFill>
                  <a:srgbClr val="000000"/>
                </a:solidFill>
                <a:uFillTx/>
                <a:latin typeface="Courier New" pitchFamily="49"/>
                <a:ea typeface="Calibri" pitchFamily="34"/>
                <a:cs typeface="Courier New" pitchFamily="49"/>
              </a:rPr>
              <a:t>bunica</a:t>
            </a:r>
            <a:r>
              <a:rPr lang="en-US" sz="1200" b="1" i="0" u="none" strike="noStrike" kern="0" cap="all" spc="0" baseline="0" dirty="0">
                <a:solidFill>
                  <a:srgbClr val="000000"/>
                </a:solidFill>
                <a:uFillTx/>
                <a:latin typeface="Courier New" pitchFamily="49"/>
                <a:ea typeface="Calibri" pitchFamily="34"/>
                <a:cs typeface="Courier New" pitchFamily="49"/>
              </a:rPr>
              <a:t> a </a:t>
            </a:r>
            <a:r>
              <a:rPr lang="en-US" sz="1200" b="1" i="0" u="none" strike="noStrike" kern="0" cap="all" spc="0" baseline="0" dirty="0" err="1">
                <a:solidFill>
                  <a:srgbClr val="000000"/>
                </a:solidFill>
                <a:uFillTx/>
                <a:latin typeface="Courier New" pitchFamily="49"/>
                <a:ea typeface="Calibri" pitchFamily="34"/>
                <a:cs typeface="Courier New" pitchFamily="49"/>
              </a:rPr>
              <a:t>implinit</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curand</a:t>
            </a:r>
            <a:r>
              <a:rPr lang="en-US" sz="1200" b="1" i="0" u="none" strike="noStrike" kern="0" cap="all" spc="0" baseline="0" dirty="0">
                <a:solidFill>
                  <a:srgbClr val="000000"/>
                </a:solidFill>
                <a:uFillTx/>
                <a:latin typeface="Courier New" pitchFamily="49"/>
                <a:ea typeface="Calibri" pitchFamily="34"/>
                <a:cs typeface="Courier New" pitchFamily="49"/>
              </a:rPr>
              <a:t> 94 de </a:t>
            </a:r>
            <a:r>
              <a:rPr lang="en-US" sz="1200" b="1" i="0" u="none" strike="noStrike" kern="0" cap="all" spc="0" baseline="0" dirty="0" err="1">
                <a:solidFill>
                  <a:srgbClr val="000000"/>
                </a:solidFill>
                <a:uFillTx/>
                <a:latin typeface="Courier New" pitchFamily="49"/>
                <a:ea typeface="Calibri" pitchFamily="34"/>
                <a:cs typeface="Courier New" pitchFamily="49"/>
              </a:rPr>
              <a:t>ani</a:t>
            </a:r>
            <a:r>
              <a:rPr lang="en-US" sz="1200" b="1" i="0" u="none" strike="noStrike" kern="0" cap="all" spc="0" baseline="0" dirty="0">
                <a:solidFill>
                  <a:srgbClr val="000000"/>
                </a:solidFill>
                <a:uFillTx/>
                <a:latin typeface="Courier New" pitchFamily="49"/>
                <a:ea typeface="Calibri" pitchFamily="34"/>
                <a:cs typeface="Courier New" pitchFamily="49"/>
              </a:rPr>
              <a:t>, o </a:t>
            </a:r>
            <a:r>
              <a:rPr lang="en-US" sz="1200" b="1" i="0" u="none" strike="noStrike" kern="0" cap="all" spc="0" baseline="0" dirty="0" err="1">
                <a:solidFill>
                  <a:srgbClr val="000000"/>
                </a:solidFill>
                <a:uFillTx/>
                <a:latin typeface="Courier New" pitchFamily="49"/>
                <a:ea typeface="Calibri" pitchFamily="34"/>
                <a:cs typeface="Courier New" pitchFamily="49"/>
              </a:rPr>
              <a:t>alta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asteapta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fiul</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vina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alta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plange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fiii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plecati</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ani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buni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munceasca</a:t>
            </a:r>
            <a:r>
              <a:rPr lang="en-US" sz="1200" b="1" i="0" u="none" strike="noStrike" kern="0" cap="all" spc="0" baseline="0" dirty="0">
                <a:solidFill>
                  <a:srgbClr val="000000"/>
                </a:solidFill>
                <a:uFillTx/>
                <a:latin typeface="Courier New" pitchFamily="49"/>
                <a:ea typeface="Calibri" pitchFamily="34"/>
                <a:cs typeface="Courier New" pitchFamily="49"/>
              </a:rPr>
              <a:t> in </a:t>
            </a:r>
            <a:r>
              <a:rPr lang="en-US" sz="1200" b="1" i="0" u="none" strike="noStrike" kern="0" cap="all" spc="0" baseline="0" dirty="0" err="1">
                <a:solidFill>
                  <a:srgbClr val="000000"/>
                </a:solidFill>
                <a:uFillTx/>
                <a:latin typeface="Courier New" pitchFamily="49"/>
                <a:ea typeface="Calibri" pitchFamily="34"/>
                <a:cs typeface="Courier New" pitchFamily="49"/>
              </a:rPr>
              <a:t>strainatate</a:t>
            </a:r>
            <a:r>
              <a:rPr lang="en-US" sz="1200" b="1" i="0" u="none" strike="noStrike" kern="0" cap="all" spc="0" baseline="0" dirty="0">
                <a:solidFill>
                  <a:srgbClr val="000000"/>
                </a:solidFill>
                <a:uFillTx/>
                <a:latin typeface="Courier New" pitchFamily="49"/>
                <a:ea typeface="Calibri" pitchFamily="34"/>
                <a:cs typeface="Courier New" pitchFamily="49"/>
              </a:rPr>
              <a:t>... E </a:t>
            </a:r>
            <a:r>
              <a:rPr lang="en-US" sz="1200" b="1" i="0" u="none" strike="noStrike" kern="0" cap="all" spc="0" baseline="0" dirty="0" err="1">
                <a:solidFill>
                  <a:srgbClr val="000000"/>
                </a:solidFill>
                <a:uFillTx/>
                <a:latin typeface="Courier New" pitchFamily="49"/>
                <a:ea typeface="Calibri" pitchFamily="34"/>
                <a:cs typeface="Courier New" pitchFamily="49"/>
              </a:rPr>
              <a:t>atata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emotie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aici</a:t>
            </a:r>
            <a:r>
              <a:rPr lang="en-US" sz="1200" b="1" i="0" u="none" strike="noStrike" kern="0" cap="all" spc="0" baseline="0" dirty="0">
                <a:solidFill>
                  <a:srgbClr val="000000"/>
                </a:solidFill>
                <a:uFillTx/>
                <a:latin typeface="Courier New" pitchFamily="49"/>
                <a:ea typeface="Calibri" pitchFamily="34"/>
                <a:cs typeface="Courier New" pitchFamily="49"/>
              </a:rPr>
              <a:t>, cat nu pot </a:t>
            </a:r>
            <a:r>
              <a:rPr lang="en-US" sz="1200" b="1" i="0" u="none" strike="noStrike" kern="0" cap="all" spc="0" baseline="0" dirty="0" err="1">
                <a:solidFill>
                  <a:srgbClr val="000000"/>
                </a:solidFill>
                <a:uFillTx/>
                <a:latin typeface="Courier New" pitchFamily="49"/>
                <a:ea typeface="Calibri" pitchFamily="34"/>
                <a:cs typeface="Courier New" pitchFamily="49"/>
              </a:rPr>
              <a:t>cuprinde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cuvintele</a:t>
            </a:r>
            <a:r>
              <a:rPr lang="en-US" sz="1200" b="1" i="0" u="none" strike="noStrike" kern="0" cap="all" spc="0" baseline="0" dirty="0">
                <a:solidFill>
                  <a:srgbClr val="000000"/>
                </a:solidFill>
                <a:uFillTx/>
                <a:latin typeface="Courier New" pitchFamily="49"/>
                <a:ea typeface="Calibri" pitchFamily="34"/>
                <a:cs typeface="Courier New" pitchFamily="49"/>
              </a:rPr>
              <a:t>!... Ne </a:t>
            </a:r>
            <a:r>
              <a:rPr lang="en-US" sz="1200" b="1" i="0" u="none" strike="noStrike" kern="0" cap="all" spc="0" baseline="0" dirty="0" err="1">
                <a:solidFill>
                  <a:srgbClr val="000000"/>
                </a:solidFill>
                <a:uFillTx/>
                <a:latin typeface="Courier New" pitchFamily="49"/>
                <a:ea typeface="Calibri" pitchFamily="34"/>
                <a:cs typeface="Courier New" pitchFamily="49"/>
              </a:rPr>
              <a:t>multumesc</a:t>
            </a:r>
            <a:r>
              <a:rPr lang="en-US" sz="1200" b="1" i="0" u="none" strike="noStrike" kern="0" cap="all" spc="0" baseline="0" dirty="0">
                <a:solidFill>
                  <a:srgbClr val="000000"/>
                </a:solidFill>
                <a:uFillTx/>
                <a:latin typeface="Courier New" pitchFamily="49"/>
                <a:ea typeface="Calibri" pitchFamily="34"/>
                <a:cs typeface="Courier New" pitchFamily="49"/>
              </a:rPr>
              <a:t>, ne </a:t>
            </a:r>
            <a:r>
              <a:rPr lang="en-US" sz="1200" b="1" i="0" u="none" strike="noStrike" kern="0" cap="all" spc="0" baseline="0" dirty="0" err="1">
                <a:solidFill>
                  <a:srgbClr val="000000"/>
                </a:solidFill>
                <a:uFillTx/>
                <a:latin typeface="Courier New" pitchFamily="49"/>
                <a:ea typeface="Calibri" pitchFamily="34"/>
                <a:cs typeface="Courier New" pitchFamily="49"/>
              </a:rPr>
              <a:t>imbratiseaza</a:t>
            </a:r>
            <a:r>
              <a:rPr lang="en-US" sz="1200" b="1" i="0" u="none" strike="noStrike" kern="0" cap="all" spc="0" baseline="0" dirty="0">
                <a:solidFill>
                  <a:srgbClr val="000000"/>
                </a:solidFill>
                <a:uFillTx/>
                <a:latin typeface="Courier New" pitchFamily="49"/>
                <a:ea typeface="Calibri" pitchFamily="34"/>
                <a:cs typeface="Courier New" pitchFamily="49"/>
              </a:rPr>
              <a:t>, ne </a:t>
            </a:r>
            <a:r>
              <a:rPr lang="en-US" sz="1200" b="1" i="0" u="none" strike="noStrike" kern="0" cap="all" spc="0" baseline="0" dirty="0" err="1">
                <a:solidFill>
                  <a:srgbClr val="000000"/>
                </a:solidFill>
                <a:uFillTx/>
                <a:latin typeface="Courier New" pitchFamily="49"/>
                <a:ea typeface="Calibri" pitchFamily="34"/>
                <a:cs typeface="Courier New" pitchFamily="49"/>
              </a:rPr>
              <a:t>invita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mai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venim</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Sunt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atat</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calde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mainile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lor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atat</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blande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vorbele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incat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plecam</a:t>
            </a:r>
            <a:r>
              <a:rPr lang="en-US" sz="1200" b="1" i="0" u="none" strike="noStrike" kern="0" cap="all" spc="0" baseline="0" dirty="0">
                <a:solidFill>
                  <a:srgbClr val="000000"/>
                </a:solidFill>
                <a:uFillTx/>
                <a:latin typeface="Courier New" pitchFamily="49"/>
                <a:ea typeface="Calibri" pitchFamily="34"/>
                <a:cs typeface="Courier New" pitchFamily="49"/>
              </a:rPr>
              <a:t> cu </a:t>
            </a:r>
            <a:r>
              <a:rPr lang="en-US" sz="1200" b="1" i="0" u="none" strike="noStrike" kern="0" cap="all" spc="0" baseline="0" dirty="0" err="1">
                <a:solidFill>
                  <a:srgbClr val="000000"/>
                </a:solidFill>
                <a:uFillTx/>
                <a:latin typeface="Courier New" pitchFamily="49"/>
                <a:ea typeface="Calibri" pitchFamily="34"/>
                <a:cs typeface="Courier New" pitchFamily="49"/>
              </a:rPr>
              <a:t>sentimentul</a:t>
            </a:r>
            <a:r>
              <a:rPr lang="en-US" sz="1200" b="1" i="0" u="none" strike="noStrike" kern="0" cap="all" spc="0" baseline="0" dirty="0">
                <a:solidFill>
                  <a:srgbClr val="000000"/>
                </a:solidFill>
                <a:uFillTx/>
                <a:latin typeface="Courier New" pitchFamily="49"/>
                <a:ea typeface="Calibri" pitchFamily="34"/>
                <a:cs typeface="Courier New" pitchFamily="49"/>
              </a:rPr>
              <a:t> ca </a:t>
            </a:r>
            <a:r>
              <a:rPr lang="en-US" sz="1200" b="1" i="0" u="none" strike="noStrike" kern="0" cap="all" spc="0" baseline="0" dirty="0" err="1">
                <a:solidFill>
                  <a:srgbClr val="000000"/>
                </a:solidFill>
                <a:uFillTx/>
                <a:latin typeface="Courier New" pitchFamily="49"/>
                <a:ea typeface="Calibri" pitchFamily="34"/>
                <a:cs typeface="Courier New" pitchFamily="49"/>
              </a:rPr>
              <a:t>cei</a:t>
            </a:r>
            <a:r>
              <a:rPr lang="en-US" sz="1200" b="1" i="0" u="none" strike="noStrike" kern="0" cap="all" spc="0" baseline="0" dirty="0">
                <a:solidFill>
                  <a:srgbClr val="000000"/>
                </a:solidFill>
                <a:uFillTx/>
                <a:latin typeface="Courier New" pitchFamily="49"/>
                <a:ea typeface="Calibri" pitchFamily="34"/>
                <a:cs typeface="Courier New" pitchFamily="49"/>
              </a:rPr>
              <a:t> care au </a:t>
            </a:r>
            <a:r>
              <a:rPr lang="en-US" sz="1200" b="1" i="0" u="none" strike="noStrike" kern="0" cap="all" spc="0" baseline="0" dirty="0" err="1">
                <a:solidFill>
                  <a:srgbClr val="000000"/>
                </a:solidFill>
                <a:uFillTx/>
                <a:latin typeface="Courier New" pitchFamily="49"/>
                <a:ea typeface="Calibri" pitchFamily="34"/>
                <a:cs typeface="Courier New" pitchFamily="49"/>
              </a:rPr>
              <a:t>primit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azi</a:t>
            </a:r>
            <a:r>
              <a:rPr lang="en-US" sz="1200" b="1" i="0" u="none" strike="noStrike" kern="0" cap="all" spc="0" baseline="0" dirty="0">
                <a:solidFill>
                  <a:srgbClr val="000000"/>
                </a:solidFill>
                <a:uFillTx/>
                <a:latin typeface="Courier New" pitchFamily="49"/>
                <a:ea typeface="Calibri" pitchFamily="34"/>
                <a:cs typeface="Courier New" pitchFamily="49"/>
              </a:rPr>
              <a:t> un </a:t>
            </a:r>
            <a:r>
              <a:rPr lang="en-US" sz="1200" b="1" i="0" u="none" strike="noStrike" kern="0" cap="all" spc="0" baseline="0" dirty="0" err="1">
                <a:solidFill>
                  <a:srgbClr val="000000"/>
                </a:solidFill>
                <a:uFillTx/>
                <a:latin typeface="Courier New" pitchFamily="49"/>
                <a:ea typeface="Calibri" pitchFamily="34"/>
                <a:cs typeface="Courier New" pitchFamily="49"/>
              </a:rPr>
              <a:t>dar</a:t>
            </a:r>
            <a:r>
              <a:rPr lang="en-US" sz="1200" b="1" i="0" u="none" strike="noStrike" kern="0" cap="all" spc="0" baseline="0" dirty="0">
                <a:solidFill>
                  <a:srgbClr val="000000"/>
                </a:solidFill>
                <a:uFillTx/>
                <a:latin typeface="Courier New" pitchFamily="49"/>
                <a:ea typeface="Calibri" pitchFamily="34"/>
                <a:cs typeface="Courier New" pitchFamily="49"/>
              </a:rPr>
              <a:t>, am </a:t>
            </a:r>
            <a:r>
              <a:rPr lang="en-US" sz="1200" b="1" i="0" u="none" strike="noStrike" kern="0" cap="all" spc="0" baseline="0" dirty="0" err="1">
                <a:solidFill>
                  <a:srgbClr val="000000"/>
                </a:solidFill>
                <a:uFillTx/>
                <a:latin typeface="Courier New" pitchFamily="49"/>
                <a:ea typeface="Calibri" pitchFamily="34"/>
                <a:cs typeface="Courier New" pitchFamily="49"/>
              </a:rPr>
              <a:t>fost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noi</a:t>
            </a:r>
            <a:r>
              <a:rPr lang="en-US" sz="1200" b="1" i="0" u="none" strike="noStrike" kern="0" cap="all" spc="0" baseline="0" dirty="0">
                <a:solidFill>
                  <a:srgbClr val="000000"/>
                </a:solidFill>
                <a:uFillTx/>
                <a:latin typeface="Courier New" pitchFamily="49"/>
                <a:ea typeface="Calibri" pitchFamily="34"/>
                <a:cs typeface="Courier New" pitchFamily="49"/>
              </a:rPr>
              <a:t>!</a:t>
            </a:r>
            <a:endParaRPr lang="ro-RO" sz="1200" b="1" i="0" u="none" strike="noStrike" kern="0" cap="all" spc="0" baseline="0" dirty="0">
              <a:solidFill>
                <a:srgbClr val="000000"/>
              </a:solidFill>
              <a:uFillTx/>
              <a:latin typeface="Courier New" pitchFamily="49"/>
              <a:ea typeface="Calibri" pitchFamily="34"/>
              <a:cs typeface="Courier New" pitchFamily="49"/>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all" spc="0" baseline="0" dirty="0" err="1">
                <a:solidFill>
                  <a:srgbClr val="000000"/>
                </a:solidFill>
                <a:uFillTx/>
                <a:latin typeface="Courier New" pitchFamily="49"/>
                <a:ea typeface="Calibri" pitchFamily="34"/>
                <a:cs typeface="Courier New" pitchFamily="49"/>
              </a:rPr>
              <a:t>Alaturi</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elevi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profesori</a:t>
            </a:r>
            <a:r>
              <a:rPr lang="en-US" sz="1200" b="1" i="0" u="none" strike="noStrike" kern="0" cap="all" spc="0" baseline="0" dirty="0">
                <a:solidFill>
                  <a:srgbClr val="000000"/>
                </a:solidFill>
                <a:uFillTx/>
                <a:latin typeface="Courier New" pitchFamily="49"/>
                <a:ea typeface="Calibri" pitchFamily="34"/>
                <a:cs typeface="Courier New" pitchFamily="49"/>
              </a:rPr>
              <a:t>, a </a:t>
            </a:r>
            <a:r>
              <a:rPr lang="en-US" sz="1200" b="1" i="0" u="none" strike="noStrike" kern="0" cap="all" spc="0" baseline="0" dirty="0" err="1">
                <a:solidFill>
                  <a:srgbClr val="000000"/>
                </a:solidFill>
                <a:uFillTx/>
                <a:latin typeface="Courier New" pitchFamily="49"/>
                <a:ea typeface="Calibri" pitchFamily="34"/>
                <a:cs typeface="Courier New" pitchFamily="49"/>
              </a:rPr>
              <a:t>vizitat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astazi</a:t>
            </a:r>
            <a:r>
              <a:rPr lang="en-US" sz="1200" b="1" i="0" u="none" strike="noStrike" kern="0" cap="all" spc="0" baseline="0" dirty="0">
                <a:solidFill>
                  <a:srgbClr val="000000"/>
                </a:solidFill>
                <a:uFillTx/>
                <a:latin typeface="Courier New" pitchFamily="49"/>
                <a:ea typeface="Calibri" pitchFamily="34"/>
                <a:cs typeface="Courier New" pitchFamily="49"/>
              </a:rPr>
              <a:t> casa </a:t>
            </a:r>
            <a:r>
              <a:rPr lang="en-US" sz="1200" b="1" i="0" u="none" strike="noStrike" kern="0" cap="all" spc="0" baseline="0" dirty="0" err="1">
                <a:solidFill>
                  <a:srgbClr val="000000"/>
                </a:solidFill>
                <a:uFillTx/>
                <a:latin typeface="Courier New" pitchFamily="49"/>
                <a:ea typeface="Calibri" pitchFamily="34"/>
                <a:cs typeface="Courier New" pitchFamily="49"/>
              </a:rPr>
              <a:t>bunicilor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tanarul</a:t>
            </a:r>
            <a:r>
              <a:rPr lang="en-US" sz="1200" b="1" i="0" u="none" strike="noStrike" kern="0" cap="all" spc="0" baseline="0" dirty="0">
                <a:solidFill>
                  <a:srgbClr val="000000"/>
                </a:solidFill>
                <a:uFillTx/>
                <a:latin typeface="Courier New" pitchFamily="49"/>
                <a:ea typeface="Calibri" pitchFamily="34"/>
                <a:cs typeface="Courier New" pitchFamily="49"/>
              </a:rPr>
              <a:t> Alex </a:t>
            </a:r>
            <a:r>
              <a:rPr lang="en-US" sz="1200" b="1" i="0" u="none" strike="noStrike" kern="0" cap="all" spc="0" baseline="0" dirty="0" err="1">
                <a:solidFill>
                  <a:srgbClr val="000000"/>
                </a:solidFill>
                <a:uFillTx/>
                <a:latin typeface="Courier New" pitchFamily="49"/>
                <a:ea typeface="Calibri" pitchFamily="34"/>
                <a:cs typeface="Courier New" pitchFamily="49"/>
              </a:rPr>
              <a:t>Perpelea</a:t>
            </a:r>
            <a:r>
              <a:rPr lang="en-US" sz="1200" b="1" i="0" u="none" strike="noStrike" kern="0" cap="all" spc="0" baseline="0" dirty="0">
                <a:solidFill>
                  <a:srgbClr val="000000"/>
                </a:solidFill>
                <a:uFillTx/>
                <a:latin typeface="Courier New" pitchFamily="49"/>
                <a:ea typeface="Calibri" pitchFamily="34"/>
                <a:cs typeface="Courier New" pitchFamily="49"/>
              </a:rPr>
              <a:t>, care s-a </a:t>
            </a:r>
            <a:r>
              <a:rPr lang="en-US" sz="1200" b="1" i="0" u="none" strike="noStrike" kern="0" cap="all" spc="0" baseline="0" dirty="0" err="1">
                <a:solidFill>
                  <a:srgbClr val="000000"/>
                </a:solidFill>
                <a:uFillTx/>
                <a:latin typeface="Courier New" pitchFamily="49"/>
                <a:ea typeface="Calibri" pitchFamily="34"/>
                <a:cs typeface="Courier New" pitchFamily="49"/>
              </a:rPr>
              <a:t>lasat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coplesit</a:t>
            </a:r>
            <a:r>
              <a:rPr lang="en-US" sz="1200" b="1" i="0" u="none" strike="noStrike" kern="0" cap="all" spc="0" baseline="0" dirty="0">
                <a:solidFill>
                  <a:srgbClr val="000000"/>
                </a:solidFill>
                <a:uFillTx/>
                <a:latin typeface="Courier New" pitchFamily="49"/>
                <a:ea typeface="Calibri" pitchFamily="34"/>
                <a:cs typeface="Courier New" pitchFamily="49"/>
              </a:rPr>
              <a:t> de </a:t>
            </a:r>
            <a:r>
              <a:rPr lang="en-US" sz="1200" b="1" i="0" u="none" strike="noStrike" kern="0" cap="all" spc="0" baseline="0" dirty="0" err="1">
                <a:solidFill>
                  <a:srgbClr val="000000"/>
                </a:solidFill>
                <a:uFillTx/>
                <a:latin typeface="Courier New" pitchFamily="49"/>
                <a:ea typeface="Calibri" pitchFamily="34"/>
                <a:cs typeface="Courier New" pitchFamily="49"/>
              </a:rPr>
              <a:t>emotie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 </a:t>
            </a:r>
            <a:r>
              <a:rPr lang="en-US" sz="1200" b="1" i="0" u="none" strike="noStrike" kern="0" cap="all" spc="0" baseline="0" dirty="0" err="1">
                <a:solidFill>
                  <a:srgbClr val="000000"/>
                </a:solidFill>
                <a:uFillTx/>
                <a:latin typeface="Courier New" pitchFamily="49"/>
                <a:ea typeface="Calibri" pitchFamily="34"/>
                <a:cs typeface="Courier New" pitchFamily="49"/>
              </a:rPr>
              <a:t>impartit</a:t>
            </a:r>
            <a:r>
              <a:rPr lang="en-US" sz="1200" b="1" i="0" u="none" strike="noStrike" kern="0" cap="all" spc="0" baseline="0" dirty="0">
                <a:solidFill>
                  <a:srgbClr val="000000"/>
                </a:solidFill>
                <a:uFillTx/>
                <a:latin typeface="Courier New" pitchFamily="49"/>
                <a:ea typeface="Calibri" pitchFamily="34"/>
                <a:cs typeface="Courier New" pitchFamily="49"/>
              </a:rPr>
              <a:t> personal </a:t>
            </a:r>
            <a:r>
              <a:rPr lang="en-US" sz="1200" b="1" i="0" u="none" strike="noStrike" kern="0" cap="all" spc="0" baseline="0" dirty="0" err="1">
                <a:solidFill>
                  <a:srgbClr val="000000"/>
                </a:solidFill>
                <a:uFillTx/>
                <a:latin typeface="Courier New" pitchFamily="49"/>
                <a:ea typeface="Calibri" pitchFamily="34"/>
                <a:cs typeface="Courier New" pitchFamily="49"/>
              </a:rPr>
              <a:t>martisoarele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Multumim</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tuturor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elevilor</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profesorilor</a:t>
            </a:r>
            <a:r>
              <a:rPr lang="en-US" sz="1200" b="1" i="0" u="none" strike="noStrike" kern="0" cap="all" spc="0" baseline="0" dirty="0">
                <a:solidFill>
                  <a:srgbClr val="000000"/>
                </a:solidFill>
                <a:uFillTx/>
                <a:latin typeface="Courier New" pitchFamily="49"/>
                <a:ea typeface="Calibri" pitchFamily="34"/>
                <a:cs typeface="Courier New" pitchFamily="49"/>
              </a:rPr>
              <a:t> care au </a:t>
            </a:r>
            <a:r>
              <a:rPr lang="en-US" sz="1200" b="1" i="0" u="none" strike="noStrike" kern="0" cap="all" spc="0" baseline="0" dirty="0" err="1">
                <a:solidFill>
                  <a:srgbClr val="000000"/>
                </a:solidFill>
                <a:uFillTx/>
                <a:latin typeface="Courier New" pitchFamily="49"/>
                <a:ea typeface="Calibri" pitchFamily="34"/>
                <a:cs typeface="Courier New" pitchFamily="49"/>
              </a:rPr>
              <a:t>participat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intr</a:t>
            </a:r>
            <a:r>
              <a:rPr lang="en-US" sz="1200" b="1" i="0" u="none" strike="noStrike" kern="0" cap="all" spc="0" baseline="0" dirty="0">
                <a:solidFill>
                  <a:srgbClr val="000000"/>
                </a:solidFill>
                <a:uFillTx/>
                <a:latin typeface="Courier New" pitchFamily="49"/>
                <a:ea typeface="Calibri" pitchFamily="34"/>
                <a:cs typeface="Courier New" pitchFamily="49"/>
              </a:rPr>
              <a:t>-un </a:t>
            </a:r>
            <a:r>
              <a:rPr lang="en-US" sz="1200" b="1" i="0" u="none" strike="noStrike" kern="0" cap="all" spc="0" baseline="0" dirty="0" err="1">
                <a:solidFill>
                  <a:srgbClr val="000000"/>
                </a:solidFill>
                <a:uFillTx/>
                <a:latin typeface="Courier New" pitchFamily="49"/>
                <a:ea typeface="Calibri" pitchFamily="34"/>
                <a:cs typeface="Courier New" pitchFamily="49"/>
              </a:rPr>
              <a:t>fel</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sau</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altul</a:t>
            </a:r>
            <a:r>
              <a:rPr lang="en-US" sz="1200" b="1" i="0" u="none" strike="noStrike" kern="0" cap="all" spc="0" baseline="0" dirty="0">
                <a:solidFill>
                  <a:srgbClr val="000000"/>
                </a:solidFill>
                <a:uFillTx/>
                <a:latin typeface="Courier New" pitchFamily="49"/>
                <a:ea typeface="Calibri" pitchFamily="34"/>
                <a:cs typeface="Courier New" pitchFamily="49"/>
              </a:rPr>
              <a:t>, la </a:t>
            </a:r>
            <a:r>
              <a:rPr lang="en-US" sz="1200" b="1" i="0" u="none" strike="noStrike" kern="0" cap="all" spc="0" baseline="0" dirty="0" err="1">
                <a:solidFill>
                  <a:srgbClr val="000000"/>
                </a:solidFill>
                <a:uFillTx/>
                <a:latin typeface="Courier New" pitchFamily="49"/>
                <a:ea typeface="Calibri" pitchFamily="34"/>
                <a:cs typeface="Courier New" pitchFamily="49"/>
              </a:rPr>
              <a:t>acest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eveniment</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personalului</a:t>
            </a:r>
            <a:r>
              <a:rPr lang="en-US" sz="1200" b="1" i="0" u="none" strike="noStrike" kern="0" cap="all" spc="0" baseline="0" dirty="0">
                <a:solidFill>
                  <a:srgbClr val="000000"/>
                </a:solidFill>
                <a:uFillTx/>
                <a:latin typeface="Courier New" pitchFamily="49"/>
                <a:ea typeface="Calibri" pitchFamily="34"/>
                <a:cs typeface="Courier New" pitchFamily="49"/>
              </a:rPr>
              <a:t> medical care </a:t>
            </a:r>
            <a:r>
              <a:rPr lang="en-US" sz="1200" b="1" i="0" u="none" strike="noStrike" kern="0" cap="all" spc="0" baseline="0" dirty="0" err="1">
                <a:solidFill>
                  <a:srgbClr val="000000"/>
                </a:solidFill>
                <a:uFillTx/>
                <a:latin typeface="Courier New" pitchFamily="49"/>
                <a:ea typeface="Calibri" pitchFamily="34"/>
                <a:cs typeface="Courier New" pitchFamily="49"/>
              </a:rPr>
              <a:t>lucreaza</a:t>
            </a:r>
            <a:r>
              <a:rPr lang="en-US" sz="1200" b="1" i="0" u="none" strike="noStrike" kern="0" cap="all" spc="0" baseline="0" dirty="0">
                <a:solidFill>
                  <a:srgbClr val="000000"/>
                </a:solidFill>
                <a:uFillTx/>
                <a:latin typeface="Courier New" pitchFamily="49"/>
                <a:ea typeface="Calibri" pitchFamily="34"/>
                <a:cs typeface="Courier New" pitchFamily="49"/>
              </a:rPr>
              <a:t> in </a:t>
            </a:r>
            <a:r>
              <a:rPr lang="en-US" sz="1200" b="1" i="0" u="none" strike="noStrike" kern="0" cap="all" spc="0" baseline="0" dirty="0" err="1">
                <a:solidFill>
                  <a:srgbClr val="000000"/>
                </a:solidFill>
                <a:uFillTx/>
                <a:latin typeface="Courier New" pitchFamily="49"/>
                <a:ea typeface="Calibri" pitchFamily="34"/>
                <a:cs typeface="Courier New" pitchFamily="49"/>
              </a:rPr>
              <a:t>centru</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pentru</a:t>
            </a:r>
            <a:r>
              <a:rPr lang="en-US" sz="1200" b="1" i="0" u="none" strike="noStrike" kern="0" cap="all" spc="0" baseline="0" dirty="0">
                <a:solidFill>
                  <a:srgbClr val="000000"/>
                </a:solidFill>
                <a:uFillTx/>
                <a:latin typeface="Courier New" pitchFamily="49"/>
                <a:ea typeface="Calibri" pitchFamily="34"/>
                <a:cs typeface="Courier New" pitchFamily="49"/>
              </a:rPr>
              <a:t> ca ne-au </a:t>
            </a:r>
            <a:r>
              <a:rPr lang="en-US" sz="1200" b="1" i="0" u="none" strike="noStrike" kern="0" cap="all" spc="0" baseline="0" dirty="0" err="1">
                <a:solidFill>
                  <a:srgbClr val="000000"/>
                </a:solidFill>
                <a:uFillTx/>
                <a:latin typeface="Courier New" pitchFamily="49"/>
                <a:ea typeface="Calibri" pitchFamily="34"/>
                <a:cs typeface="Courier New" pitchFamily="49"/>
              </a:rPr>
              <a:t>primit</a:t>
            </a:r>
            <a:r>
              <a:rPr lang="en-US" sz="1200" b="1" i="0" u="none" strike="noStrike" kern="0" cap="all" spc="0" baseline="0" dirty="0">
                <a:solidFill>
                  <a:srgbClr val="000000"/>
                </a:solidFill>
                <a:uFillTx/>
                <a:latin typeface="Courier New" pitchFamily="49"/>
                <a:ea typeface="Calibri" pitchFamily="34"/>
                <a:cs typeface="Courier New" pitchFamily="49"/>
              </a:rPr>
              <a:t> cu </a:t>
            </a:r>
            <a:r>
              <a:rPr lang="en-US" sz="1200" b="1" i="0" u="none" strike="noStrike" kern="0" cap="all" spc="0" baseline="0" dirty="0" err="1">
                <a:solidFill>
                  <a:srgbClr val="000000"/>
                </a:solidFill>
                <a:uFillTx/>
                <a:latin typeface="Courier New" pitchFamily="49"/>
                <a:ea typeface="Calibri" pitchFamily="34"/>
                <a:cs typeface="Courier New" pitchFamily="49"/>
              </a:rPr>
              <a:t>caldura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spunem</a:t>
            </a:r>
            <a:r>
              <a:rPr lang="en-US" sz="1200" b="1" i="0" u="none" strike="noStrike" kern="0" cap="all" spc="0" baseline="0" dirty="0">
                <a:solidFill>
                  <a:srgbClr val="000000"/>
                </a:solidFill>
                <a:uFillTx/>
                <a:latin typeface="Courier New" pitchFamily="49"/>
                <a:ea typeface="Calibri" pitchFamily="34"/>
                <a:cs typeface="Courier New" pitchFamily="49"/>
              </a:rPr>
              <a:t> ,din </a:t>
            </a:r>
            <a:r>
              <a:rPr lang="en-US" sz="1200" b="1" i="0" u="none" strike="noStrike" kern="0" cap="all" spc="0" baseline="0" dirty="0" err="1">
                <a:solidFill>
                  <a:srgbClr val="000000"/>
                </a:solidFill>
                <a:uFillTx/>
                <a:latin typeface="Courier New" pitchFamily="49"/>
                <a:ea typeface="Calibri" pitchFamily="34"/>
                <a:cs typeface="Courier New" pitchFamily="49"/>
              </a:rPr>
              <a:t>inima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sarut</a:t>
            </a:r>
            <a:r>
              <a:rPr lang="en-US" sz="1200" b="1" i="0" u="none" strike="noStrike" kern="0" cap="all" spc="0" baseline="0" dirty="0">
                <a:solidFill>
                  <a:srgbClr val="000000"/>
                </a:solidFill>
                <a:uFillTx/>
                <a:latin typeface="Courier New" pitchFamily="49"/>
                <a:ea typeface="Calibri" pitchFamily="34"/>
                <a:cs typeface="Courier New" pitchFamily="49"/>
              </a:rPr>
              <a:t> mana, </a:t>
            </a:r>
            <a:r>
              <a:rPr lang="en-US" sz="1200" b="1" i="0" u="none" strike="noStrike" kern="0" cap="all" spc="0" baseline="0" dirty="0" err="1">
                <a:solidFill>
                  <a:srgbClr val="000000"/>
                </a:solidFill>
                <a:uFillTx/>
                <a:latin typeface="Courier New" pitchFamily="49"/>
                <a:ea typeface="Calibri" pitchFamily="34"/>
                <a:cs typeface="Courier New" pitchFamily="49"/>
              </a:rPr>
              <a:t>bunica</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Vom</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reveni</a:t>
            </a:r>
            <a:r>
              <a:rPr lang="en-US" sz="1200" b="1" i="0" u="none" strike="noStrike" kern="0" cap="all" spc="0" baseline="0" dirty="0">
                <a:solidFill>
                  <a:srgbClr val="000000"/>
                </a:solidFill>
                <a:uFillTx/>
                <a:latin typeface="Courier New" pitchFamily="49"/>
                <a:ea typeface="Calibri" pitchFamily="34"/>
                <a:cs typeface="Courier New" pitchFamily="49"/>
              </a:rPr>
              <a:t>!</a:t>
            </a:r>
            <a:endParaRPr lang="ro-RO" sz="1200" b="1" i="0" u="none" strike="noStrike" kern="0" cap="all" spc="0" baseline="0" dirty="0">
              <a:solidFill>
                <a:srgbClr val="000000"/>
              </a:solidFill>
              <a:uFillTx/>
              <a:latin typeface="Courier New" pitchFamily="49"/>
              <a:ea typeface="Calibri" pitchFamily="34"/>
              <a:cs typeface="Courier New" pitchFamily="49"/>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all" spc="0" baseline="0" dirty="0" err="1">
                <a:solidFill>
                  <a:srgbClr val="000000"/>
                </a:solidFill>
                <a:uFillTx/>
                <a:latin typeface="Courier New" pitchFamily="49"/>
                <a:ea typeface="Calibri" pitchFamily="34"/>
                <a:cs typeface="Courier New" pitchFamily="49"/>
              </a:rPr>
              <a:t>Felicitari</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pentru</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000000"/>
                </a:solidFill>
                <a:uFillTx/>
                <a:latin typeface="Courier New" pitchFamily="49"/>
                <a:ea typeface="Calibri" pitchFamily="34"/>
                <a:cs typeface="Courier New" pitchFamily="49"/>
              </a:rPr>
              <a:t>implicare</a:t>
            </a:r>
            <a:r>
              <a:rPr lang="en-US" sz="1200" b="1" i="0" u="none" strike="noStrike" kern="0" cap="all" spc="0" baseline="0" dirty="0">
                <a:solidFill>
                  <a:srgbClr val="00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Pascu</a:t>
            </a:r>
            <a:r>
              <a:rPr lang="en-US" sz="1200" b="1" i="0" u="none" strike="noStrike" kern="0" cap="all" spc="0" baseline="0" dirty="0">
                <a:solidFill>
                  <a:srgbClr val="FF0000"/>
                </a:solidFill>
                <a:uFillTx/>
                <a:latin typeface="Courier New" pitchFamily="49"/>
                <a:ea typeface="Calibri" pitchFamily="34"/>
                <a:cs typeface="Courier New" pitchFamily="49"/>
              </a:rPr>
              <a:t> Marcela, Emilia </a:t>
            </a:r>
            <a:r>
              <a:rPr lang="en-US" sz="1200" b="1" i="0" u="none" strike="noStrike" kern="0" cap="all" spc="0" baseline="0" dirty="0" err="1">
                <a:solidFill>
                  <a:srgbClr val="FF0000"/>
                </a:solidFill>
                <a:uFillTx/>
                <a:latin typeface="Courier New" pitchFamily="49"/>
                <a:ea typeface="Calibri" pitchFamily="34"/>
                <a:cs typeface="Courier New" pitchFamily="49"/>
              </a:rPr>
              <a:t>Teodosiu</a:t>
            </a:r>
            <a:r>
              <a:rPr lang="en-US" sz="1200" b="1" i="0" u="none" strike="noStrike" kern="0" cap="all" spc="0" baseline="0" dirty="0">
                <a:solidFill>
                  <a:srgbClr val="FF0000"/>
                </a:solidFill>
                <a:uFillTx/>
                <a:latin typeface="Courier New" pitchFamily="49"/>
                <a:ea typeface="Calibri" pitchFamily="34"/>
                <a:cs typeface="Courier New" pitchFamily="49"/>
              </a:rPr>
              <a:t>, Monica </a:t>
            </a:r>
            <a:r>
              <a:rPr lang="en-US" sz="1200" b="1" i="0" u="none" strike="noStrike" kern="0" cap="all" spc="0" baseline="0" dirty="0" err="1">
                <a:solidFill>
                  <a:srgbClr val="FF0000"/>
                </a:solidFill>
                <a:uFillTx/>
                <a:latin typeface="Courier New" pitchFamily="49"/>
                <a:ea typeface="Calibri" pitchFamily="34"/>
                <a:cs typeface="Courier New" pitchFamily="49"/>
              </a:rPr>
              <a:t>Neagu</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Denisa</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Perpelea</a:t>
            </a:r>
            <a:r>
              <a:rPr lang="en-US" sz="1200" b="1" i="0" u="none" strike="noStrike" kern="0" cap="all" spc="0" baseline="0" dirty="0">
                <a:solidFill>
                  <a:srgbClr val="FF0000"/>
                </a:solidFill>
                <a:uFillTx/>
                <a:latin typeface="Courier New" pitchFamily="49"/>
                <a:ea typeface="Calibri" pitchFamily="34"/>
                <a:cs typeface="Courier New" pitchFamily="49"/>
              </a:rPr>
              <a:t>, Ana-Maria </a:t>
            </a:r>
            <a:r>
              <a:rPr lang="en-US" sz="1200" b="1" i="0" u="none" strike="noStrike" kern="0" cap="all" spc="0" baseline="0" dirty="0" err="1">
                <a:solidFill>
                  <a:srgbClr val="FF0000"/>
                </a:solidFill>
                <a:uFillTx/>
                <a:latin typeface="Courier New" pitchFamily="49"/>
                <a:ea typeface="Calibri" pitchFamily="34"/>
                <a:cs typeface="Courier New" pitchFamily="49"/>
              </a:rPr>
              <a:t>Preda</a:t>
            </a:r>
            <a:r>
              <a:rPr lang="en-US" sz="1200" b="1" i="0" u="none" strike="noStrike" kern="0" cap="all" spc="0" baseline="0" dirty="0">
                <a:solidFill>
                  <a:srgbClr val="FF0000"/>
                </a:solidFill>
                <a:uFillTx/>
                <a:latin typeface="Courier New" pitchFamily="49"/>
                <a:ea typeface="Calibri" pitchFamily="34"/>
                <a:cs typeface="Courier New" pitchFamily="49"/>
              </a:rPr>
              <a:t>, Irina </a:t>
            </a:r>
            <a:r>
              <a:rPr lang="en-US" sz="1200" b="1" i="0" u="none" strike="noStrike" kern="0" cap="all" spc="0" baseline="0" dirty="0" err="1">
                <a:solidFill>
                  <a:srgbClr val="FF0000"/>
                </a:solidFill>
                <a:uFillTx/>
                <a:latin typeface="Courier New" pitchFamily="49"/>
                <a:ea typeface="Calibri" pitchFamily="34"/>
                <a:cs typeface="Courier New" pitchFamily="49"/>
              </a:rPr>
              <a:t>Dobre</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Denisa</a:t>
            </a:r>
            <a:r>
              <a:rPr lang="en-US" sz="1200" b="1" i="0" u="none" strike="noStrike" kern="0" cap="all" spc="0" baseline="0" dirty="0">
                <a:solidFill>
                  <a:srgbClr val="FF0000"/>
                </a:solidFill>
                <a:uFillTx/>
                <a:latin typeface="Courier New" pitchFamily="49"/>
                <a:ea typeface="Calibri" pitchFamily="34"/>
                <a:cs typeface="Courier New" pitchFamily="49"/>
              </a:rPr>
              <a:t> Stefania Andrei, Letitia Cr, </a:t>
            </a:r>
            <a:r>
              <a:rPr lang="en-US" sz="1200" b="1" i="0" u="none" strike="noStrike" kern="0" cap="all" spc="0" baseline="0" dirty="0" err="1">
                <a:solidFill>
                  <a:srgbClr val="FF0000"/>
                </a:solidFill>
                <a:uFillTx/>
                <a:latin typeface="Courier New" pitchFamily="49"/>
                <a:ea typeface="Calibri" pitchFamily="34"/>
                <a:cs typeface="Courier New" pitchFamily="49"/>
              </a:rPr>
              <a:t>Roxi</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Calin</a:t>
            </a:r>
            <a:r>
              <a:rPr lang="en-US" sz="1200" b="1" i="0" u="none" strike="noStrike" kern="0" cap="all" spc="0" baseline="0" dirty="0">
                <a:solidFill>
                  <a:srgbClr val="FF0000"/>
                </a:solidFill>
                <a:uFillTx/>
                <a:latin typeface="Courier New" pitchFamily="49"/>
                <a:ea typeface="Calibri" pitchFamily="34"/>
                <a:cs typeface="Courier New" pitchFamily="49"/>
              </a:rPr>
              <a:t>, Elena </a:t>
            </a:r>
            <a:r>
              <a:rPr lang="en-US" sz="1200" b="1" i="0" u="none" strike="noStrike" kern="0" cap="all" spc="0" baseline="0" dirty="0" err="1">
                <a:solidFill>
                  <a:srgbClr val="FF0000"/>
                </a:solidFill>
                <a:uFillTx/>
                <a:latin typeface="Courier New" pitchFamily="49"/>
                <a:ea typeface="Calibri" pitchFamily="34"/>
                <a:cs typeface="Courier New" pitchFamily="49"/>
              </a:rPr>
              <a:t>Neata</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Nadya</a:t>
            </a:r>
            <a:r>
              <a:rPr lang="en-US" sz="1200" b="1" i="0" u="none" strike="noStrike" kern="0" cap="all" spc="0" baseline="0" dirty="0">
                <a:solidFill>
                  <a:srgbClr val="FF0000"/>
                </a:solidFill>
                <a:uFillTx/>
                <a:latin typeface="Courier New" pitchFamily="49"/>
                <a:ea typeface="Calibri" pitchFamily="34"/>
                <a:cs typeface="Courier New" pitchFamily="49"/>
              </a:rPr>
              <a:t> Nada, Alex Alexa, </a:t>
            </a:r>
            <a:r>
              <a:rPr lang="en-US" sz="1200" b="1" i="0" u="none" strike="noStrike" kern="0" cap="all" spc="0" baseline="0" dirty="0" err="1">
                <a:solidFill>
                  <a:srgbClr val="FF0000"/>
                </a:solidFill>
                <a:uFillTx/>
                <a:latin typeface="Courier New" pitchFamily="49"/>
                <a:ea typeface="Calibri" pitchFamily="34"/>
                <a:cs typeface="Courier New" pitchFamily="49"/>
              </a:rPr>
              <a:t>Plesoianu</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Nicoleta</a:t>
            </a:r>
            <a:r>
              <a:rPr lang="en-US" sz="1200" b="1" i="0" u="none" strike="noStrike" kern="0" cap="all" spc="0" baseline="0" dirty="0">
                <a:solidFill>
                  <a:srgbClr val="FF0000"/>
                </a:solidFill>
                <a:uFillTx/>
                <a:latin typeface="Courier New" pitchFamily="49"/>
                <a:ea typeface="Calibri" pitchFamily="34"/>
                <a:cs typeface="Courier New" pitchFamily="49"/>
              </a:rPr>
              <a:t> Adriana, </a:t>
            </a:r>
            <a:r>
              <a:rPr lang="en-US" sz="1200" b="1" i="0" u="none" strike="noStrike" kern="0" cap="all" spc="0" baseline="0" dirty="0" err="1">
                <a:solidFill>
                  <a:srgbClr val="FF0000"/>
                </a:solidFill>
                <a:uFillTx/>
                <a:latin typeface="Courier New" pitchFamily="49"/>
                <a:ea typeface="Calibri" pitchFamily="34"/>
                <a:cs typeface="Courier New" pitchFamily="49"/>
              </a:rPr>
              <a:t>Ionovici</a:t>
            </a:r>
            <a:r>
              <a:rPr lang="en-US" sz="1200" b="1" i="0" u="none" strike="noStrike" kern="0" cap="all" spc="0" baseline="0" dirty="0">
                <a:solidFill>
                  <a:srgbClr val="FF0000"/>
                </a:solidFill>
                <a:uFillTx/>
                <a:latin typeface="Courier New" pitchFamily="49"/>
                <a:ea typeface="Calibri" pitchFamily="34"/>
                <a:cs typeface="Courier New" pitchFamily="49"/>
              </a:rPr>
              <a:t> Alina, </a:t>
            </a:r>
            <a:r>
              <a:rPr lang="en-US" sz="1200" b="1" i="0" u="none" strike="noStrike" kern="0" cap="all" spc="0" baseline="0" dirty="0" err="1">
                <a:solidFill>
                  <a:srgbClr val="FF0000"/>
                </a:solidFill>
                <a:uFillTx/>
                <a:latin typeface="Courier New" pitchFamily="49"/>
                <a:ea typeface="Calibri" pitchFamily="34"/>
                <a:cs typeface="Courier New" pitchFamily="49"/>
              </a:rPr>
              <a:t>Aurica</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Aurica</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Kamy</a:t>
            </a:r>
            <a:r>
              <a:rPr lang="en-US" sz="1200" b="1" i="0" u="none" strike="noStrike" kern="0" cap="all" spc="0" baseline="0" dirty="0">
                <a:solidFill>
                  <a:srgbClr val="FF0000"/>
                </a:solidFill>
                <a:uFillTx/>
                <a:latin typeface="Courier New" pitchFamily="49"/>
                <a:ea typeface="Calibri" pitchFamily="34"/>
                <a:cs typeface="Courier New" pitchFamily="49"/>
              </a:rPr>
              <a:t> </a:t>
            </a:r>
            <a:r>
              <a:rPr lang="en-US" sz="1200" b="1" i="0" u="none" strike="noStrike" kern="0" cap="all" spc="0" baseline="0" dirty="0" err="1">
                <a:solidFill>
                  <a:srgbClr val="FF0000"/>
                </a:solidFill>
                <a:uFillTx/>
                <a:latin typeface="Courier New" pitchFamily="49"/>
                <a:ea typeface="Calibri" pitchFamily="34"/>
                <a:cs typeface="Courier New" pitchFamily="49"/>
              </a:rPr>
              <a:t>Ciochina</a:t>
            </a:r>
            <a:r>
              <a:rPr lang="en-US" sz="1200" b="1" i="0" u="none" strike="noStrike" kern="0" cap="all" spc="0" baseline="0" dirty="0">
                <a:solidFill>
                  <a:srgbClr val="FF0000"/>
                </a:solidFill>
                <a:uFillTx/>
                <a:latin typeface="Courier New" pitchFamily="49"/>
                <a:ea typeface="Calibri" pitchFamily="34"/>
                <a:cs typeface="Courier New" pitchFamily="49"/>
              </a:rPr>
              <a:t>, Alex </a:t>
            </a:r>
            <a:r>
              <a:rPr lang="en-US" sz="1200" b="1" i="0" u="none" strike="noStrike" kern="0" cap="all" spc="0" baseline="0" dirty="0" err="1">
                <a:solidFill>
                  <a:srgbClr val="FF0000"/>
                </a:solidFill>
                <a:uFillTx/>
                <a:latin typeface="Courier New" pitchFamily="49"/>
                <a:ea typeface="Calibri" pitchFamily="34"/>
                <a:cs typeface="Courier New" pitchFamily="49"/>
              </a:rPr>
              <a:t>Perpelea</a:t>
            </a:r>
            <a:r>
              <a:rPr lang="en-US" sz="1200" b="1" i="0" u="none" strike="noStrike" kern="0" cap="all" spc="0" baseline="0" dirty="0">
                <a:solidFill>
                  <a:srgbClr val="FF0000"/>
                </a:solidFill>
                <a:uFillTx/>
                <a:latin typeface="Courier New" pitchFamily="49"/>
                <a:ea typeface="Calibri" pitchFamily="34"/>
                <a:cs typeface="Courier New" pitchFamily="49"/>
              </a:rPr>
              <a:t>!</a:t>
            </a:r>
            <a:endParaRPr lang="ro-RO" sz="1200" b="1" i="0" u="none" strike="noStrike" kern="0" cap="all" spc="0" baseline="0" dirty="0">
              <a:solidFill>
                <a:srgbClr val="000000"/>
              </a:solidFill>
              <a:uFillTx/>
              <a:latin typeface="Courier New" pitchFamily="49"/>
              <a:ea typeface="Calibri" pitchFamily="34"/>
              <a:cs typeface="Courier New" pitchFamily="49"/>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none" spc="0" baseline="0" dirty="0">
                <a:solidFill>
                  <a:srgbClr val="000000"/>
                </a:solidFill>
                <a:uFillTx/>
                <a:latin typeface="Courier New" pitchFamily="49"/>
                <a:ea typeface="Calibri" pitchFamily="34"/>
                <a:cs typeface="Courier New" pitchFamily="49"/>
              </a:rPr>
              <a:t> </a:t>
            </a:r>
            <a:endParaRPr lang="ro-RO" sz="1200" b="1" i="0" u="none" strike="noStrike" kern="0" cap="none" spc="0" baseline="0" dirty="0">
              <a:solidFill>
                <a:srgbClr val="000000"/>
              </a:solidFill>
              <a:uFillTx/>
              <a:latin typeface="Courier New" pitchFamily="49"/>
              <a:ea typeface="Calibri" pitchFamily="34"/>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42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p:val>
                                            <p:strVal val="0-#ppt_w/2"/>
                                          </p:val>
                                        </p:tav>
                                        <p:tav tm="100000">
                                          <p:val>
                                            <p:strVal val="#ppt_x"/>
                                          </p:val>
                                        </p:tav>
                                      </p:tavLst>
                                    </p:anim>
                                    <p:anim calcmode="lin" valueType="num">
                                      <p:cBhvr additive="base">
                                        <p:cTn id="13" dur="2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62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Picture 3" descr="F:\Folder nou (2)\81c352725d3b7d81b664090d5806d13d.jpg"/>
          <p:cNvPicPr>
            <a:picLocks noChangeAspect="1"/>
          </p:cNvPicPr>
          <p:nvPr/>
        </p:nvPicPr>
        <p:blipFill>
          <a:blip r:embed="rId2"/>
          <a:srcRect/>
          <a:stretch>
            <a:fillRect/>
          </a:stretch>
        </p:blipFill>
        <p:spPr>
          <a:xfrm>
            <a:off x="1646075" y="141329"/>
            <a:ext cx="10545921" cy="6716670"/>
          </a:xfrm>
          <a:prstGeom prst="rect">
            <a:avLst/>
          </a:prstGeom>
          <a:noFill/>
          <a:ln cap="flat">
            <a:noFill/>
          </a:ln>
        </p:spPr>
      </p:pic>
      <p:pic>
        <p:nvPicPr>
          <p:cNvPr id="3" name="Picture 4" descr="F:\POZE DENISA\86171546_2911185328919715_5606155029749694464_n.jpg"/>
          <p:cNvPicPr>
            <a:picLocks noChangeAspect="1"/>
          </p:cNvPicPr>
          <p:nvPr/>
        </p:nvPicPr>
        <p:blipFill>
          <a:blip r:embed="rId3"/>
          <a:srcRect/>
          <a:stretch>
            <a:fillRect/>
          </a:stretch>
        </p:blipFill>
        <p:spPr>
          <a:xfrm>
            <a:off x="2279617" y="838029"/>
            <a:ext cx="1728590" cy="2174205"/>
          </a:xfrm>
          <a:prstGeom prst="rect">
            <a:avLst/>
          </a:prstGeom>
          <a:noFill/>
          <a:ln cap="flat">
            <a:noFill/>
          </a:ln>
        </p:spPr>
      </p:pic>
      <p:pic>
        <p:nvPicPr>
          <p:cNvPr id="4" name="Picture 5" descr="F:\POZE DENISA\89712796_2911186468919601_6973492498752602112_n.jpg"/>
          <p:cNvPicPr>
            <a:picLocks noChangeAspect="1"/>
          </p:cNvPicPr>
          <p:nvPr/>
        </p:nvPicPr>
        <p:blipFill>
          <a:blip r:embed="rId4"/>
          <a:srcRect/>
          <a:stretch>
            <a:fillRect/>
          </a:stretch>
        </p:blipFill>
        <p:spPr>
          <a:xfrm>
            <a:off x="4332189" y="810853"/>
            <a:ext cx="1849675" cy="2228557"/>
          </a:xfrm>
          <a:prstGeom prst="rect">
            <a:avLst/>
          </a:prstGeom>
          <a:solidFill>
            <a:srgbClr val="EDEDED"/>
          </a:solidFill>
          <a:ln w="88897" cap="sq">
            <a:solidFill>
              <a:srgbClr val="FFFFFF"/>
            </a:solidFill>
            <a:prstDash val="solid"/>
            <a:miter/>
          </a:ln>
          <a:effectLst>
            <a:outerShdw dir="16200000" algn="tl">
              <a:srgbClr val="000000">
                <a:alpha val="45000"/>
              </a:srgbClr>
            </a:outerShdw>
          </a:effectLst>
        </p:spPr>
      </p:pic>
      <p:pic>
        <p:nvPicPr>
          <p:cNvPr id="5" name="Picture 6" descr="F:\POZE DENISA\89656873_2911186248919623_5572444510048223232_n.jpg"/>
          <p:cNvPicPr>
            <a:picLocks noChangeAspect="1"/>
          </p:cNvPicPr>
          <p:nvPr/>
        </p:nvPicPr>
        <p:blipFill>
          <a:blip r:embed="rId5"/>
          <a:srcRect/>
          <a:stretch>
            <a:fillRect/>
          </a:stretch>
        </p:blipFill>
        <p:spPr>
          <a:xfrm>
            <a:off x="6915214" y="451110"/>
            <a:ext cx="1952746" cy="2910279"/>
          </a:xfrm>
          <a:prstGeom prst="rect">
            <a:avLst/>
          </a:prstGeom>
          <a:solidFill>
            <a:srgbClr val="EDEDED"/>
          </a:solidFill>
          <a:ln w="101598" cap="sq">
            <a:solidFill>
              <a:srgbClr val="FDFDFD"/>
            </a:solidFill>
            <a:prstDash val="solid"/>
            <a:miter/>
          </a:ln>
          <a:effectLst>
            <a:outerShdw dist="37503" dir="7560254" algn="tl">
              <a:srgbClr val="000000">
                <a:alpha val="20000"/>
              </a:srgbClr>
            </a:outerShdw>
          </a:effectLst>
        </p:spPr>
      </p:pic>
      <p:pic>
        <p:nvPicPr>
          <p:cNvPr id="6" name="Picture 7" descr="F:\POZE DENISA\89648644_2911185382253043_3003571132327526400_n.jpg"/>
          <p:cNvPicPr>
            <a:picLocks noChangeAspect="1"/>
          </p:cNvPicPr>
          <p:nvPr/>
        </p:nvPicPr>
        <p:blipFill>
          <a:blip r:embed="rId6"/>
          <a:srcRect/>
          <a:stretch>
            <a:fillRect/>
          </a:stretch>
        </p:blipFill>
        <p:spPr>
          <a:xfrm>
            <a:off x="9515932" y="810853"/>
            <a:ext cx="1849675" cy="2550535"/>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7" name="Picture 8" descr="F:\POZE DENISA\83978058_2911185592253022_3499250241352237056_n.jpg"/>
          <p:cNvPicPr>
            <a:picLocks noChangeAspect="1"/>
          </p:cNvPicPr>
          <p:nvPr/>
        </p:nvPicPr>
        <p:blipFill>
          <a:blip r:embed="rId7"/>
          <a:srcRect/>
          <a:stretch>
            <a:fillRect/>
          </a:stretch>
        </p:blipFill>
        <p:spPr>
          <a:xfrm>
            <a:off x="2263862" y="3361389"/>
            <a:ext cx="2424046" cy="2820475"/>
          </a:xfrm>
          <a:prstGeom prst="rect">
            <a:avLst/>
          </a:prstGeom>
          <a:solidFill>
            <a:srgbClr val="EDEDED"/>
          </a:solidFill>
          <a:ln w="190496" cap="sq">
            <a:solidFill>
              <a:srgbClr val="FFFFFF"/>
            </a:solidFill>
            <a:prstDash val="solid"/>
            <a:miter/>
          </a:ln>
          <a:effectLst>
            <a:outerShdw dist="18004" dir="5400000" algn="tl">
              <a:srgbClr val="000000">
                <a:alpha val="40000"/>
              </a:srgbClr>
            </a:outerShdw>
          </a:effectLst>
        </p:spPr>
      </p:pic>
      <p:pic>
        <p:nvPicPr>
          <p:cNvPr id="8" name="Picture 9"/>
          <p:cNvPicPr>
            <a:picLocks noChangeAspect="1"/>
          </p:cNvPicPr>
          <p:nvPr/>
        </p:nvPicPr>
        <p:blipFill>
          <a:blip r:embed="rId8"/>
          <a:srcRect/>
          <a:stretch>
            <a:fillRect/>
          </a:stretch>
        </p:blipFill>
        <p:spPr>
          <a:xfrm>
            <a:off x="5070174" y="3361389"/>
            <a:ext cx="3369783" cy="2643338"/>
          </a:xfrm>
          <a:prstGeom prst="rect">
            <a:avLst/>
          </a:prstGeom>
          <a:noFill/>
          <a:ln cap="flat">
            <a:noFill/>
          </a:ln>
          <a:effectLst>
            <a:outerShdw dist="12003" dir="900386" algn="tl">
              <a:srgbClr val="000000">
                <a:alpha val="30000"/>
              </a:srgbClr>
            </a:outerShdw>
          </a:effectLst>
        </p:spPr>
      </p:pic>
      <p:pic>
        <p:nvPicPr>
          <p:cNvPr id="9" name="Picture 10" descr="F:\POZE DENISA\89686845_2911186385586276_382906320237363200_n.jpg"/>
          <p:cNvPicPr>
            <a:picLocks noChangeAspect="1"/>
          </p:cNvPicPr>
          <p:nvPr/>
        </p:nvPicPr>
        <p:blipFill>
          <a:blip r:embed="rId9"/>
          <a:srcRect/>
          <a:stretch>
            <a:fillRect/>
          </a:stretch>
        </p:blipFill>
        <p:spPr>
          <a:xfrm>
            <a:off x="9011530" y="3737381"/>
            <a:ext cx="2209601" cy="2560393"/>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1+#ppt_w/2"/>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9"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2000" fill="hold"/>
                                        <p:tgtEl>
                                          <p:spTgt spid="7"/>
                                        </p:tgtEl>
                                        <p:attrNameLst>
                                          <p:attrName>ppt_x</p:attrName>
                                        </p:attrNameLst>
                                      </p:cBhvr>
                                      <p:tavLst>
                                        <p:tav tm="0">
                                          <p:val>
                                            <p:strVal val="1+#ppt_w/2"/>
                                          </p:val>
                                        </p:tav>
                                        <p:tav tm="100000">
                                          <p:val>
                                            <p:strVal val="#ppt_x"/>
                                          </p:val>
                                        </p:tav>
                                      </p:tavLst>
                                    </p:anim>
                                    <p:anim calcmode="lin" valueType="num">
                                      <p:cBhvr additive="base">
                                        <p:cTn id="34" dur="20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9"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2000" fill="hold"/>
                                        <p:tgtEl>
                                          <p:spTgt spid="8"/>
                                        </p:tgtEl>
                                        <p:attrNameLst>
                                          <p:attrName>ppt_x</p:attrName>
                                        </p:attrNameLst>
                                      </p:cBhvr>
                                      <p:tavLst>
                                        <p:tav tm="0">
                                          <p:val>
                                            <p:strVal val="0-#ppt_w/2"/>
                                          </p:val>
                                        </p:tav>
                                        <p:tav tm="100000">
                                          <p:val>
                                            <p:strVal val="#ppt_x"/>
                                          </p:val>
                                        </p:tav>
                                      </p:tavLst>
                                    </p:anim>
                                    <p:anim calcmode="lin" valueType="num">
                                      <p:cBhvr additive="base">
                                        <p:cTn id="39" dur="2000" fill="hold"/>
                                        <p:tgtEl>
                                          <p:spTgt spid="8"/>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3"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2000" fill="hold"/>
                                        <p:tgtEl>
                                          <p:spTgt spid="9"/>
                                        </p:tgtEl>
                                        <p:attrNameLst>
                                          <p:attrName>ppt_x</p:attrName>
                                        </p:attrNameLst>
                                      </p:cBhvr>
                                      <p:tavLst>
                                        <p:tav tm="0">
                                          <p:val>
                                            <p:strVal val="1+#ppt_w/2"/>
                                          </p:val>
                                        </p:tav>
                                        <p:tav tm="100000">
                                          <p:val>
                                            <p:strVal val="#ppt_x"/>
                                          </p:val>
                                        </p:tav>
                                      </p:tavLst>
                                    </p:anim>
                                    <p:anim calcmode="lin" valueType="num">
                                      <p:cBhvr additive="base">
                                        <p:cTn id="44"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Picture 7"/>
          <p:cNvPicPr>
            <a:picLocks noChangeAspect="1"/>
          </p:cNvPicPr>
          <p:nvPr/>
        </p:nvPicPr>
        <p:blipFill>
          <a:blip r:embed="rId2"/>
          <a:srcRect/>
          <a:stretch>
            <a:fillRect/>
          </a:stretch>
        </p:blipFill>
        <p:spPr>
          <a:xfrm>
            <a:off x="3934141" y="1316864"/>
            <a:ext cx="7375431" cy="5685080"/>
          </a:xfrm>
          <a:prstGeom prst="rect">
            <a:avLst/>
          </a:prstGeom>
          <a:noFill/>
          <a:ln cap="flat">
            <a:noFill/>
          </a:ln>
        </p:spPr>
      </p:pic>
      <p:sp>
        <p:nvSpPr>
          <p:cNvPr id="3" name="Down Ribbon 5"/>
          <p:cNvSpPr/>
          <p:nvPr/>
        </p:nvSpPr>
        <p:spPr>
          <a:xfrm>
            <a:off x="2848264" y="127366"/>
            <a:ext cx="7381878" cy="1009653"/>
          </a:xfrm>
          <a:custGeom>
            <a:avLst/>
            <a:gdLst>
              <a:gd name="f0" fmla="val 10800000"/>
              <a:gd name="f1" fmla="val 5400000"/>
              <a:gd name="f2" fmla="val 16200000"/>
              <a:gd name="f3" fmla="val 180"/>
              <a:gd name="f4" fmla="val w"/>
              <a:gd name="f5" fmla="val h"/>
              <a:gd name="f6" fmla="val ss"/>
              <a:gd name="f7" fmla="val 0"/>
              <a:gd name="f8" fmla="+- 0 0 10800000"/>
              <a:gd name="f9" fmla="+- 0 0 5400000"/>
              <a:gd name="f10" fmla="val 16667"/>
              <a:gd name="f11" fmla="val 50000"/>
              <a:gd name="f12" fmla="+- 0 0 -360"/>
              <a:gd name="f13" fmla="+- 0 0 -270"/>
              <a:gd name="f14" fmla="+- 0 0 -90"/>
              <a:gd name="f15" fmla="abs f4"/>
              <a:gd name="f16" fmla="abs f5"/>
              <a:gd name="f17" fmla="abs f6"/>
              <a:gd name="f18" fmla="*/ f12 f0 1"/>
              <a:gd name="f19" fmla="*/ f13 f0 1"/>
              <a:gd name="f20" fmla="*/ f14 f0 1"/>
              <a:gd name="f21" fmla="?: f15 f4 1"/>
              <a:gd name="f22" fmla="?: f16 f5 1"/>
              <a:gd name="f23" fmla="?: f17 f6 1"/>
              <a:gd name="f24" fmla="*/ f18 1 f3"/>
              <a:gd name="f25" fmla="*/ f19 1 f3"/>
              <a:gd name="f26" fmla="*/ f20 1 f3"/>
              <a:gd name="f27" fmla="*/ f21 1 21600"/>
              <a:gd name="f28" fmla="*/ f22 1 21600"/>
              <a:gd name="f29" fmla="*/ 21600 f21 1"/>
              <a:gd name="f30" fmla="*/ 21600 f22 1"/>
              <a:gd name="f31" fmla="+- f24 0 f1"/>
              <a:gd name="f32" fmla="+- f25 0 f1"/>
              <a:gd name="f33" fmla="+- f26 0 f1"/>
              <a:gd name="f34" fmla="min f28 f27"/>
              <a:gd name="f35" fmla="*/ f29 1 f23"/>
              <a:gd name="f36" fmla="*/ f30 1 f23"/>
              <a:gd name="f37" fmla="val f35"/>
              <a:gd name="f38" fmla="val f36"/>
              <a:gd name="f39" fmla="*/ f7 f34 1"/>
              <a:gd name="f40" fmla="+- f38 0 f7"/>
              <a:gd name="f41" fmla="+- f37 0 f7"/>
              <a:gd name="f42" fmla="*/ f38 f34 1"/>
              <a:gd name="f43" fmla="*/ f37 f34 1"/>
              <a:gd name="f44" fmla="*/ f41 1 2"/>
              <a:gd name="f45" fmla="*/ f41 1 8"/>
              <a:gd name="f46" fmla="*/ f41 1 32"/>
              <a:gd name="f47" fmla="*/ f41 f11 1"/>
              <a:gd name="f48" fmla="*/ f40 f10 1"/>
              <a:gd name="f49" fmla="+- f7 f44 0"/>
              <a:gd name="f50" fmla="+- f37 0 f45"/>
              <a:gd name="f51" fmla="*/ f47 1 200000"/>
              <a:gd name="f52" fmla="*/ f48 1 200000"/>
              <a:gd name="f53" fmla="*/ f48 1 100000"/>
              <a:gd name="f54" fmla="*/ f48 1 400000"/>
              <a:gd name="f55" fmla="*/ f46 f34 1"/>
              <a:gd name="f56" fmla="*/ f45 f34 1"/>
              <a:gd name="f57" fmla="+- f49 0 f51"/>
              <a:gd name="f58" fmla="+- f49 f51 0"/>
              <a:gd name="f59" fmla="+- f38 0 f53"/>
              <a:gd name="f60" fmla="+- f38 0 f54"/>
              <a:gd name="f61" fmla="+- f53 0 f54"/>
              <a:gd name="f62" fmla="*/ f53 f34 1"/>
              <a:gd name="f63" fmla="*/ f54 f34 1"/>
              <a:gd name="f64" fmla="*/ f52 f34 1"/>
              <a:gd name="f65" fmla="*/ f50 f34 1"/>
              <a:gd name="f66" fmla="*/ f49 f34 1"/>
              <a:gd name="f67" fmla="+- f57 f46 0"/>
              <a:gd name="f68" fmla="+- f58 0 f46"/>
              <a:gd name="f69" fmla="+- f57 f45 0"/>
              <a:gd name="f70" fmla="+- f58 0 f45"/>
              <a:gd name="f71" fmla="*/ f59 1 2"/>
              <a:gd name="f72" fmla="*/ f57 f34 1"/>
              <a:gd name="f73" fmla="*/ f58 f34 1"/>
              <a:gd name="f74" fmla="*/ f59 f34 1"/>
              <a:gd name="f75" fmla="*/ f60 f34 1"/>
              <a:gd name="f76" fmla="*/ f61 f34 1"/>
              <a:gd name="f77" fmla="+- f69 0 f46"/>
              <a:gd name="f78" fmla="+- f70 f46 0"/>
              <a:gd name="f79" fmla="*/ f67 f34 1"/>
              <a:gd name="f80" fmla="*/ f68 f34 1"/>
              <a:gd name="f81" fmla="*/ f71 f34 1"/>
              <a:gd name="f82" fmla="*/ f69 f34 1"/>
              <a:gd name="f83" fmla="*/ f70 f34 1"/>
              <a:gd name="f84" fmla="*/ f77 f34 1"/>
              <a:gd name="f85" fmla="*/ f78 f34 1"/>
            </a:gdLst>
            <a:ahLst/>
            <a:cxnLst>
              <a:cxn ang="3cd4">
                <a:pos x="hc" y="t"/>
              </a:cxn>
              <a:cxn ang="0">
                <a:pos x="r" y="vc"/>
              </a:cxn>
              <a:cxn ang="cd4">
                <a:pos x="hc" y="b"/>
              </a:cxn>
              <a:cxn ang="cd2">
                <a:pos x="l" y="vc"/>
              </a:cxn>
              <a:cxn ang="f31">
                <a:pos x="f66" y="f62"/>
              </a:cxn>
              <a:cxn ang="f32">
                <a:pos x="f56" y="f81"/>
              </a:cxn>
              <a:cxn ang="f33">
                <a:pos x="f65" y="f81"/>
              </a:cxn>
            </a:cxnLst>
            <a:rect l="f72" t="f62" r="f73" b="f42"/>
            <a:pathLst>
              <a:path stroke="0">
                <a:moveTo>
                  <a:pt x="f39" y="f39"/>
                </a:moveTo>
                <a:lnTo>
                  <a:pt x="f84" y="f39"/>
                </a:lnTo>
                <a:arcTo wR="f55" hR="f63" stAng="f2" swAng="f0"/>
                <a:lnTo>
                  <a:pt x="f79" y="f64"/>
                </a:lnTo>
                <a:arcTo wR="f55" hR="f63" stAng="f2" swAng="f8"/>
                <a:lnTo>
                  <a:pt x="f80" y="f62"/>
                </a:lnTo>
                <a:arcTo wR="f55" hR="f63" stAng="f1" swAng="f8"/>
                <a:lnTo>
                  <a:pt x="f85" y="f64"/>
                </a:lnTo>
                <a:arcTo wR="f55" hR="f63" stAng="f1" swAng="f0"/>
                <a:lnTo>
                  <a:pt x="f43" y="f39"/>
                </a:lnTo>
                <a:lnTo>
                  <a:pt x="f65" y="f81"/>
                </a:lnTo>
                <a:lnTo>
                  <a:pt x="f43" y="f74"/>
                </a:lnTo>
                <a:lnTo>
                  <a:pt x="f73" y="f74"/>
                </a:lnTo>
                <a:lnTo>
                  <a:pt x="f73" y="f75"/>
                </a:lnTo>
                <a:arcTo wR="f55" hR="f63" stAng="f7" swAng="f1"/>
                <a:lnTo>
                  <a:pt x="f79" y="f42"/>
                </a:lnTo>
                <a:arcTo wR="f55" hR="f63" stAng="f1" swAng="f1"/>
                <a:lnTo>
                  <a:pt x="f72" y="f74"/>
                </a:lnTo>
                <a:lnTo>
                  <a:pt x="f39" y="f74"/>
                </a:lnTo>
                <a:lnTo>
                  <a:pt x="f56" y="f81"/>
                </a:lnTo>
                <a:close/>
              </a:path>
              <a:path stroke="0">
                <a:moveTo>
                  <a:pt x="f82" y="f63"/>
                </a:moveTo>
                <a:arcTo wR="f55" hR="f63" stAng="f7" swAng="f1"/>
                <a:lnTo>
                  <a:pt x="f79" y="f64"/>
                </a:lnTo>
                <a:arcTo wR="f55" hR="f63" stAng="f2" swAng="f8"/>
                <a:lnTo>
                  <a:pt x="f82" y="f62"/>
                </a:lnTo>
                <a:close/>
                <a:moveTo>
                  <a:pt x="f83" y="f63"/>
                </a:moveTo>
                <a:arcTo wR="f55" hR="f63" stAng="f0" swAng="f9"/>
                <a:lnTo>
                  <a:pt x="f80" y="f64"/>
                </a:lnTo>
                <a:arcTo wR="f55" hR="f63" stAng="f2" swAng="f0"/>
                <a:lnTo>
                  <a:pt x="f83" y="f62"/>
                </a:lnTo>
                <a:close/>
              </a:path>
              <a:path fill="none">
                <a:moveTo>
                  <a:pt x="f39" y="f39"/>
                </a:moveTo>
                <a:lnTo>
                  <a:pt x="f84" y="f39"/>
                </a:lnTo>
                <a:arcTo wR="f55" hR="f63" stAng="f2" swAng="f0"/>
                <a:lnTo>
                  <a:pt x="f79" y="f64"/>
                </a:lnTo>
                <a:arcTo wR="f55" hR="f63" stAng="f2" swAng="f8"/>
                <a:lnTo>
                  <a:pt x="f80" y="f62"/>
                </a:lnTo>
                <a:arcTo wR="f55" hR="f63" stAng="f1" swAng="f8"/>
                <a:lnTo>
                  <a:pt x="f85" y="f64"/>
                </a:lnTo>
                <a:arcTo wR="f55" hR="f63" stAng="f1" swAng="f0"/>
                <a:lnTo>
                  <a:pt x="f43" y="f39"/>
                </a:lnTo>
                <a:lnTo>
                  <a:pt x="f65" y="f81"/>
                </a:lnTo>
                <a:lnTo>
                  <a:pt x="f43" y="f74"/>
                </a:lnTo>
                <a:lnTo>
                  <a:pt x="f73" y="f74"/>
                </a:lnTo>
                <a:lnTo>
                  <a:pt x="f73" y="f75"/>
                </a:lnTo>
                <a:arcTo wR="f55" hR="f63" stAng="f7" swAng="f1"/>
                <a:lnTo>
                  <a:pt x="f79" y="f42"/>
                </a:lnTo>
                <a:arcTo wR="f55" hR="f63" stAng="f1" swAng="f1"/>
                <a:lnTo>
                  <a:pt x="f72" y="f74"/>
                </a:lnTo>
                <a:lnTo>
                  <a:pt x="f39" y="f74"/>
                </a:lnTo>
                <a:lnTo>
                  <a:pt x="f56" y="f81"/>
                </a:lnTo>
                <a:close/>
                <a:moveTo>
                  <a:pt x="f82" y="f63"/>
                </a:moveTo>
                <a:lnTo>
                  <a:pt x="f82" y="f62"/>
                </a:lnTo>
                <a:moveTo>
                  <a:pt x="f83" y="f62"/>
                </a:moveTo>
                <a:lnTo>
                  <a:pt x="f83" y="f63"/>
                </a:lnTo>
                <a:moveTo>
                  <a:pt x="f72" y="f74"/>
                </a:moveTo>
                <a:lnTo>
                  <a:pt x="f72" y="f76"/>
                </a:lnTo>
                <a:moveTo>
                  <a:pt x="f73" y="f76"/>
                </a:moveTo>
                <a:lnTo>
                  <a:pt x="f73" y="f74"/>
                </a:lnTo>
              </a:path>
            </a:pathLst>
          </a:custGeom>
          <a:solidFill>
            <a:srgbClr val="C0000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600" b="1" i="0" u="none" strike="noStrike" kern="1200" cap="none" spc="0" baseline="0">
                <a:solidFill>
                  <a:srgbClr val="FFFFFF"/>
                </a:solidFill>
                <a:effectLst>
                  <a:outerShdw dist="19048" dir="2700000">
                    <a:srgbClr val="000000"/>
                  </a:outerShdw>
                </a:effectLst>
                <a:uFillTx/>
                <a:latin typeface="Cambria" pitchFamily="18"/>
                <a:ea typeface="Calibri" pitchFamily="34"/>
                <a:cs typeface="Cambria" pitchFamily="18"/>
              </a:rPr>
              <a:t>Ș</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COALA SANITAR</a:t>
            </a:r>
            <a:r>
              <a:rPr lang="ro-RO" sz="1600" b="1" i="0" u="none" strike="noStrike" kern="1200" cap="none" spc="0" baseline="0">
                <a:solidFill>
                  <a:srgbClr val="FFFFFF"/>
                </a:solidFill>
                <a:effectLst>
                  <a:outerShdw dist="19048" dir="2700000">
                    <a:srgbClr val="000000"/>
                  </a:outerShdw>
                </a:effectLst>
                <a:uFillTx/>
                <a:latin typeface="Cambria" pitchFamily="18"/>
                <a:ea typeface="Calibri" pitchFamily="34"/>
                <a:cs typeface="Cambria" pitchFamily="18"/>
              </a:rPr>
              <a:t>Ă</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 POSTLICEAL</a:t>
            </a:r>
            <a:r>
              <a:rPr lang="ro-RO" sz="1600" b="1" i="0" u="none" strike="noStrike" kern="1200" cap="none" spc="0" baseline="0">
                <a:solidFill>
                  <a:srgbClr val="FFFFFF"/>
                </a:solidFill>
                <a:effectLst>
                  <a:outerShdw dist="19048" dir="2700000">
                    <a:srgbClr val="000000"/>
                  </a:outerShdw>
                </a:effectLst>
                <a:uFillTx/>
                <a:latin typeface="Cambria" pitchFamily="18"/>
                <a:ea typeface="Calibri" pitchFamily="34"/>
                <a:cs typeface="Cambria" pitchFamily="18"/>
              </a:rPr>
              <a:t>Ă</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
            </a:r>
            <a:b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b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Algerian" pitchFamily="82"/>
              </a:rPr>
              <a:t>”</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GHEORGHE </a:t>
            </a:r>
            <a:r>
              <a:rPr lang="ro-RO" sz="1600" b="1" i="0" u="none" strike="noStrike" kern="1200" cap="none" spc="0" baseline="0">
                <a:solidFill>
                  <a:srgbClr val="FFFFFF"/>
                </a:solidFill>
                <a:effectLst>
                  <a:outerShdw dist="19048" dir="2700000">
                    <a:srgbClr val="000000"/>
                  </a:outerShdw>
                </a:effectLst>
                <a:uFillTx/>
                <a:latin typeface="Cambria" pitchFamily="18"/>
                <a:ea typeface="Calibri" pitchFamily="34"/>
                <a:cs typeface="Cambria" pitchFamily="18"/>
              </a:rPr>
              <a:t>Ț</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I</a:t>
            </a:r>
            <a:r>
              <a:rPr lang="ro-RO" sz="1600" b="1" i="0" u="none" strike="noStrike" kern="1200" cap="none" spc="0" baseline="0">
                <a:solidFill>
                  <a:srgbClr val="FFFFFF"/>
                </a:solidFill>
                <a:effectLst>
                  <a:outerShdw dist="19048" dir="2700000">
                    <a:srgbClr val="000000"/>
                  </a:outerShdw>
                </a:effectLst>
                <a:uFillTx/>
                <a:latin typeface="Cambria" pitchFamily="18"/>
                <a:ea typeface="Calibri" pitchFamily="34"/>
                <a:cs typeface="Cambria" pitchFamily="18"/>
              </a:rPr>
              <a:t>Ț</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EICA</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Algerian" pitchFamily="82"/>
              </a:rPr>
              <a:t>”</a:t>
            </a:r>
            <a:r>
              <a:rPr lang="ro-RO" sz="1600" b="1" i="0" u="none" strike="noStrike" kern="1200" cap="none" spc="0" baseline="0">
                <a:solidFill>
                  <a:srgbClr val="FFFFFF"/>
                </a:solidFill>
                <a:effectLst>
                  <a:outerShdw dist="19048" dir="2700000">
                    <a:srgbClr val="000000"/>
                  </a:outerShdw>
                </a:effectLst>
                <a:uFillTx/>
                <a:latin typeface="Algerian" pitchFamily="82"/>
                <a:ea typeface="Calibri" pitchFamily="34"/>
                <a:cs typeface="Times New Roman" pitchFamily="18"/>
              </a:rPr>
              <a:t> CALAFAT</a:t>
            </a:r>
            <a:endParaRPr lang="ro-RO" sz="1100" b="0" i="0" u="none" strike="noStrike" kern="1200" cap="none" spc="0" baseline="0">
              <a:solidFill>
                <a:srgbClr val="FFFFFF"/>
              </a:solidFill>
              <a:uFillTx/>
              <a:latin typeface="Century Gothic"/>
              <a:ea typeface="Calibri" pitchFamily="34"/>
              <a:cs typeface="Times New Roman" pitchFamily="18"/>
            </a:endParaRPr>
          </a:p>
        </p:txBody>
      </p:sp>
      <p:sp>
        <p:nvSpPr>
          <p:cNvPr id="4" name="Right Arrow Callout 3"/>
          <p:cNvSpPr/>
          <p:nvPr/>
        </p:nvSpPr>
        <p:spPr>
          <a:xfrm>
            <a:off x="531339" y="2377440"/>
            <a:ext cx="3262186" cy="3635471"/>
          </a:xfrm>
          <a:custGeom>
            <a:avLst>
              <a:gd name="f11" fmla="val 25000"/>
              <a:gd name="f12" fmla="val 25000"/>
              <a:gd name="f13" fmla="val 25000"/>
              <a:gd name="f14" fmla="val 64977"/>
            </a:avLst>
            <a:gdLst>
              <a:gd name="f4" fmla="val 10800000"/>
              <a:gd name="f5" fmla="val 5400000"/>
              <a:gd name="f6" fmla="val 180"/>
              <a:gd name="f7" fmla="val w"/>
              <a:gd name="f8" fmla="val h"/>
              <a:gd name="f9" fmla="val ss"/>
              <a:gd name="f10" fmla="val 0"/>
              <a:gd name="f11" fmla="val 25000"/>
              <a:gd name="f12" fmla="val 25000"/>
              <a:gd name="f13" fmla="val 25000"/>
              <a:gd name="f14" fmla="val 64977"/>
              <a:gd name="f15" fmla="+- 0 0 -360"/>
              <a:gd name="f16" fmla="+- 0 0 -180"/>
              <a:gd name="f17" fmla="abs f7"/>
              <a:gd name="f18" fmla="abs f8"/>
              <a:gd name="f19" fmla="abs f9"/>
              <a:gd name="f20" fmla="val f10"/>
              <a:gd name="f21" fmla="val f12"/>
              <a:gd name="f22" fmla="val f11"/>
              <a:gd name="f23" fmla="val f13"/>
              <a:gd name="f24" fmla="val f14"/>
              <a:gd name="f25" fmla="*/ f15 f4 1"/>
              <a:gd name="f26" fmla="*/ f16 f4 1"/>
              <a:gd name="f27" fmla="?: f17 f7 1"/>
              <a:gd name="f28" fmla="?: f18 f8 1"/>
              <a:gd name="f29" fmla="?: f19 f9 1"/>
              <a:gd name="f30" fmla="*/ f25 1 f6"/>
              <a:gd name="f31" fmla="*/ f26 1 f6"/>
              <a:gd name="f32" fmla="*/ f27 1 21600"/>
              <a:gd name="f33" fmla="*/ f28 1 21600"/>
              <a:gd name="f34" fmla="*/ 21600 f27 1"/>
              <a:gd name="f35" fmla="*/ 21600 f28 1"/>
              <a:gd name="f36" fmla="+- f30 0 f5"/>
              <a:gd name="f37" fmla="+- f31 0 f5"/>
              <a:gd name="f38" fmla="min f33 f32"/>
              <a:gd name="f39" fmla="*/ f34 1 f29"/>
              <a:gd name="f40" fmla="*/ f35 1 f29"/>
              <a:gd name="f41" fmla="val f39"/>
              <a:gd name="f42" fmla="val f40"/>
              <a:gd name="f43" fmla="*/ f20 f38 1"/>
              <a:gd name="f44" fmla="+- f42 0 f20"/>
              <a:gd name="f45" fmla="+- f41 0 f20"/>
              <a:gd name="f46" fmla="*/ f42 f38 1"/>
              <a:gd name="f47" fmla="*/ f41 f38 1"/>
              <a:gd name="f48" fmla="*/ f44 1 2"/>
              <a:gd name="f49" fmla="min f45 f44"/>
              <a:gd name="f50" fmla="*/ f45 f24 1"/>
              <a:gd name="f51" fmla="+- f20 f48 0"/>
              <a:gd name="f52" fmla="*/ f49 f21 1"/>
              <a:gd name="f53" fmla="*/ f49 f22 1"/>
              <a:gd name="f54" fmla="*/ f49 f23 1"/>
              <a:gd name="f55" fmla="*/ f50 1 100000"/>
              <a:gd name="f56" fmla="*/ f52 1 100000"/>
              <a:gd name="f57" fmla="*/ f53 1 200000"/>
              <a:gd name="f58" fmla="*/ f54 1 100000"/>
              <a:gd name="f59" fmla="*/ f55 1 2"/>
              <a:gd name="f60" fmla="*/ f55 f38 1"/>
              <a:gd name="f61" fmla="*/ f51 f38 1"/>
              <a:gd name="f62" fmla="+- f51 0 f56"/>
              <a:gd name="f63" fmla="+- f51 0 f57"/>
              <a:gd name="f64" fmla="+- f51 f57 0"/>
              <a:gd name="f65" fmla="+- f51 f56 0"/>
              <a:gd name="f66" fmla="+- f41 0 f58"/>
              <a:gd name="f67" fmla="*/ f59 f38 1"/>
              <a:gd name="f68" fmla="*/ f63 f38 1"/>
              <a:gd name="f69" fmla="*/ f66 f38 1"/>
              <a:gd name="f70" fmla="*/ f62 f38 1"/>
              <a:gd name="f71" fmla="*/ f65 f38 1"/>
              <a:gd name="f72" fmla="*/ f64 f38 1"/>
            </a:gdLst>
            <a:ahLst/>
            <a:cxnLst>
              <a:cxn ang="3cd4">
                <a:pos x="hc" y="t"/>
              </a:cxn>
              <a:cxn ang="0">
                <a:pos x="r" y="vc"/>
              </a:cxn>
              <a:cxn ang="cd4">
                <a:pos x="hc" y="b"/>
              </a:cxn>
              <a:cxn ang="cd2">
                <a:pos x="l" y="vc"/>
              </a:cxn>
              <a:cxn ang="f36">
                <a:pos x="f67" y="f43"/>
              </a:cxn>
              <a:cxn ang="f37">
                <a:pos x="f67" y="f46"/>
              </a:cxn>
            </a:cxnLst>
            <a:rect l="f43" t="f43" r="f60" b="f46"/>
            <a:pathLst>
              <a:path>
                <a:moveTo>
                  <a:pt x="f43" y="f43"/>
                </a:moveTo>
                <a:lnTo>
                  <a:pt x="f60" y="f43"/>
                </a:lnTo>
                <a:lnTo>
                  <a:pt x="f60" y="f68"/>
                </a:lnTo>
                <a:lnTo>
                  <a:pt x="f69" y="f68"/>
                </a:lnTo>
                <a:lnTo>
                  <a:pt x="f69" y="f70"/>
                </a:lnTo>
                <a:lnTo>
                  <a:pt x="f47" y="f61"/>
                </a:lnTo>
                <a:lnTo>
                  <a:pt x="f69" y="f71"/>
                </a:lnTo>
                <a:lnTo>
                  <a:pt x="f69" y="f72"/>
                </a:lnTo>
                <a:lnTo>
                  <a:pt x="f60" y="f72"/>
                </a:lnTo>
                <a:lnTo>
                  <a:pt x="f60" y="f46"/>
                </a:lnTo>
                <a:lnTo>
                  <a:pt x="f43" y="f46"/>
                </a:lnTo>
                <a:close/>
              </a:path>
            </a:pathLst>
          </a:custGeom>
          <a:solidFill>
            <a:srgbClr val="00B05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ȘCOALA SANITARĂ POSTLICEALĂ ”GHEORGHE ȚIȚEICA” CALAFAT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STR.AL.I.CUZA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Nr.4</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TEL/FAX</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uFillTx/>
                <a:latin typeface="Courier New" pitchFamily="49"/>
                <a:cs typeface="Courier New" pitchFamily="49"/>
              </a:rPr>
              <a:t>0251/230219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6"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1+#ppt_w/2"/>
                                          </p:val>
                                        </p:tav>
                                        <p:tav tm="100000">
                                          <p:val>
                                            <p:strVal val="#ppt_x"/>
                                          </p:val>
                                        </p:tav>
                                      </p:tavLst>
                                    </p:anim>
                                    <p:anim calcmode="lin" valueType="num">
                                      <p:cBhvr>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34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0" fill="hold"/>
                                        <p:tgtEl>
                                          <p:spTgt spid="2"/>
                                        </p:tgtEl>
                                        <p:attrNameLst>
                                          <p:attrName>ppt_x</p:attrName>
                                        </p:attrNameLst>
                                      </p:cBhvr>
                                      <p:tavLst>
                                        <p:tav tm="0">
                                          <p:val>
                                            <p:strVal val="1+#ppt_w/2"/>
                                          </p:val>
                                        </p:tav>
                                        <p:tav tm="100000">
                                          <p:val>
                                            <p:strVal val="#ppt_x"/>
                                          </p:val>
                                        </p:tav>
                                      </p:tavLst>
                                    </p:anim>
                                    <p:anim calcmode="lin" valueType="num">
                                      <p:cBhvr>
                                        <p:cTn id="13" dur="5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8400"/>
                            </p:stCondLst>
                            <p:childTnLst>
                              <p:par>
                                <p:cTn id="15" presetID="2" presetClass="entr" presetSubtype="3"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pic>
        <p:nvPicPr>
          <p:cNvPr id="2" name="Picture 7" descr="F:\Folder nou (2)\81c352725d3b7d81b664090d5806d13d.jpg"/>
          <p:cNvPicPr>
            <a:picLocks noChangeAspect="1"/>
          </p:cNvPicPr>
          <p:nvPr/>
        </p:nvPicPr>
        <p:blipFill>
          <a:blip r:embed="rId2"/>
          <a:srcRect/>
          <a:stretch>
            <a:fillRect/>
          </a:stretch>
        </p:blipFill>
        <p:spPr>
          <a:xfrm>
            <a:off x="1663321" y="0"/>
            <a:ext cx="10528685" cy="6858000"/>
          </a:xfrm>
          <a:prstGeom prst="rect">
            <a:avLst/>
          </a:prstGeom>
          <a:noFill/>
          <a:ln cap="flat">
            <a:noFill/>
          </a:ln>
        </p:spPr>
      </p:pic>
      <p:sp>
        <p:nvSpPr>
          <p:cNvPr id="3" name="Rectangle 6"/>
          <p:cNvSpPr/>
          <p:nvPr/>
        </p:nvSpPr>
        <p:spPr>
          <a:xfrm>
            <a:off x="2120722" y="441673"/>
            <a:ext cx="9264197"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dirty="0">
                <a:solidFill>
                  <a:srgbClr val="333333"/>
                </a:solidFill>
                <a:uFillTx/>
                <a:ea typeface="Times New Roman" pitchFamily="18"/>
                <a:cs typeface="Arial" pitchFamily="34"/>
              </a:rPr>
              <a:t></a:t>
            </a:r>
            <a:r>
              <a:rPr lang="ro-RO" sz="1200" b="1" i="0" u="none" strike="noStrike" kern="1200" cap="small" spc="0" baseline="0" dirty="0">
                <a:solidFill>
                  <a:srgbClr val="333333"/>
                </a:solidFill>
                <a:uFillTx/>
                <a:latin typeface="Arial" pitchFamily="34"/>
                <a:ea typeface="Times New Roman" pitchFamily="18"/>
              </a:rPr>
              <a:t>	</a:t>
            </a:r>
            <a:r>
              <a:rPr lang="ro-RO" sz="2400" b="1" i="0" u="none" strike="noStrike" kern="1200" cap="small" spc="0" baseline="0" dirty="0">
                <a:solidFill>
                  <a:srgbClr val="333333"/>
                </a:solidFill>
                <a:uFillTx/>
                <a:latin typeface="Courier New" pitchFamily="49"/>
                <a:ea typeface="Times New Roman" pitchFamily="18"/>
                <a:cs typeface="Courier New" pitchFamily="49"/>
              </a:rPr>
              <a:t>Timp de 3 zile, in perioada </a:t>
            </a:r>
            <a:r>
              <a:rPr lang="ro-RO" sz="2400" b="1" i="0" u="none" strike="noStrike" kern="1200" cap="small" spc="0" baseline="0" dirty="0">
                <a:solidFill>
                  <a:srgbClr val="FF0000"/>
                </a:solidFill>
                <a:uFillTx/>
                <a:latin typeface="Courier New" pitchFamily="49"/>
                <a:ea typeface="Times New Roman" pitchFamily="18"/>
                <a:cs typeface="Courier New" pitchFamily="49"/>
              </a:rPr>
              <a:t>23 - 25.05.2018 </a:t>
            </a:r>
            <a:r>
              <a:rPr lang="ro-RO" sz="2400" b="1" i="0" u="none" strike="noStrike" kern="1200" cap="small" spc="0" baseline="0" dirty="0">
                <a:solidFill>
                  <a:srgbClr val="333333"/>
                </a:solidFill>
                <a:uFillTx/>
                <a:latin typeface="Courier New" pitchFamily="49"/>
                <a:ea typeface="Times New Roman" pitchFamily="18"/>
                <a:cs typeface="Courier New" pitchFamily="49"/>
              </a:rPr>
              <a:t>,elevii Scolii Postliceale Sanitare Gheorghe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Titeica</a:t>
            </a:r>
            <a:r>
              <a:rPr lang="ro-RO" sz="2400" b="1" i="0" u="none" strike="noStrike" kern="1200" cap="small" spc="0" baseline="0" dirty="0">
                <a:solidFill>
                  <a:srgbClr val="333333"/>
                </a:solidFill>
                <a:uFillTx/>
                <a:latin typeface="Courier New" pitchFamily="49"/>
                <a:ea typeface="Times New Roman" pitchFamily="18"/>
                <a:cs typeface="Courier New" pitchFamily="49"/>
              </a:rPr>
              <a:t> din Calafat au participat la o </a:t>
            </a:r>
            <a:r>
              <a:rPr lang="ro-RO" sz="2400" b="1" i="0" u="sng" strike="noStrike" kern="1200" cap="small" spc="0" baseline="0" dirty="0">
                <a:solidFill>
                  <a:srgbClr val="FF0000"/>
                </a:solidFill>
                <a:uFillTx/>
                <a:latin typeface="Courier New" pitchFamily="49"/>
                <a:ea typeface="Times New Roman" pitchFamily="18"/>
                <a:cs typeface="Courier New" pitchFamily="49"/>
              </a:rPr>
              <a:t>activitate cu caracter de voluntariat</a:t>
            </a:r>
            <a:r>
              <a:rPr lang="ro-RO" sz="2400" b="1" i="0" u="none" strike="noStrike" kern="1200" cap="small" spc="0" baseline="0" dirty="0">
                <a:solidFill>
                  <a:srgbClr val="333333"/>
                </a:solidFill>
                <a:uFillTx/>
                <a:latin typeface="Courier New" pitchFamily="49"/>
                <a:ea typeface="Times New Roman" pitchFamily="18"/>
                <a:cs typeface="Courier New" pitchFamily="49"/>
              </a:rPr>
              <a:t>, ce s-a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desfasurat</a:t>
            </a:r>
            <a:r>
              <a:rPr lang="ro-RO" sz="2400" b="1" i="0" u="none" strike="noStrike" kern="1200" cap="small" spc="0" baseline="0" dirty="0">
                <a:solidFill>
                  <a:srgbClr val="333333"/>
                </a:solidFill>
                <a:uFillTx/>
                <a:latin typeface="Courier New" pitchFamily="49"/>
                <a:ea typeface="Times New Roman" pitchFamily="18"/>
                <a:cs typeface="Courier New" pitchFamily="49"/>
              </a:rPr>
              <a:t> in centrul civic al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orasului</a:t>
            </a:r>
            <a:r>
              <a:rPr lang="ro-RO" sz="2400" b="1" i="0" u="none" strike="noStrike" kern="1200" cap="small" spc="0" baseline="0" dirty="0">
                <a:solidFill>
                  <a:srgbClr val="333333"/>
                </a:solidFill>
                <a:uFillTx/>
                <a:latin typeface="Courier New" pitchFamily="49"/>
                <a:ea typeface="Times New Roman" pitchFamily="18"/>
                <a:cs typeface="Courier New" pitchFamily="49"/>
              </a:rPr>
              <a:t> Calafat.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Alaturi</a:t>
            </a:r>
            <a:r>
              <a:rPr lang="ro-RO" sz="2400" b="1" i="0" u="none" strike="noStrike" kern="1200" cap="small" spc="0" baseline="0" dirty="0">
                <a:solidFill>
                  <a:srgbClr val="333333"/>
                </a:solidFill>
                <a:uFillTx/>
                <a:latin typeface="Courier New" pitchFamily="49"/>
                <a:ea typeface="Times New Roman" pitchFamily="18"/>
                <a:cs typeface="Courier New" pitchFamily="49"/>
              </a:rPr>
              <a:t> de profesorii lor si de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asistentii</a:t>
            </a:r>
            <a:r>
              <a:rPr lang="ro-RO" sz="2400" b="1" i="0" u="none" strike="noStrike" kern="1200" cap="small" spc="0" baseline="0" dirty="0">
                <a:solidFill>
                  <a:srgbClr val="333333"/>
                </a:solidFill>
                <a:uFillTx/>
                <a:latin typeface="Courier New" pitchFamily="49"/>
                <a:ea typeface="Times New Roman" pitchFamily="18"/>
                <a:cs typeface="Courier New" pitchFamily="49"/>
              </a:rPr>
              <a:t> comunitari din cadrul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Primariei</a:t>
            </a:r>
            <a:r>
              <a:rPr lang="ro-RO" sz="2400" b="1" i="0" u="none" strike="noStrike" kern="1200" cap="small" spc="0" baseline="0" dirty="0">
                <a:solidFill>
                  <a:srgbClr val="333333"/>
                </a:solidFill>
                <a:uFillTx/>
                <a:latin typeface="Courier New" pitchFamily="49"/>
                <a:ea typeface="Times New Roman" pitchFamily="18"/>
                <a:cs typeface="Courier New" pitchFamily="49"/>
              </a:rPr>
              <a:t> Calafat, </a:t>
            </a:r>
            <a:r>
              <a:rPr lang="ro-RO" sz="2400" b="1" i="0" u="sng" strike="noStrike" kern="1200" cap="small" spc="0" baseline="0" dirty="0">
                <a:solidFill>
                  <a:srgbClr val="FF0000"/>
                </a:solidFill>
                <a:uFillTx/>
                <a:latin typeface="Courier New" pitchFamily="49"/>
                <a:ea typeface="Times New Roman" pitchFamily="18"/>
                <a:cs typeface="Courier New" pitchFamily="49"/>
              </a:rPr>
              <a:t>elevii au determinat valorile glicemiei si tensiunii arteriale unui </a:t>
            </a:r>
            <a:r>
              <a:rPr lang="ro-RO" sz="2400" b="1" i="0" u="sng" strike="noStrike" kern="1200" cap="small" spc="0" baseline="0" dirty="0" err="1">
                <a:solidFill>
                  <a:srgbClr val="FF0000"/>
                </a:solidFill>
                <a:uFillTx/>
                <a:latin typeface="Courier New" pitchFamily="49"/>
                <a:ea typeface="Times New Roman" pitchFamily="18"/>
                <a:cs typeface="Courier New" pitchFamily="49"/>
              </a:rPr>
              <a:t>numar</a:t>
            </a:r>
            <a:r>
              <a:rPr lang="ro-RO" sz="2400" b="1" i="0" u="sng" strike="noStrike" kern="1200" cap="small" spc="0" baseline="0" dirty="0">
                <a:solidFill>
                  <a:srgbClr val="FF0000"/>
                </a:solidFill>
                <a:uFillTx/>
                <a:latin typeface="Courier New" pitchFamily="49"/>
                <a:ea typeface="Times New Roman" pitchFamily="18"/>
                <a:cs typeface="Courier New" pitchFamily="49"/>
              </a:rPr>
              <a:t> de 231 de </a:t>
            </a:r>
            <a:r>
              <a:rPr lang="ro-RO" sz="2400" b="1" i="0" u="sng" strike="noStrike" kern="1200" cap="small" spc="0" baseline="0" dirty="0" err="1">
                <a:solidFill>
                  <a:srgbClr val="FF0000"/>
                </a:solidFill>
                <a:uFillTx/>
                <a:latin typeface="Courier New" pitchFamily="49"/>
                <a:ea typeface="Times New Roman" pitchFamily="18"/>
                <a:cs typeface="Courier New" pitchFamily="49"/>
              </a:rPr>
              <a:t>pacienti</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.Cu</a:t>
            </a:r>
            <a:r>
              <a:rPr lang="ro-RO" sz="2400" b="1" i="0" u="none" strike="noStrike" kern="1200" cap="small" spc="0" baseline="0" dirty="0">
                <a:solidFill>
                  <a:srgbClr val="333333"/>
                </a:solidFill>
                <a:uFillTx/>
                <a:latin typeface="Courier New" pitchFamily="49"/>
                <a:ea typeface="Times New Roman" pitchFamily="18"/>
                <a:cs typeface="Courier New" pitchFamily="49"/>
              </a:rPr>
              <a:t> aceasta ocazie, s-au oferit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informatii</a:t>
            </a:r>
            <a:r>
              <a:rPr lang="ro-RO" sz="2400" b="1" i="0" u="none" strike="noStrike" kern="1200" cap="small" spc="0" baseline="0" dirty="0">
                <a:solidFill>
                  <a:srgbClr val="333333"/>
                </a:solidFill>
                <a:uFillTx/>
                <a:latin typeface="Courier New" pitchFamily="49"/>
                <a:ea typeface="Times New Roman" pitchFamily="18"/>
                <a:cs typeface="Courier New" pitchFamily="49"/>
              </a:rPr>
              <a:t> pentru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mentinerea</a:t>
            </a:r>
            <a:r>
              <a:rPr lang="ro-RO" sz="2400" b="1" i="0" u="none" strike="noStrike" kern="1200" cap="small" spc="0" baseline="0" dirty="0">
                <a:solidFill>
                  <a:srgbClr val="333333"/>
                </a:solidFill>
                <a:uFillTx/>
                <a:latin typeface="Courier New" pitchFamily="49"/>
                <a:ea typeface="Times New Roman" pitchFamily="18"/>
                <a:cs typeface="Courier New" pitchFamily="49"/>
              </a:rPr>
              <a:t> si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redobandirea</a:t>
            </a:r>
            <a:r>
              <a:rPr lang="ro-RO" sz="2400" b="1" i="0" u="none" strike="noStrike" kern="1200" cap="small" spc="0" baseline="0" dirty="0">
                <a:solidFill>
                  <a:srgbClr val="333333"/>
                </a:solidFill>
                <a:uFillTx/>
                <a:latin typeface="Courier New" pitchFamily="49"/>
                <a:ea typeface="Times New Roman" pitchFamily="18"/>
                <a:cs typeface="Courier New" pitchFamily="49"/>
              </a:rPr>
              <a:t>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sanatatii</a:t>
            </a:r>
            <a:r>
              <a:rPr lang="ro-RO" sz="2400" b="1" i="0" u="none" strike="noStrike" kern="1200" cap="small" spc="0" baseline="0" dirty="0">
                <a:solidFill>
                  <a:srgbClr val="333333"/>
                </a:solidFill>
                <a:uFillTx/>
                <a:latin typeface="Courier New" pitchFamily="49"/>
                <a:ea typeface="Times New Roman" pitchFamily="18"/>
                <a:cs typeface="Courier New" pitchFamily="49"/>
              </a:rPr>
              <a:t>, au fost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indrumati</a:t>
            </a:r>
            <a:r>
              <a:rPr lang="ro-RO" sz="2400" b="1" i="0" u="none" strike="noStrike" kern="1200" cap="small" spc="0" baseline="0" dirty="0">
                <a:solidFill>
                  <a:srgbClr val="333333"/>
                </a:solidFill>
                <a:uFillTx/>
                <a:latin typeface="Courier New" pitchFamily="49"/>
                <a:ea typeface="Times New Roman" pitchFamily="18"/>
                <a:cs typeface="Courier New" pitchFamily="49"/>
              </a:rPr>
              <a:t>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catre</a:t>
            </a:r>
            <a:r>
              <a:rPr lang="ro-RO" sz="2400" b="1" i="0" u="none" strike="noStrike" kern="1200" cap="small" spc="0" baseline="0" dirty="0">
                <a:solidFill>
                  <a:srgbClr val="333333"/>
                </a:solidFill>
                <a:uFillTx/>
                <a:latin typeface="Courier New" pitchFamily="49"/>
                <a:ea typeface="Times New Roman" pitchFamily="18"/>
                <a:cs typeface="Courier New" pitchFamily="49"/>
              </a:rPr>
              <a:t> cabinetele medicilor de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famile</a:t>
            </a:r>
            <a:r>
              <a:rPr lang="ro-RO" sz="2400" b="1" i="0" u="none" strike="noStrike" kern="1200" cap="small" spc="0" baseline="0" dirty="0">
                <a:solidFill>
                  <a:srgbClr val="333333"/>
                </a:solidFill>
                <a:uFillTx/>
                <a:latin typeface="Courier New" pitchFamily="49"/>
                <a:ea typeface="Times New Roman" pitchFamily="18"/>
                <a:cs typeface="Courier New" pitchFamily="49"/>
              </a:rPr>
              <a:t> un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numar</a:t>
            </a:r>
            <a:r>
              <a:rPr lang="ro-RO" sz="2400" b="1" i="0" u="none" strike="noStrike" kern="1200" cap="small" spc="0" baseline="0" dirty="0">
                <a:solidFill>
                  <a:srgbClr val="333333"/>
                </a:solidFill>
                <a:uFillTx/>
                <a:latin typeface="Courier New" pitchFamily="49"/>
                <a:ea typeface="Times New Roman" pitchFamily="18"/>
                <a:cs typeface="Courier New" pitchFamily="49"/>
              </a:rPr>
              <a:t> de 32 de persoane evaluate.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Actiunea</a:t>
            </a:r>
            <a:r>
              <a:rPr lang="ro-RO" sz="2400" b="1" i="0" u="none" strike="noStrike" kern="1200" cap="small" spc="0" baseline="0" dirty="0">
                <a:solidFill>
                  <a:srgbClr val="333333"/>
                </a:solidFill>
                <a:uFillTx/>
                <a:latin typeface="Courier New" pitchFamily="49"/>
                <a:ea typeface="Times New Roman" pitchFamily="18"/>
                <a:cs typeface="Courier New" pitchFamily="49"/>
              </a:rPr>
              <a:t> a fost un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exercitiu</a:t>
            </a:r>
            <a:r>
              <a:rPr lang="ro-RO" sz="2400" b="1" i="0" u="none" strike="noStrike" kern="1200" cap="small" spc="0" baseline="0" dirty="0">
                <a:solidFill>
                  <a:srgbClr val="333333"/>
                </a:solidFill>
                <a:uFillTx/>
                <a:latin typeface="Courier New" pitchFamily="49"/>
                <a:ea typeface="Times New Roman" pitchFamily="18"/>
                <a:cs typeface="Courier New" pitchFamily="49"/>
              </a:rPr>
              <a:t> util pentru elevii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nostri</a:t>
            </a:r>
            <a:r>
              <a:rPr lang="ro-RO" sz="2400" b="1" i="0" u="none" strike="noStrike" kern="1200" cap="small" spc="0" baseline="0" dirty="0">
                <a:solidFill>
                  <a:srgbClr val="333333"/>
                </a:solidFill>
                <a:uFillTx/>
                <a:latin typeface="Courier New" pitchFamily="49"/>
                <a:ea typeface="Times New Roman" pitchFamily="18"/>
                <a:cs typeface="Courier New" pitchFamily="49"/>
              </a:rPr>
              <a:t> ,dar si un prilej de evaluare a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starii</a:t>
            </a:r>
            <a:r>
              <a:rPr lang="ro-RO" sz="2400" b="1" i="0" u="none" strike="noStrike" kern="1200" cap="small" spc="0" baseline="0" dirty="0">
                <a:solidFill>
                  <a:srgbClr val="333333"/>
                </a:solidFill>
                <a:uFillTx/>
                <a:latin typeface="Courier New" pitchFamily="49"/>
                <a:ea typeface="Times New Roman" pitchFamily="18"/>
                <a:cs typeface="Courier New" pitchFamily="49"/>
              </a:rPr>
              <a:t> de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sanatate</a:t>
            </a:r>
            <a:r>
              <a:rPr lang="ro-RO" sz="2400" b="1" i="0" u="none" strike="noStrike" kern="1200" cap="small" spc="0" baseline="0" dirty="0">
                <a:solidFill>
                  <a:srgbClr val="333333"/>
                </a:solidFill>
                <a:uFillTx/>
                <a:latin typeface="Courier New" pitchFamily="49"/>
                <a:ea typeface="Times New Roman" pitchFamily="18"/>
                <a:cs typeface="Courier New" pitchFamily="49"/>
              </a:rPr>
              <a:t> pentru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populatia</a:t>
            </a:r>
            <a:r>
              <a:rPr lang="ro-RO" sz="2400" b="1" i="0" u="none" strike="noStrike" kern="1200" cap="small" spc="0" baseline="0" dirty="0">
                <a:solidFill>
                  <a:srgbClr val="333333"/>
                </a:solidFill>
                <a:uFillTx/>
                <a:latin typeface="Courier New" pitchFamily="49"/>
                <a:ea typeface="Times New Roman" pitchFamily="18"/>
                <a:cs typeface="Courier New" pitchFamily="49"/>
              </a:rPr>
              <a:t> care ni s-a adresat. In final, va dorim tuturor multa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sanatate</a:t>
            </a:r>
            <a:r>
              <a:rPr lang="ro-RO" sz="2400" b="1" i="0" u="none" strike="noStrike" kern="1200" cap="small" spc="0" baseline="0" dirty="0">
                <a:solidFill>
                  <a:srgbClr val="333333"/>
                </a:solidFill>
                <a:uFillTx/>
                <a:latin typeface="Courier New" pitchFamily="49"/>
                <a:ea typeface="Times New Roman" pitchFamily="18"/>
                <a:cs typeface="Courier New" pitchFamily="49"/>
              </a:rPr>
              <a:t> si spunem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bravo</a:t>
            </a:r>
            <a:r>
              <a:rPr lang="ro-RO" sz="2400" b="1" i="0" u="none" strike="noStrike" kern="1200" cap="small" spc="0" baseline="0" dirty="0">
                <a:solidFill>
                  <a:srgbClr val="333333"/>
                </a:solidFill>
                <a:uFillTx/>
                <a:latin typeface="Courier New" pitchFamily="49"/>
                <a:ea typeface="Times New Roman" pitchFamily="18"/>
                <a:cs typeface="Courier New" pitchFamily="49"/>
              </a:rPr>
              <a:t>!" , voluntarilor </a:t>
            </a:r>
            <a:r>
              <a:rPr lang="ro-RO" sz="2400" b="1" i="0" u="none" strike="noStrike" kern="1200" cap="small" spc="0" baseline="0" dirty="0" err="1">
                <a:solidFill>
                  <a:srgbClr val="333333"/>
                </a:solidFill>
                <a:uFillTx/>
                <a:latin typeface="Courier New" pitchFamily="49"/>
                <a:ea typeface="Times New Roman" pitchFamily="18"/>
                <a:cs typeface="Courier New" pitchFamily="49"/>
              </a:rPr>
              <a:t>nostri</a:t>
            </a:r>
            <a:endParaRPr lang="ro-RO" sz="2400" b="0" i="0" u="none" strike="noStrike" kern="1200" cap="none" spc="0" baseline="0" dirty="0">
              <a:solidFill>
                <a:srgbClr val="000000"/>
              </a:solidFill>
              <a:uFillTx/>
              <a:latin typeface="Courier New" pitchFamily="49"/>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pic>
        <p:nvPicPr>
          <p:cNvPr id="2" name="Picture 3" descr="F:\Folder nou (2)\81c352725d3b7d81b664090d5806d13d.jpg"/>
          <p:cNvPicPr>
            <a:picLocks noChangeAspect="1"/>
          </p:cNvPicPr>
          <p:nvPr/>
        </p:nvPicPr>
        <p:blipFill>
          <a:blip r:embed="rId2"/>
          <a:srcRect/>
          <a:stretch>
            <a:fillRect/>
          </a:stretch>
        </p:blipFill>
        <p:spPr>
          <a:xfrm>
            <a:off x="1640073" y="-53788"/>
            <a:ext cx="10565370" cy="6722769"/>
          </a:xfrm>
          <a:prstGeom prst="rect">
            <a:avLst/>
          </a:prstGeom>
          <a:noFill/>
          <a:ln cap="flat">
            <a:noFill/>
          </a:ln>
        </p:spPr>
      </p:pic>
      <p:pic>
        <p:nvPicPr>
          <p:cNvPr id="3" name="Picture 4" descr="F:\POZE DENISA\WhatsApp Image 2022-11-19 at 12.12.13.jpeg"/>
          <p:cNvPicPr>
            <a:picLocks noChangeAspect="1"/>
          </p:cNvPicPr>
          <p:nvPr/>
        </p:nvPicPr>
        <p:blipFill>
          <a:blip r:embed="rId3"/>
          <a:srcRect/>
          <a:stretch>
            <a:fillRect/>
          </a:stretch>
        </p:blipFill>
        <p:spPr>
          <a:xfrm>
            <a:off x="2071170" y="472616"/>
            <a:ext cx="3332457" cy="2759979"/>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4" name="Picture 5" descr="F:\POZE DENISA\64676602_2394608660577387_4669369009760632832_n.jpg"/>
          <p:cNvPicPr>
            <a:picLocks noChangeAspect="1"/>
          </p:cNvPicPr>
          <p:nvPr/>
        </p:nvPicPr>
        <p:blipFill>
          <a:blip r:embed="rId4"/>
          <a:srcRect/>
          <a:stretch>
            <a:fillRect/>
          </a:stretch>
        </p:blipFill>
        <p:spPr>
          <a:xfrm>
            <a:off x="8155268" y="2700662"/>
            <a:ext cx="3244958" cy="3288008"/>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5" name="Picture 6" descr="F:\POZE DENISA\65672557_2394609247243995_6859637696034242560_n.jpg"/>
          <p:cNvPicPr>
            <a:picLocks noChangeAspect="1"/>
          </p:cNvPicPr>
          <p:nvPr/>
        </p:nvPicPr>
        <p:blipFill>
          <a:blip r:embed="rId5"/>
          <a:srcRect/>
          <a:stretch>
            <a:fillRect/>
          </a:stretch>
        </p:blipFill>
        <p:spPr>
          <a:xfrm>
            <a:off x="4263143" y="2863333"/>
            <a:ext cx="2561956" cy="3434541"/>
          </a:xfrm>
          <a:prstGeom prst="rect">
            <a:avLst/>
          </a:prstGeom>
          <a:noFill/>
          <a:ln w="190496" cap="rnd">
            <a:solidFill>
              <a:srgbClr val="C8C6BD"/>
            </a:solidFill>
            <a:prstDash val="solid"/>
            <a:miter/>
          </a:ln>
          <a:effectLst>
            <a:outerShdw dist="50798" dir="7200222" algn="tl">
              <a:srgbClr val="000000">
                <a:alpha val="45000"/>
              </a:srgbClr>
            </a:outerShdw>
          </a:effectLst>
        </p:spPr>
      </p:pic>
      <p:pic>
        <p:nvPicPr>
          <p:cNvPr id="6" name="Picture 7" descr="F:\POZE DENISA\73370673_2605569759481275_555791110522273792_n.jpg"/>
          <p:cNvPicPr>
            <a:picLocks noChangeAspect="1"/>
          </p:cNvPicPr>
          <p:nvPr/>
        </p:nvPicPr>
        <p:blipFill>
          <a:blip r:embed="rId6"/>
          <a:srcRect/>
          <a:stretch>
            <a:fillRect/>
          </a:stretch>
        </p:blipFill>
        <p:spPr>
          <a:xfrm>
            <a:off x="6420852" y="361453"/>
            <a:ext cx="3087700" cy="2501880"/>
          </a:xfrm>
          <a:prstGeom prst="rect">
            <a:avLst/>
          </a:prstGeom>
          <a:noFill/>
          <a:ln cap="flat">
            <a:noFill/>
          </a:ln>
          <a:effectLst>
            <a:outerShdw dist="12003" dir="900386" algn="tl">
              <a:srgbClr val="000000">
                <a:alpha val="3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0-#ppt_w/2"/>
                                          </p:val>
                                        </p:tav>
                                        <p:tav tm="100000">
                                          <p:val>
                                            <p:strVal val="#ppt_x"/>
                                          </p:val>
                                        </p:tav>
                                      </p:tavLst>
                                    </p:anim>
                                    <p:anim calcmode="lin" valueType="num">
                                      <p:cBhvr additive="base">
                                        <p:cTn id="19" dur="20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3"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60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2000" fill="hold"/>
                                        <p:tgtEl>
                                          <p:spTgt spid="4"/>
                                        </p:tgtEl>
                                        <p:attrNameLst>
                                          <p:attrName>ppt_x</p:attrName>
                                        </p:attrNameLst>
                                      </p:cBhvr>
                                      <p:tavLst>
                                        <p:tav tm="0">
                                          <p:val>
                                            <p:strVal val="1+#ppt_w/2"/>
                                          </p:val>
                                        </p:tav>
                                        <p:tav tm="100000">
                                          <p:val>
                                            <p:strVal val="#ppt_x"/>
                                          </p:val>
                                        </p:tav>
                                      </p:tavLst>
                                    </p:anim>
                                    <p:anim calcmode="lin" valueType="num">
                                      <p:cBhvr additive="base">
                                        <p:cTn id="29"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pic>
        <p:nvPicPr>
          <p:cNvPr id="2" name="Picture 3" descr="F:\Folder nou (2)\5TRrp9Ljc.png"/>
          <p:cNvPicPr>
            <a:picLocks noChangeAspect="1"/>
          </p:cNvPicPr>
          <p:nvPr/>
        </p:nvPicPr>
        <p:blipFill>
          <a:blip r:embed="rId2"/>
          <a:srcRect/>
          <a:stretch>
            <a:fillRect/>
          </a:stretch>
        </p:blipFill>
        <p:spPr>
          <a:xfrm>
            <a:off x="1489255" y="-99578"/>
            <a:ext cx="10702750" cy="6957578"/>
          </a:xfrm>
          <a:prstGeom prst="rect">
            <a:avLst/>
          </a:prstGeom>
          <a:noFill/>
          <a:ln cap="flat">
            <a:noFill/>
          </a:ln>
        </p:spPr>
      </p:pic>
      <p:sp>
        <p:nvSpPr>
          <p:cNvPr id="3" name="Rectangle 6"/>
          <p:cNvSpPr/>
          <p:nvPr/>
        </p:nvSpPr>
        <p:spPr>
          <a:xfrm>
            <a:off x="2228045" y="557747"/>
            <a:ext cx="9092482" cy="563231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				07/03/2019</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	CU SOARELE-N PRIVIRI SI- N SUFLET, ELEVI SI PROFESORI AI SCOLII POSTLICEALE SANITARE GHEORGHE TITEICA DIN CALAFAT AU DESCHIS CU SFIALA, CU EMOTIE, CU DRAGOSTE, USILE SALOANELOR IN CARE TRAIESC CELE 27 DE BUNICUTE INTERNATE IN CENTRUL MEDICO-SOCIAL CETATE.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	AFLAT LA A DOUA EDITIE, EVENIMENTUL </a:t>
            </a:r>
            <a:r>
              <a:rPr lang="ro-RO" sz="1800" b="1" i="0" u="sng" strike="noStrike" kern="1200" cap="none" spc="0" baseline="0" dirty="0">
                <a:solidFill>
                  <a:srgbClr val="FF0000"/>
                </a:solidFill>
                <a:uFillTx/>
                <a:latin typeface="Calibri"/>
              </a:rPr>
              <a:t>"SARUT MANA, BUNICA!"</a:t>
            </a:r>
            <a:r>
              <a:rPr lang="ro-RO" sz="1800" b="0" i="0" u="none" strike="noStrike" kern="1200" cap="none" spc="0" baseline="0" dirty="0">
                <a:solidFill>
                  <a:srgbClr val="000000"/>
                </a:solidFill>
                <a:uFillTx/>
                <a:latin typeface="Calibri"/>
              </a:rPr>
              <a:t> ISI PROPUNE(SI REUSESTE) SA INSENINEZE O ZI DIN VIATA UNOR MAME SINGURE,, IMPOVARATE DE ANI, DE BOLI, DE TRISTETI, DE SINGURATATE...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	CEEA CE AM TRAIT, IN SCURTA NOASTRA INTERACTIUNE CU ACESTE BUNICUTE, ESTE GREU DE DESCRIS IN CUVINTE... MAINILE PE CARE LE-AM STRANS, SPUN POVESTEA UNOR VIETI INCARCATE DE TRUDA, OBRAJII PE CARE I-AM SARUTAT, BRAZDATI DE LACRIMI, OGLINDESC ATATEA TRISTETI NESPUSE, INCAT, TE EMOTIONEAZA DOAR BANUINDU-LE, IAR OCHII LOR INCARCATI DE RECUNOSTINTA, VORBELE CALDE SI BUNE, TE FAC SA LE IMBRATISEZI, SI SA VREI SA REVII.</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	MULTUMIM CENTRULUI MEDICO-SOCIAL CETATE PENTRU CA NE-A PRIMIT SI MULTUMIM PENTRU PARTICIPARE:PASCU MARCELA, IONESCU STEFANIA, SPIRIDON TANIA, MONICA NEAGU, PERPELEA DENISA, DOBRE IRINA, MITOIU ALEXANDRA, PREDA ANA MARIA, NICA LUMINITA, UNGUREANU MARIANA, DEICA LUMINITA, BOIANGIU ELENA, , POPA TENOAICA FLORI, CIOPONEA GABRIEL, VASILICHIE TATIANA, UNGUREANU LILI, SI, BINEINTELES, TANARULUI ALEX PERPELEA, CARE A INVATAT CA DIN PUSCULITA LUI, CEL MAI FRUMOS, E SA DARUIASCA!</a:t>
            </a:r>
          </a:p>
        </p:txBody>
      </p:sp>
      <p:pic>
        <p:nvPicPr>
          <p:cNvPr id="4" name="Picture 8"/>
          <p:cNvPicPr>
            <a:picLocks noChangeAspect="1"/>
          </p:cNvPicPr>
          <p:nvPr/>
        </p:nvPicPr>
        <p:blipFill>
          <a:blip r:embed="rId3"/>
          <a:srcRect/>
          <a:stretch>
            <a:fillRect/>
          </a:stretch>
        </p:blipFill>
        <p:spPr>
          <a:xfrm>
            <a:off x="-360611" y="1800252"/>
            <a:ext cx="2001667" cy="3147300"/>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pic>
        <p:nvPicPr>
          <p:cNvPr id="2" name="Picture 3" descr="F:\Folder nou (2)\5TRrp9Ljc.png"/>
          <p:cNvPicPr>
            <a:picLocks noChangeAspect="1"/>
          </p:cNvPicPr>
          <p:nvPr/>
        </p:nvPicPr>
        <p:blipFill>
          <a:blip r:embed="rId2"/>
          <a:srcRect/>
          <a:stretch>
            <a:fillRect/>
          </a:stretch>
        </p:blipFill>
        <p:spPr>
          <a:xfrm>
            <a:off x="1598687" y="-53788"/>
            <a:ext cx="10606756" cy="6858000"/>
          </a:xfrm>
          <a:prstGeom prst="rect">
            <a:avLst/>
          </a:prstGeom>
          <a:noFill/>
          <a:ln cap="flat">
            <a:noFill/>
          </a:ln>
        </p:spPr>
      </p:pic>
      <p:sp>
        <p:nvSpPr>
          <p:cNvPr id="3" name="Rectangle 4"/>
          <p:cNvSpPr/>
          <p:nvPr/>
        </p:nvSpPr>
        <p:spPr>
          <a:xfrm>
            <a:off x="3260658" y="55988"/>
            <a:ext cx="6096003" cy="3273204"/>
          </a:xfrm>
          <a:prstGeom prst="rect">
            <a:avLst/>
          </a:prstGeom>
          <a:noFill/>
          <a:ln cap="flat">
            <a:noFill/>
            <a:prstDash val="solid"/>
          </a:ln>
        </p:spPr>
        <p:txBody>
          <a:bodyPr vert="horz" wrap="square" lIns="91440" tIns="45720" rIns="91440" bIns="45720" anchor="t" anchorCtr="0" compatLnSpc="1">
            <a:spAutoFit/>
          </a:bodyPr>
          <a:lstStyle/>
          <a:p>
            <a:pPr marL="0" marR="0" lvl="0" indent="45720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800" b="1" i="0" u="none" strike="noStrike" kern="1200" cap="none" spc="0" baseline="0" dirty="0">
                <a:solidFill>
                  <a:srgbClr val="FF0000"/>
                </a:solidFill>
                <a:uFillTx/>
                <a:latin typeface="Courier New" pitchFamily="49"/>
                <a:ea typeface="Calibri" pitchFamily="34"/>
                <a:cs typeface="Times New Roman" pitchFamily="18"/>
              </a:rPr>
              <a:t>08/05/2019</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4572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200" b="1" i="0" u="none" strike="noStrike" kern="1200" cap="none" spc="0" baseline="0" dirty="0">
                <a:solidFill>
                  <a:srgbClr val="FF0000"/>
                </a:solidFill>
                <a:uFillTx/>
                <a:latin typeface="Courier New" pitchFamily="49"/>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4572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Courier New" pitchFamily="49"/>
                <a:ea typeface="Calibri" pitchFamily="34"/>
                <a:cs typeface="Times New Roman" pitchFamily="18"/>
              </a:rPr>
              <a:t>SCOALA POSTLICEALA SANITARA GHEORGHE TITEICA DIN CALAFAT ORGANIZEAZA DUMINICA, 12.05. 2019 , INCEPAND CU ORA 10.00, LA CASA DE CULTURA DIN CALAFAT</a:t>
            </a:r>
            <a:r>
              <a:rPr lang="ro-RO" sz="1200" b="1" i="0" u="none" strike="noStrike" kern="1200" cap="none" spc="0" baseline="0" dirty="0">
                <a:solidFill>
                  <a:srgbClr val="FF0000"/>
                </a:solidFill>
                <a:uFillTx/>
                <a:latin typeface="Courier New" pitchFamily="49"/>
                <a:ea typeface="Calibri" pitchFamily="34"/>
                <a:cs typeface="Times New Roman" pitchFamily="18"/>
              </a:rPr>
              <a:t>, </a:t>
            </a:r>
            <a:r>
              <a:rPr lang="ro-RO" sz="1600" b="1" i="0" u="sng" strike="noStrike" kern="1200" cap="none" spc="0" baseline="0" dirty="0">
                <a:solidFill>
                  <a:srgbClr val="FF0000"/>
                </a:solidFill>
                <a:uFillTx/>
                <a:latin typeface="Courier New" pitchFamily="49"/>
                <a:ea typeface="Calibri" pitchFamily="34"/>
                <a:cs typeface="Times New Roman" pitchFamily="18"/>
              </a:rPr>
              <a:t>SIMPOZIONUL INTERJUDETEAN</a:t>
            </a:r>
            <a:r>
              <a:rPr lang="ro-RO" sz="1200" b="1" i="0" u="none" strike="noStrike" kern="1200" cap="none" spc="0" baseline="0" dirty="0">
                <a:solidFill>
                  <a:srgbClr val="FF0000"/>
                </a:solidFill>
                <a:uFillTx/>
                <a:latin typeface="Courier New" pitchFamily="49"/>
                <a:ea typeface="Calibri" pitchFamily="34"/>
                <a:cs typeface="Times New Roman" pitchFamily="18"/>
              </a:rPr>
              <a:t> </a:t>
            </a:r>
            <a:r>
              <a:rPr lang="ro-RO" sz="1200" b="1" i="0" u="none" strike="noStrike" kern="1200" cap="none" spc="0" baseline="0" dirty="0">
                <a:solidFill>
                  <a:srgbClr val="000000"/>
                </a:solidFill>
                <a:uFillTx/>
                <a:latin typeface="Courier New" pitchFamily="49"/>
                <a:ea typeface="Calibri" pitchFamily="34"/>
                <a:cs typeface="Times New Roman" pitchFamily="18"/>
              </a:rPr>
              <a:t>CU TEMA </a:t>
            </a:r>
            <a:r>
              <a:rPr lang="ro-RO" sz="1200" b="1" i="0" u="none" strike="noStrike" kern="1200" cap="none" spc="0" baseline="0" dirty="0">
                <a:solidFill>
                  <a:srgbClr val="FF0000"/>
                </a:solidFill>
                <a:uFillTx/>
                <a:latin typeface="Courier New" pitchFamily="49"/>
                <a:ea typeface="Calibri" pitchFamily="34"/>
                <a:cs typeface="Times New Roman" pitchFamily="18"/>
              </a:rPr>
              <a:t>" </a:t>
            </a:r>
            <a:r>
              <a:rPr lang="ro-RO" sz="1600" b="1" i="0" u="sng" strike="noStrike" kern="1200" cap="none" spc="0" baseline="0" dirty="0">
                <a:solidFill>
                  <a:srgbClr val="FF0000"/>
                </a:solidFill>
                <a:uFillTx/>
                <a:latin typeface="Courier New" pitchFamily="49"/>
                <a:ea typeface="Calibri" pitchFamily="34"/>
                <a:cs typeface="Times New Roman" pitchFamily="18"/>
              </a:rPr>
              <a:t>MEDICINA, PORTI DESCHISE SPRE VIITOR</a:t>
            </a:r>
            <a:r>
              <a:rPr lang="ro-RO" sz="1200" b="1" i="0" u="none" strike="noStrike" kern="1200" cap="none" spc="0" baseline="0" dirty="0">
                <a:solidFill>
                  <a:srgbClr val="FF0000"/>
                </a:solidFill>
                <a:uFillTx/>
                <a:latin typeface="Courier New" pitchFamily="49"/>
                <a:ea typeface="Calibri" pitchFamily="34"/>
                <a:cs typeface="Times New Roman" pitchFamily="18"/>
              </a:rPr>
              <a:t>". </a:t>
            </a:r>
            <a:r>
              <a:rPr lang="ro-RO" sz="1200" b="1" i="0" u="none" strike="noStrike" kern="1200" cap="none" spc="0" baseline="0" dirty="0">
                <a:solidFill>
                  <a:srgbClr val="000000"/>
                </a:solidFill>
                <a:uFillTx/>
                <a:latin typeface="Courier New" pitchFamily="49"/>
                <a:ea typeface="Calibri" pitchFamily="34"/>
                <a:cs typeface="Times New Roman" pitchFamily="18"/>
              </a:rPr>
              <a:t>IN CADRUL SIMPOZIONULUI, VOR PREZENTA LUCRARI , MEDICI CU BOGATA EXPERIENTA IN TRATAREA PACIENTILOR CU DIFERITE AFECTIUNI, PROFESORI SI ELEVI, ATAT DIN SCOALA NOASTRA, CAT SI DIN ALTE SCOLI POSTLICEALE SANITARE.</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45720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Courier New" pitchFamily="49"/>
                <a:ea typeface="Calibri" pitchFamily="34"/>
                <a:cs typeface="Times New Roman" pitchFamily="18"/>
              </a:rPr>
              <a:t>SUNT INVITATI SA PARTICIPE, ELEVI, PROFESORI, CAT SI ALTE PERSOANE CARE DORESC SA URMAREASCA MATERIALELE PREZENTATE!</a:t>
            </a:r>
            <a:endParaRPr lang="ro-RO" sz="1100" b="0" i="0" u="none" strike="noStrike" kern="1200" cap="none" spc="0" baseline="0" dirty="0">
              <a:solidFill>
                <a:srgbClr val="000000"/>
              </a:solidFill>
              <a:uFillTx/>
              <a:latin typeface="Calibri" pitchFamily="34"/>
              <a:ea typeface="Calibri" pitchFamily="34"/>
              <a:cs typeface="Times New Roman" pitchFamily="18"/>
            </a:endParaRPr>
          </a:p>
        </p:txBody>
      </p:sp>
      <p:pic>
        <p:nvPicPr>
          <p:cNvPr id="4" name="Picture 5" descr="F:\POZE DENISA\60346794_2305476979490556_9120334203760672768_n.jpg"/>
          <p:cNvPicPr>
            <a:picLocks noChangeAspect="1"/>
          </p:cNvPicPr>
          <p:nvPr/>
        </p:nvPicPr>
        <p:blipFill>
          <a:blip r:embed="rId3"/>
          <a:srcRect/>
          <a:stretch>
            <a:fillRect/>
          </a:stretch>
        </p:blipFill>
        <p:spPr>
          <a:xfrm>
            <a:off x="9594762" y="2485668"/>
            <a:ext cx="1707459" cy="2756029"/>
          </a:xfrm>
          <a:prstGeom prst="rect">
            <a:avLst/>
          </a:prstGeom>
          <a:noFill/>
          <a:ln w="88897" cap="sq">
            <a:solidFill>
              <a:srgbClr val="FFFFFF"/>
            </a:solidFill>
            <a:prstDash val="solid"/>
            <a:miter/>
          </a:ln>
          <a:effectLst>
            <a:outerShdw dir="16200000" algn="tl">
              <a:srgbClr val="000000">
                <a:alpha val="43000"/>
              </a:srgbClr>
            </a:outerShdw>
          </a:effectLst>
        </p:spPr>
      </p:pic>
      <p:pic>
        <p:nvPicPr>
          <p:cNvPr id="5" name="Picture 6" descr="F:\POZE DENISA\60493483_2305477456157175_5210163971385982976_n.jpg"/>
          <p:cNvPicPr>
            <a:picLocks noChangeAspect="1"/>
          </p:cNvPicPr>
          <p:nvPr/>
        </p:nvPicPr>
        <p:blipFill>
          <a:blip r:embed="rId4"/>
          <a:srcRect/>
          <a:stretch>
            <a:fillRect/>
          </a:stretch>
        </p:blipFill>
        <p:spPr>
          <a:xfrm>
            <a:off x="3088696" y="3566982"/>
            <a:ext cx="2824453" cy="2112602"/>
          </a:xfrm>
          <a:prstGeom prst="rect">
            <a:avLst/>
          </a:prstGeom>
          <a:solidFill>
            <a:srgbClr val="EDEDED"/>
          </a:solidFill>
          <a:ln w="190496" cap="sq">
            <a:solidFill>
              <a:srgbClr val="FFFFFF"/>
            </a:solidFill>
            <a:prstDash val="solid"/>
            <a:miter/>
          </a:ln>
          <a:effectLst>
            <a:outerShdw dist="18004" dir="5400000" algn="tl">
              <a:srgbClr val="000000">
                <a:alpha val="40000"/>
              </a:srgbClr>
            </a:outerShdw>
          </a:effectLst>
        </p:spPr>
      </p:pic>
      <p:pic>
        <p:nvPicPr>
          <p:cNvPr id="6" name="Picture 7" descr="F:\POZE DENISA\60242629_2305477039490550_2474650625699217408_n.jpg"/>
          <p:cNvPicPr>
            <a:picLocks noChangeAspect="1"/>
          </p:cNvPicPr>
          <p:nvPr/>
        </p:nvPicPr>
        <p:blipFill>
          <a:blip r:embed="rId5"/>
          <a:srcRect/>
          <a:stretch>
            <a:fillRect/>
          </a:stretch>
        </p:blipFill>
        <p:spPr>
          <a:xfrm>
            <a:off x="5913150" y="3566982"/>
            <a:ext cx="3443511" cy="2653515"/>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28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0-#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4800"/>
                            </p:stCondLst>
                            <p:childTnLst>
                              <p:par>
                                <p:cTn id="20" presetID="2" presetClass="entr" presetSubtype="9"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000" fill="hold"/>
                                        <p:tgtEl>
                                          <p:spTgt spid="6"/>
                                        </p:tgtEl>
                                        <p:attrNameLst>
                                          <p:attrName>ppt_x</p:attrName>
                                        </p:attrNameLst>
                                      </p:cBhvr>
                                      <p:tavLst>
                                        <p:tav tm="0">
                                          <p:val>
                                            <p:strVal val="0-#ppt_w/2"/>
                                          </p:val>
                                        </p:tav>
                                        <p:tav tm="100000">
                                          <p:val>
                                            <p:strVal val="#ppt_x"/>
                                          </p:val>
                                        </p:tav>
                                      </p:tavLst>
                                    </p:anim>
                                    <p:anim calcmode="lin" valueType="num">
                                      <p:cBhvr additive="base">
                                        <p:cTn id="23" dur="20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6800"/>
                            </p:stCondLst>
                            <p:childTnLst>
                              <p:par>
                                <p:cTn id="25" presetID="2" presetClass="entr" presetSubtype="9"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0-#ppt_w/2"/>
                                          </p:val>
                                        </p:tav>
                                        <p:tav tm="100000">
                                          <p:val>
                                            <p:strVal val="#ppt_x"/>
                                          </p:val>
                                        </p:tav>
                                      </p:tavLst>
                                    </p:anim>
                                    <p:anim calcmode="lin" valueType="num">
                                      <p:cBhvr additive="base">
                                        <p:cTn id="2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pic>
        <p:nvPicPr>
          <p:cNvPr id="2" name="Picture 3" descr="F:\chenare\cliparts-designs-borders-4.jpg"/>
          <p:cNvPicPr>
            <a:picLocks noChangeAspect="1"/>
          </p:cNvPicPr>
          <p:nvPr/>
        </p:nvPicPr>
        <p:blipFill>
          <a:blip r:embed="rId2"/>
          <a:srcRect l="3156" t="1875" r="5311" b="2143"/>
          <a:stretch>
            <a:fillRect/>
          </a:stretch>
        </p:blipFill>
        <p:spPr>
          <a:xfrm rot="5400013">
            <a:off x="3038944" y="-2054136"/>
            <a:ext cx="7934321" cy="10817864"/>
          </a:xfrm>
          <a:prstGeom prst="rect">
            <a:avLst/>
          </a:prstGeom>
          <a:noFill/>
          <a:ln cap="flat">
            <a:noFill/>
          </a:ln>
        </p:spPr>
      </p:pic>
      <p:sp>
        <p:nvSpPr>
          <p:cNvPr id="3" name="Rectangle 4"/>
          <p:cNvSpPr/>
          <p:nvPr/>
        </p:nvSpPr>
        <p:spPr>
          <a:xfrm>
            <a:off x="2897742" y="1167835"/>
            <a:ext cx="8706121" cy="5355311"/>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a:solidFill>
                  <a:srgbClr val="FF0000"/>
                </a:solidFill>
                <a:uFillTx/>
                <a:latin typeface="Calibri"/>
              </a:rPr>
              <a:t>13/05/2019</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000000"/>
                </a:solidFill>
                <a:uFillTx/>
                <a:latin typeface="Calibri"/>
              </a:rPr>
              <a:t>	Ieri, 12.05.2019,, s-au desfasurat lucrarile Simpozionului Interjudetean cu tema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all" spc="0" baseline="0">
                <a:solidFill>
                  <a:srgbClr val="FF0000"/>
                </a:solidFill>
                <a:uFillTx/>
                <a:latin typeface="Calibri"/>
              </a:rPr>
              <a:t>"Medicina, porti deschise spre viitor"</a:t>
            </a:r>
            <a:r>
              <a:rPr lang="ro-RO" sz="1800" b="0" i="0" u="none" strike="noStrike" kern="1200" cap="none" spc="0" baseline="0">
                <a:solidFill>
                  <a:srgbClr val="000000"/>
                </a:solidFill>
                <a:uFillTx/>
                <a:latin typeface="Calibri"/>
              </a:rPr>
              <a:t>, organizat de Scoala Postliceala Sanitara Gheorghe Titeica din Calafat.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000000"/>
                </a:solidFill>
                <a:uFillTx/>
                <a:latin typeface="Calibri"/>
              </a:rPr>
              <a:t>	La lucrarile simpozionului au participat elevi si profesori din diferite scoli postliceale sanitare, care au raspuns invitatiei noastre, dar si alte persoane care au manifestat interes pentru audierea temelor prezentate.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000000"/>
                </a:solidFill>
                <a:uFillTx/>
                <a:latin typeface="Calibri"/>
              </a:rPr>
              <a:t>	Invitata la eveniment, dna Ec. Daniela Dina, Manager al Spitalului Municipal Calafat, a felicitat comitetul de organizare, dar si elevii si profesorii scolii pentru activitatea pe care o desfasoara in scopul desavarsirii pregatirii profesionale a viitorilor asistenti medicali, subliniind covarsitoarea importanta sociala a acestei profesii.</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000000"/>
                </a:solidFill>
                <a:uFillTx/>
                <a:latin typeface="Calibri"/>
              </a:rPr>
              <a:t>Au prezentat </a:t>
            </a:r>
            <a:r>
              <a:rPr lang="ro-RO" sz="1800" b="1" i="0" u="sng" strike="noStrike" kern="1200" cap="none" spc="0" baseline="0">
                <a:solidFill>
                  <a:srgbClr val="FF0000"/>
                </a:solidFill>
                <a:uFillTx/>
                <a:latin typeface="Calibri"/>
              </a:rPr>
              <a:t>lucrari de specialitate</a:t>
            </a:r>
            <a:r>
              <a:rPr lang="ro-RO" sz="1800" b="0" i="0" u="none" strike="noStrike" kern="1200" cap="none" spc="0" baseline="0">
                <a:solidFill>
                  <a:srgbClr val="000000"/>
                </a:solidFill>
                <a:uFillTx/>
                <a:latin typeface="Calibri"/>
              </a:rPr>
              <a:t>, urmatoarele cadre medicale: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all" spc="0" baseline="0">
                <a:solidFill>
                  <a:srgbClr val="FF0000"/>
                </a:solidFill>
                <a:uFillTx/>
                <a:latin typeface="Calibri"/>
              </a:rPr>
              <a:t>Conf. Univ. Dr. Aurora Milos UMF Timisoaraâ</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all" spc="0" baseline="0">
                <a:solidFill>
                  <a:srgbClr val="FF0000"/>
                </a:solidFill>
                <a:uFillTx/>
                <a:latin typeface="Calibri"/>
              </a:rPr>
              <a:t>Dr. Surdulescu Mihai Spitalul Clinic de Urgenta Militar Craiova</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all" spc="0" baseline="0">
                <a:solidFill>
                  <a:srgbClr val="FF0000"/>
                </a:solidFill>
                <a:uFillTx/>
                <a:latin typeface="Calibri"/>
              </a:rPr>
              <a:t>Dr. Nita Stelian Spitalul Municipal Calafat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all" spc="0" baseline="0">
                <a:solidFill>
                  <a:srgbClr val="FF0000"/>
                </a:solidFill>
                <a:uFillTx/>
                <a:latin typeface="Calibri"/>
              </a:rPr>
              <a:t>Asist.med Ungureanu Ileana Spitalul Municipal Calafat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a:solidFill>
                  <a:srgbClr val="000000"/>
                </a:solidFill>
                <a:uFillTx/>
                <a:latin typeface="Calibri"/>
              </a:rPr>
              <a:t>Multumim, in egala masura, atat invitatilor, cat si participantilor la acest eveniment!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pic>
        <p:nvPicPr>
          <p:cNvPr id="2" name="Picture 3" descr="F:\chenare\1783940.jpg"/>
          <p:cNvPicPr>
            <a:picLocks noChangeAspect="1"/>
          </p:cNvPicPr>
          <p:nvPr/>
        </p:nvPicPr>
        <p:blipFill>
          <a:blip r:embed="rId2"/>
          <a:srcRect/>
          <a:stretch>
            <a:fillRect/>
          </a:stretch>
        </p:blipFill>
        <p:spPr>
          <a:xfrm rot="5400013">
            <a:off x="3376608" y="-1419754"/>
            <a:ext cx="7115175" cy="10515600"/>
          </a:xfrm>
          <a:prstGeom prst="rect">
            <a:avLst/>
          </a:prstGeom>
          <a:noFill/>
          <a:ln cap="flat">
            <a:noFill/>
          </a:ln>
        </p:spPr>
      </p:pic>
      <p:sp>
        <p:nvSpPr>
          <p:cNvPr id="3" name="Text Box 2"/>
          <p:cNvSpPr txBox="1"/>
          <p:nvPr/>
        </p:nvSpPr>
        <p:spPr>
          <a:xfrm>
            <a:off x="4583868" y="324785"/>
            <a:ext cx="3823344" cy="2562889"/>
          </a:xfrm>
          <a:prstGeom prst="rect">
            <a:avLst/>
          </a:prstGeom>
          <a:solidFill>
            <a:srgbClr val="70AD47"/>
          </a:solidFill>
          <a:ln w="9528" cap="flat">
            <a:solidFill>
              <a:srgbClr val="000000"/>
            </a:solidFill>
            <a:prstDash val="solid"/>
            <a:miter/>
          </a:ln>
        </p:spPr>
        <p:txBody>
          <a:bodyPr vert="horz" wrap="square" lIns="91440" tIns="45720" rIns="91440" bIns="45720" anchor="t" anchorCtr="0"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400" b="1" i="0" u="none" strike="noStrike" kern="0" cap="none" spc="0" baseline="0" dirty="0">
                <a:solidFill>
                  <a:srgbClr val="FF0000"/>
                </a:solidFill>
                <a:uFillTx/>
                <a:latin typeface="Calibri" pitchFamily="34"/>
                <a:ea typeface="Calibri" pitchFamily="34"/>
                <a:cs typeface="Times New Roman" pitchFamily="18"/>
              </a:rPr>
              <a:t>              </a:t>
            </a:r>
            <a:r>
              <a:rPr lang="en-US" sz="1400" b="1" i="0" u="sng" strike="noStrike" kern="0" cap="none" spc="0" baseline="0" dirty="0">
                <a:solidFill>
                  <a:srgbClr val="FF0000"/>
                </a:solidFill>
                <a:uFillTx/>
                <a:latin typeface="Calibri" pitchFamily="34"/>
                <a:ea typeface="Calibri" pitchFamily="34"/>
                <a:cs typeface="Times New Roman" pitchFamily="18"/>
              </a:rPr>
              <a:t>  17/10/2019</a:t>
            </a:r>
            <a:endParaRPr lang="ro-RO" sz="1100" b="0" i="0" u="none" strike="noStrike" kern="0" cap="none" spc="0" baseline="0" dirty="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sng" strike="noStrike" kern="0" cap="none" spc="0" baseline="0" dirty="0" err="1">
                <a:solidFill>
                  <a:srgbClr val="FF0000"/>
                </a:solidFill>
                <a:uFillTx/>
                <a:latin typeface="Calibri" pitchFamily="34"/>
                <a:ea typeface="Calibri" pitchFamily="34"/>
                <a:cs typeface="Times New Roman" pitchFamily="18"/>
              </a:rPr>
              <a:t>Voluntari</a:t>
            </a:r>
            <a:r>
              <a:rPr lang="en-US" sz="1800" b="1" i="0" u="sng" strike="noStrike" kern="0" cap="none" spc="0" baseline="0" dirty="0">
                <a:solidFill>
                  <a:srgbClr val="FF0000"/>
                </a:solidFill>
                <a:uFillTx/>
                <a:latin typeface="Calibri" pitchFamily="34"/>
                <a:ea typeface="Calibri" pitchFamily="34"/>
                <a:cs typeface="Times New Roman" pitchFamily="18"/>
              </a:rPr>
              <a:t> la </a:t>
            </a:r>
            <a:r>
              <a:rPr lang="en-US" sz="1800" b="1" i="0" u="sng" strike="noStrike" kern="0" cap="none" spc="0" baseline="0" dirty="0" err="1">
                <a:solidFill>
                  <a:srgbClr val="FF0000"/>
                </a:solidFill>
                <a:uFillTx/>
                <a:latin typeface="Calibri" pitchFamily="34"/>
                <a:ea typeface="Calibri" pitchFamily="34"/>
                <a:cs typeface="Times New Roman" pitchFamily="18"/>
              </a:rPr>
              <a:t>lucru</a:t>
            </a:r>
            <a:r>
              <a:rPr lang="en-US" sz="1800" b="1" i="0" u="sng" strike="noStrike" kern="0" cap="none" spc="0" baseline="0" dirty="0">
                <a:solidFill>
                  <a:srgbClr val="FF0000"/>
                </a:solidFill>
                <a:uFillTx/>
                <a:latin typeface="Calibri" pitchFamily="34"/>
                <a:ea typeface="Calibri" pitchFamily="34"/>
                <a:cs typeface="Times New Roman" pitchFamily="18"/>
              </a:rPr>
              <a:t>!</a:t>
            </a:r>
            <a:r>
              <a:rPr lang="en-US" sz="1100" b="0" i="0" u="none" strike="noStrike" kern="0" cap="none" spc="0" baseline="0" dirty="0">
                <a:solidFill>
                  <a:srgbClr val="FF0000"/>
                </a:solidFill>
                <a:uFillTx/>
                <a:latin typeface="Calibri" pitchFamily="34"/>
                <a:ea typeface="Calibri" pitchFamily="34"/>
                <a:cs typeface="Times New Roman" pitchFamily="18"/>
              </a:rPr>
              <a:t> </a:t>
            </a:r>
            <a:r>
              <a:rPr lang="en-US" sz="1100" b="0" i="0" u="none" strike="noStrike" kern="0" cap="none" spc="0" baseline="0" dirty="0">
                <a:solidFill>
                  <a:srgbClr val="000000"/>
                </a:solidFill>
                <a:uFillTx/>
                <a:latin typeface="Calibri" pitchFamily="34"/>
                <a:ea typeface="Calibri" pitchFamily="34"/>
                <a:cs typeface="Times New Roman" pitchFamily="18"/>
              </a:rPr>
              <a:t>Campania </a:t>
            </a:r>
            <a:r>
              <a:rPr lang="en-US" sz="1800" b="1" i="0" u="sng" strike="noStrike" kern="0" cap="none" spc="0" baseline="0" dirty="0">
                <a:solidFill>
                  <a:srgbClr val="FF0000"/>
                </a:solidFill>
                <a:uFillTx/>
                <a:latin typeface="Calibri" pitchFamily="34"/>
                <a:ea typeface="Calibri" pitchFamily="34"/>
                <a:cs typeface="Times New Roman" pitchFamily="18"/>
              </a:rPr>
              <a:t>"VINO SI TU! FII EROUL NOSTRU!"</a:t>
            </a:r>
            <a:r>
              <a:rPr lang="en-US" sz="1100" b="1" i="0" u="sng" strike="noStrike" kern="0" cap="none" spc="0" baseline="0" dirty="0">
                <a:solidFill>
                  <a:srgbClr val="FF0000"/>
                </a:solidFill>
                <a:uFillTx/>
                <a:latin typeface="Calibri" pitchFamily="34"/>
                <a:ea typeface="Calibri" pitchFamily="34"/>
                <a:cs typeface="Times New Roman" pitchFamily="18"/>
              </a:rPr>
              <a:t> </a:t>
            </a:r>
            <a:r>
              <a:rPr lang="en-US" sz="1100" b="1" i="0" u="none" strike="noStrike" kern="0" cap="all" spc="0" baseline="0" dirty="0">
                <a:solidFill>
                  <a:srgbClr val="000000"/>
                </a:solidFill>
                <a:uFillTx/>
                <a:latin typeface="Courier New" pitchFamily="49"/>
                <a:ea typeface="Calibri" pitchFamily="34"/>
                <a:cs typeface="Courier New" pitchFamily="49"/>
              </a:rPr>
              <a:t>s-a </a:t>
            </a:r>
            <a:r>
              <a:rPr lang="en-US" sz="1100" b="1" i="0" u="none" strike="noStrike" kern="0" cap="all" spc="0" baseline="0" dirty="0" err="1">
                <a:solidFill>
                  <a:srgbClr val="000000"/>
                </a:solidFill>
                <a:uFillTx/>
                <a:latin typeface="Courier New" pitchFamily="49"/>
                <a:ea typeface="Calibri" pitchFamily="34"/>
                <a:cs typeface="Courier New" pitchFamily="49"/>
              </a:rPr>
              <a:t>derulat</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astazi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pe</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strazile</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Calafatului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Entuziasti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empatici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si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generosi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voluntarii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nostri</a:t>
            </a:r>
            <a:r>
              <a:rPr lang="en-US" sz="1100" b="1" i="0" u="none" strike="noStrike" kern="0" cap="all" spc="0" baseline="0" dirty="0">
                <a:solidFill>
                  <a:srgbClr val="000000"/>
                </a:solidFill>
                <a:uFillTx/>
                <a:latin typeface="Courier New" pitchFamily="49"/>
                <a:ea typeface="Calibri" pitchFamily="34"/>
                <a:cs typeface="Courier New" pitchFamily="49"/>
              </a:rPr>
              <a:t> au </a:t>
            </a:r>
            <a:r>
              <a:rPr lang="en-US" sz="1100" b="1" i="0" u="none" strike="noStrike" kern="0" cap="all" spc="0" baseline="0" dirty="0" err="1">
                <a:solidFill>
                  <a:srgbClr val="000000"/>
                </a:solidFill>
                <a:uFillTx/>
                <a:latin typeface="Courier New" pitchFamily="49"/>
                <a:ea typeface="Calibri" pitchFamily="34"/>
                <a:cs typeface="Courier New" pitchFamily="49"/>
              </a:rPr>
              <a:t>batut</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strazile</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orasului</a:t>
            </a:r>
            <a:r>
              <a:rPr lang="en-US" sz="1100" b="1" i="0" u="none" strike="noStrike" kern="0" cap="all" spc="0" baseline="0" dirty="0">
                <a:solidFill>
                  <a:srgbClr val="000000"/>
                </a:solidFill>
                <a:uFillTx/>
                <a:latin typeface="Courier New" pitchFamily="49"/>
                <a:ea typeface="Calibri" pitchFamily="34"/>
                <a:cs typeface="Courier New" pitchFamily="49"/>
              </a:rPr>
              <a:t>, in </a:t>
            </a:r>
            <a:r>
              <a:rPr lang="en-US" sz="1100" b="1" i="0" u="none" strike="noStrike" kern="0" cap="all" spc="0" baseline="0" dirty="0" err="1">
                <a:solidFill>
                  <a:srgbClr val="000000"/>
                </a:solidFill>
                <a:uFillTx/>
                <a:latin typeface="Courier New" pitchFamily="49"/>
                <a:ea typeface="Calibri" pitchFamily="34"/>
                <a:cs typeface="Courier New" pitchFamily="49"/>
              </a:rPr>
              <a:t>incercarea</a:t>
            </a:r>
            <a:r>
              <a:rPr lang="en-US" sz="1100" b="1" i="0" u="none" strike="noStrike" kern="0" cap="all" spc="0" baseline="0" dirty="0">
                <a:solidFill>
                  <a:srgbClr val="000000"/>
                </a:solidFill>
                <a:uFillTx/>
                <a:latin typeface="Courier New" pitchFamily="49"/>
                <a:ea typeface="Calibri" pitchFamily="34"/>
                <a:cs typeface="Courier New" pitchFamily="49"/>
              </a:rPr>
              <a:t> de a </a:t>
            </a:r>
            <a:r>
              <a:rPr lang="en-US" sz="1100" b="1" i="0" u="none" strike="noStrike" kern="0" cap="all" spc="0" baseline="0" dirty="0" err="1">
                <a:solidFill>
                  <a:srgbClr val="000000"/>
                </a:solidFill>
                <a:uFillTx/>
                <a:latin typeface="Courier New" pitchFamily="49"/>
                <a:ea typeface="Calibri" pitchFamily="34"/>
                <a:cs typeface="Courier New" pitchFamily="49"/>
              </a:rPr>
              <a:t>convinge</a:t>
            </a:r>
            <a:r>
              <a:rPr lang="en-US" sz="1100" b="1" i="0" u="none" strike="noStrike" kern="0" cap="all" spc="0" baseline="0" dirty="0">
                <a:solidFill>
                  <a:srgbClr val="000000"/>
                </a:solidFill>
                <a:uFillTx/>
                <a:latin typeface="Courier New" pitchFamily="49"/>
                <a:ea typeface="Calibri" pitchFamily="34"/>
                <a:cs typeface="Courier New" pitchFamily="49"/>
              </a:rPr>
              <a:t> cat </a:t>
            </a:r>
            <a:r>
              <a:rPr lang="en-US" sz="1100" b="1" i="0" u="none" strike="noStrike" kern="0" cap="all" spc="0" baseline="0" dirty="0" err="1">
                <a:solidFill>
                  <a:srgbClr val="000000"/>
                </a:solidFill>
                <a:uFillTx/>
                <a:latin typeface="Courier New" pitchFamily="49"/>
                <a:ea typeface="Calibri" pitchFamily="34"/>
                <a:cs typeface="Courier New" pitchFamily="49"/>
              </a:rPr>
              <a:t>mai</a:t>
            </a:r>
            <a:r>
              <a:rPr lang="en-US" sz="1100" b="1" i="0" u="none" strike="noStrike" kern="0" cap="all" spc="0" baseline="0" dirty="0">
                <a:solidFill>
                  <a:srgbClr val="000000"/>
                </a:solidFill>
                <a:uFillTx/>
                <a:latin typeface="Courier New" pitchFamily="49"/>
                <a:ea typeface="Calibri" pitchFamily="34"/>
                <a:cs typeface="Courier New" pitchFamily="49"/>
              </a:rPr>
              <a:t> multi </a:t>
            </a:r>
            <a:r>
              <a:rPr lang="en-US" sz="1100" b="1" i="0" u="none" strike="noStrike" kern="0" cap="all" spc="0" baseline="0" dirty="0" err="1">
                <a:solidFill>
                  <a:srgbClr val="000000"/>
                </a:solidFill>
                <a:uFillTx/>
                <a:latin typeface="Courier New" pitchFamily="49"/>
                <a:ea typeface="Calibri" pitchFamily="34"/>
                <a:cs typeface="Courier New" pitchFamily="49"/>
              </a:rPr>
              <a:t>oameni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sa</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participe</a:t>
            </a:r>
            <a:r>
              <a:rPr lang="en-US" sz="1100" b="1" i="0" u="none" strike="noStrike" kern="0" cap="all" spc="0" baseline="0" dirty="0">
                <a:solidFill>
                  <a:srgbClr val="000000"/>
                </a:solidFill>
                <a:uFillTx/>
                <a:latin typeface="Courier New" pitchFamily="49"/>
                <a:ea typeface="Calibri" pitchFamily="34"/>
                <a:cs typeface="Courier New" pitchFamily="49"/>
              </a:rPr>
              <a:t> la </a:t>
            </a:r>
            <a:r>
              <a:rPr lang="en-US" sz="1100" b="1" i="0" u="none" strike="noStrike" kern="0" cap="all" spc="0" baseline="0" dirty="0" err="1">
                <a:solidFill>
                  <a:srgbClr val="000000"/>
                </a:solidFill>
                <a:uFillTx/>
                <a:latin typeface="Courier New" pitchFamily="49"/>
                <a:ea typeface="Calibri" pitchFamily="34"/>
                <a:cs typeface="Courier New" pitchFamily="49"/>
              </a:rPr>
              <a:t>donarea</a:t>
            </a:r>
            <a:r>
              <a:rPr lang="en-US" sz="1100" b="1" i="0" u="none" strike="noStrike" kern="0" cap="all" spc="0" baseline="0" dirty="0">
                <a:solidFill>
                  <a:srgbClr val="000000"/>
                </a:solidFill>
                <a:uFillTx/>
                <a:latin typeface="Courier New" pitchFamily="49"/>
                <a:ea typeface="Calibri" pitchFamily="34"/>
                <a:cs typeface="Courier New" pitchFamily="49"/>
              </a:rPr>
              <a:t> de </a:t>
            </a:r>
            <a:r>
              <a:rPr lang="en-US" sz="1100" b="1" i="0" u="none" strike="noStrike" kern="0" cap="all" spc="0" baseline="0" dirty="0" err="1">
                <a:solidFill>
                  <a:srgbClr val="000000"/>
                </a:solidFill>
                <a:uFillTx/>
                <a:latin typeface="Courier New" pitchFamily="49"/>
                <a:ea typeface="Calibri" pitchFamily="34"/>
                <a:cs typeface="Courier New" pitchFamily="49"/>
              </a:rPr>
              <a:t>sange</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ce</a:t>
            </a:r>
            <a:r>
              <a:rPr lang="en-US" sz="1100" b="1" i="0" u="none" strike="noStrike" kern="0" cap="all" spc="0" baseline="0" dirty="0">
                <a:solidFill>
                  <a:srgbClr val="000000"/>
                </a:solidFill>
                <a:uFillTx/>
                <a:latin typeface="Courier New" pitchFamily="49"/>
                <a:ea typeface="Calibri" pitchFamily="34"/>
                <a:cs typeface="Courier New" pitchFamily="49"/>
              </a:rPr>
              <a:t> se </a:t>
            </a:r>
            <a:r>
              <a:rPr lang="en-US" sz="1100" b="1" i="0" u="none" strike="noStrike" kern="0" cap="all" spc="0" baseline="0" dirty="0" err="1">
                <a:solidFill>
                  <a:srgbClr val="000000"/>
                </a:solidFill>
                <a:uFillTx/>
                <a:latin typeface="Courier New" pitchFamily="49"/>
                <a:ea typeface="Calibri" pitchFamily="34"/>
                <a:cs typeface="Courier New" pitchFamily="49"/>
              </a:rPr>
              <a:t>va</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desfasura</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luni</a:t>
            </a:r>
            <a:r>
              <a:rPr lang="en-US" sz="1100" b="1" i="0" u="none" strike="noStrike" kern="0" cap="all" spc="0" baseline="0" dirty="0">
                <a:solidFill>
                  <a:srgbClr val="000000"/>
                </a:solidFill>
                <a:uFillTx/>
                <a:latin typeface="Courier New" pitchFamily="49"/>
                <a:ea typeface="Calibri" pitchFamily="34"/>
                <a:cs typeface="Courier New" pitchFamily="49"/>
              </a:rPr>
              <a:t>, 21 </a:t>
            </a:r>
            <a:r>
              <a:rPr lang="en-US" sz="1100" b="1" i="0" u="none" strike="noStrike" kern="0" cap="all" spc="0" baseline="0" dirty="0" err="1">
                <a:solidFill>
                  <a:srgbClr val="000000"/>
                </a:solidFill>
                <a:uFillTx/>
                <a:latin typeface="Courier New" pitchFamily="49"/>
                <a:ea typeface="Calibri" pitchFamily="34"/>
                <a:cs typeface="Courier New" pitchFamily="49"/>
              </a:rPr>
              <a:t>octombrie</a:t>
            </a:r>
            <a:r>
              <a:rPr lang="en-US" sz="1100" b="1" i="0" u="none" strike="noStrike" kern="0" cap="all" spc="0" baseline="0" dirty="0">
                <a:solidFill>
                  <a:srgbClr val="000000"/>
                </a:solidFill>
                <a:uFillTx/>
                <a:latin typeface="Courier New" pitchFamily="49"/>
                <a:ea typeface="Calibri" pitchFamily="34"/>
                <a:cs typeface="Courier New" pitchFamily="49"/>
              </a:rPr>
              <a:t> 2019 </a:t>
            </a:r>
            <a:r>
              <a:rPr lang="en-US" sz="1100" b="1" i="0" u="none" strike="noStrike" kern="0" cap="all" spc="0" baseline="0" dirty="0" err="1">
                <a:solidFill>
                  <a:srgbClr val="000000"/>
                </a:solidFill>
                <a:uFillTx/>
                <a:latin typeface="Courier New" pitchFamily="49"/>
                <a:ea typeface="Calibri" pitchFamily="34"/>
                <a:cs typeface="Courier New" pitchFamily="49"/>
              </a:rPr>
              <a:t>incepand</a:t>
            </a:r>
            <a:r>
              <a:rPr lang="en-US" sz="1100" b="1" i="0" u="none" strike="noStrike" kern="0" cap="all" spc="0" baseline="0" dirty="0">
                <a:solidFill>
                  <a:srgbClr val="000000"/>
                </a:solidFill>
                <a:uFillTx/>
                <a:latin typeface="Courier New" pitchFamily="49"/>
                <a:ea typeface="Calibri" pitchFamily="34"/>
                <a:cs typeface="Courier New" pitchFamily="49"/>
              </a:rPr>
              <a:t> cu </a:t>
            </a:r>
            <a:r>
              <a:rPr lang="en-US" sz="1100" b="1" i="0" u="none" strike="noStrike" kern="0" cap="all" spc="0" baseline="0" dirty="0" err="1">
                <a:solidFill>
                  <a:srgbClr val="000000"/>
                </a:solidFill>
                <a:uFillTx/>
                <a:latin typeface="Courier New" pitchFamily="49"/>
                <a:ea typeface="Calibri" pitchFamily="34"/>
                <a:cs typeface="Courier New" pitchFamily="49"/>
              </a:rPr>
              <a:t>ora</a:t>
            </a:r>
            <a:r>
              <a:rPr lang="en-US" sz="1100" b="1" i="0" u="none" strike="noStrike" kern="0" cap="all" spc="0" baseline="0" dirty="0">
                <a:solidFill>
                  <a:srgbClr val="000000"/>
                </a:solidFill>
                <a:uFillTx/>
                <a:latin typeface="Courier New" pitchFamily="49"/>
                <a:ea typeface="Calibri" pitchFamily="34"/>
                <a:cs typeface="Courier New" pitchFamily="49"/>
              </a:rPr>
              <a:t> 8.30, la </a:t>
            </a:r>
            <a:r>
              <a:rPr lang="en-US" sz="1100" b="1" i="0" u="none" strike="noStrike" kern="0" cap="all" spc="0" baseline="0" dirty="0" err="1">
                <a:solidFill>
                  <a:srgbClr val="000000"/>
                </a:solidFill>
                <a:uFillTx/>
                <a:latin typeface="Courier New" pitchFamily="49"/>
                <a:ea typeface="Calibri" pitchFamily="34"/>
                <a:cs typeface="Courier New" pitchFamily="49"/>
              </a:rPr>
              <a:t>sediul</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scolii</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noastre</a:t>
            </a:r>
            <a:r>
              <a:rPr lang="en-US" sz="1100" b="1" i="0" u="none" strike="noStrike" kern="0" cap="all" spc="0" baseline="0" dirty="0">
                <a:solidFill>
                  <a:srgbClr val="000000"/>
                </a:solidFill>
                <a:uFillTx/>
                <a:latin typeface="Courier New" pitchFamily="49"/>
                <a:ea typeface="Calibri" pitchFamily="34"/>
                <a:cs typeface="Courier New" pitchFamily="49"/>
              </a:rPr>
              <a:t> din </a:t>
            </a:r>
            <a:r>
              <a:rPr lang="en-US" sz="1100" b="1" i="0" u="none" strike="noStrike" kern="0" cap="all" spc="0" baseline="0" dirty="0" err="1">
                <a:solidFill>
                  <a:srgbClr val="000000"/>
                </a:solidFill>
                <a:uFillTx/>
                <a:latin typeface="Courier New" pitchFamily="49"/>
                <a:ea typeface="Calibri" pitchFamily="34"/>
                <a:cs typeface="Courier New" pitchFamily="49"/>
              </a:rPr>
              <a:t>str</a:t>
            </a:r>
            <a:r>
              <a:rPr lang="en-US" sz="1100" b="1" i="0" u="none" strike="noStrike" kern="0" cap="all" spc="0" baseline="0" dirty="0">
                <a:solidFill>
                  <a:srgbClr val="000000"/>
                </a:solidFill>
                <a:uFillTx/>
                <a:latin typeface="Courier New" pitchFamily="49"/>
                <a:ea typeface="Calibri" pitchFamily="34"/>
                <a:cs typeface="Courier New" pitchFamily="49"/>
              </a:rPr>
              <a:t> A I </a:t>
            </a:r>
            <a:r>
              <a:rPr lang="en-US" sz="1100" b="1" i="0" u="none" strike="noStrike" kern="0" cap="all" spc="0" baseline="0" dirty="0" err="1">
                <a:solidFill>
                  <a:srgbClr val="000000"/>
                </a:solidFill>
                <a:uFillTx/>
                <a:latin typeface="Courier New" pitchFamily="49"/>
                <a:ea typeface="Calibri" pitchFamily="34"/>
                <a:cs typeface="Courier New" pitchFamily="49"/>
              </a:rPr>
              <a:t>Cuza</a:t>
            </a:r>
            <a:r>
              <a:rPr lang="en-US" sz="1100" b="1" i="0" u="none" strike="noStrike" kern="0" cap="all" spc="0" baseline="0" dirty="0">
                <a:solidFill>
                  <a:srgbClr val="000000"/>
                </a:solidFill>
                <a:uFillTx/>
                <a:latin typeface="Courier New" pitchFamily="49"/>
                <a:ea typeface="Calibri" pitchFamily="34"/>
                <a:cs typeface="Courier New" pitchFamily="49"/>
              </a:rPr>
              <a:t> </a:t>
            </a:r>
            <a:r>
              <a:rPr lang="en-US" sz="1100" b="1" i="0" u="none" strike="noStrike" kern="0" cap="all" spc="0" baseline="0" dirty="0" err="1">
                <a:solidFill>
                  <a:srgbClr val="000000"/>
                </a:solidFill>
                <a:uFillTx/>
                <a:latin typeface="Courier New" pitchFamily="49"/>
                <a:ea typeface="Calibri" pitchFamily="34"/>
                <a:cs typeface="Courier New" pitchFamily="49"/>
              </a:rPr>
              <a:t>nr</a:t>
            </a:r>
            <a:r>
              <a:rPr lang="en-US" sz="1100" b="1" i="0" u="none" strike="noStrike" kern="0" cap="all" spc="0" baseline="0" dirty="0">
                <a:solidFill>
                  <a:srgbClr val="000000"/>
                </a:solidFill>
                <a:uFillTx/>
                <a:latin typeface="Courier New" pitchFamily="49"/>
                <a:ea typeface="Calibri" pitchFamily="34"/>
                <a:cs typeface="Courier New" pitchFamily="49"/>
              </a:rPr>
              <a:t> 4.</a:t>
            </a:r>
            <a:endParaRPr lang="ro-RO" sz="1100" b="1" i="0" u="none" strike="noStrike" kern="0" cap="all" spc="0" baseline="0" dirty="0">
              <a:solidFill>
                <a:srgbClr val="000000"/>
              </a:solidFill>
              <a:uFillTx/>
              <a:latin typeface="Courier New" pitchFamily="49"/>
              <a:ea typeface="Calibri" pitchFamily="34"/>
              <a:cs typeface="Courier New" pitchFamily="49"/>
            </a:endParaRPr>
          </a:p>
        </p:txBody>
      </p:sp>
      <p:sp>
        <p:nvSpPr>
          <p:cNvPr id="4" name="Rectangle 5"/>
          <p:cNvSpPr/>
          <p:nvPr/>
        </p:nvSpPr>
        <p:spPr>
          <a:xfrm>
            <a:off x="1962915" y="2994251"/>
            <a:ext cx="9723546" cy="3970315"/>
          </a:xfrm>
          <a:prstGeom prst="rect">
            <a:avLst/>
          </a:prstGeom>
          <a:solidFill>
            <a:srgbClr val="FFC000"/>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20/10/2019</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Nu, nu este o gluma! Este chiar </a:t>
            </a:r>
            <a:r>
              <a:rPr lang="ro-RO" sz="1800" b="0" i="0" u="none" strike="noStrike" kern="1200" cap="none" spc="0" baseline="0" dirty="0" err="1">
                <a:solidFill>
                  <a:srgbClr val="000000"/>
                </a:solidFill>
                <a:uFillTx/>
                <a:latin typeface="Calibri"/>
              </a:rPr>
              <a:t>adevarat</a:t>
            </a:r>
            <a:r>
              <a:rPr lang="ro-RO" sz="1800" b="0" i="0" u="none" strike="noStrike" kern="1200" cap="none" spc="0" baseline="0" dirty="0">
                <a:solidFill>
                  <a:srgbClr val="000000"/>
                </a:solidFill>
                <a:uFillTx/>
                <a:latin typeface="Calibri"/>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NEVOIA DE SANGE, IN SPITALE, ESTE COVARSITOARE!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err="1">
                <a:solidFill>
                  <a:srgbClr val="000000"/>
                </a:solidFill>
                <a:uFillTx/>
                <a:latin typeface="Calibri"/>
              </a:rPr>
              <a:t>Numarul</a:t>
            </a:r>
            <a:r>
              <a:rPr lang="ro-RO" sz="1800" b="0" i="0" u="none" strike="noStrike" kern="1200" cap="none" spc="0" baseline="0" dirty="0">
                <a:solidFill>
                  <a:srgbClr val="000000"/>
                </a:solidFill>
                <a:uFillTx/>
                <a:latin typeface="Calibri"/>
              </a:rPr>
              <a:t> donatorilor este cu mult mai mic, </a:t>
            </a:r>
            <a:r>
              <a:rPr lang="ro-RO" sz="1800" b="0" i="0" u="none" strike="noStrike" kern="1200" cap="none" spc="0" baseline="0" dirty="0" err="1">
                <a:solidFill>
                  <a:srgbClr val="000000"/>
                </a:solidFill>
                <a:uFillTx/>
                <a:latin typeface="Calibri"/>
              </a:rPr>
              <a:t>decat</a:t>
            </a:r>
            <a:r>
              <a:rPr lang="ro-RO" sz="1800" b="0" i="0" u="none" strike="noStrike" kern="1200" cap="none" spc="0" baseline="0" dirty="0">
                <a:solidFill>
                  <a:srgbClr val="000000"/>
                </a:solidFill>
                <a:uFillTx/>
                <a:latin typeface="Calibri"/>
              </a:rPr>
              <a:t> </a:t>
            </a:r>
            <a:r>
              <a:rPr lang="ro-RO" sz="1800" b="0" i="0" u="none" strike="noStrike" kern="1200" cap="none" spc="0" baseline="0" dirty="0" err="1">
                <a:solidFill>
                  <a:srgbClr val="000000"/>
                </a:solidFill>
                <a:uFillTx/>
                <a:latin typeface="Calibri"/>
              </a:rPr>
              <a:t>numarul</a:t>
            </a:r>
            <a:r>
              <a:rPr lang="ro-RO" sz="1800" b="0" i="0" u="none" strike="noStrike" kern="1200" cap="none" spc="0" baseline="0" dirty="0">
                <a:solidFill>
                  <a:srgbClr val="000000"/>
                </a:solidFill>
                <a:uFillTx/>
                <a:latin typeface="Calibri"/>
              </a:rPr>
              <a:t> </a:t>
            </a:r>
            <a:r>
              <a:rPr lang="ro-RO" sz="1800" b="0" i="0" u="none" strike="noStrike" kern="1200" cap="none" spc="0" baseline="0" dirty="0" err="1">
                <a:solidFill>
                  <a:srgbClr val="000000"/>
                </a:solidFill>
                <a:uFillTx/>
                <a:latin typeface="Calibri"/>
              </a:rPr>
              <a:t>pacientilor</a:t>
            </a:r>
            <a:r>
              <a:rPr lang="ro-RO" sz="1800" b="0" i="0" u="none" strike="noStrike" kern="1200" cap="none" spc="0" baseline="0" dirty="0">
                <a:solidFill>
                  <a:srgbClr val="000000"/>
                </a:solidFill>
                <a:uFillTx/>
                <a:latin typeface="Calibri"/>
              </a:rPr>
              <a:t> care au nevoie de transfuzii sanguine.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err="1">
                <a:solidFill>
                  <a:srgbClr val="000000"/>
                </a:solidFill>
                <a:uFillTx/>
                <a:latin typeface="Calibri"/>
              </a:rPr>
              <a:t>Sangele</a:t>
            </a:r>
            <a:r>
              <a:rPr lang="ro-RO" sz="1800" b="0" i="0" u="none" strike="noStrike" kern="1200" cap="none" spc="0" baseline="0" dirty="0">
                <a:solidFill>
                  <a:srgbClr val="000000"/>
                </a:solidFill>
                <a:uFillTx/>
                <a:latin typeface="Calibri"/>
              </a:rPr>
              <a:t> nu poate fi </a:t>
            </a:r>
            <a:r>
              <a:rPr lang="ro-RO" sz="1800" b="0" i="0" u="none" strike="noStrike" kern="1200" cap="none" spc="0" baseline="0" dirty="0" err="1">
                <a:solidFill>
                  <a:srgbClr val="000000"/>
                </a:solidFill>
                <a:uFillTx/>
                <a:latin typeface="Calibri"/>
              </a:rPr>
              <a:t>inlocuit</a:t>
            </a:r>
            <a:r>
              <a:rPr lang="ro-RO" sz="1800" b="0" i="0" u="none" strike="noStrike" kern="1200" cap="none" spc="0" baseline="0" dirty="0">
                <a:solidFill>
                  <a:srgbClr val="000000"/>
                </a:solidFill>
                <a:uFillTx/>
                <a:latin typeface="Calibri"/>
              </a:rPr>
              <a:t> cu un alt preparat farmaceutic.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In urgentele majore, pacientul sau familia lui nu au timpul necesar sa caute donatori...uneori, minutele fac </a:t>
            </a:r>
            <a:r>
              <a:rPr lang="ro-RO" sz="1800" b="0" i="0" u="none" strike="noStrike" kern="1200" cap="none" spc="0" baseline="0" dirty="0" err="1">
                <a:solidFill>
                  <a:srgbClr val="000000"/>
                </a:solidFill>
                <a:uFillTx/>
                <a:latin typeface="Calibri"/>
              </a:rPr>
              <a:t>diferenta</a:t>
            </a:r>
            <a:r>
              <a:rPr lang="ro-RO" sz="1800" b="0" i="0" u="none" strike="noStrike" kern="1200" cap="none" spc="0" baseline="0" dirty="0">
                <a:solidFill>
                  <a:srgbClr val="000000"/>
                </a:solidFill>
                <a:uFillTx/>
                <a:latin typeface="Calibri"/>
              </a:rPr>
              <a:t> dintre </a:t>
            </a:r>
            <a:r>
              <a:rPr lang="ro-RO" sz="1800" b="0" i="0" u="none" strike="noStrike" kern="1200" cap="none" spc="0" baseline="0" dirty="0" err="1">
                <a:solidFill>
                  <a:srgbClr val="000000"/>
                </a:solidFill>
                <a:uFillTx/>
                <a:latin typeface="Calibri"/>
              </a:rPr>
              <a:t>viata</a:t>
            </a:r>
            <a:r>
              <a:rPr lang="ro-RO" sz="1800" b="0" i="0" u="none" strike="noStrike" kern="1200" cap="none" spc="0" baseline="0" dirty="0">
                <a:solidFill>
                  <a:srgbClr val="000000"/>
                </a:solidFill>
                <a:uFillTx/>
                <a:latin typeface="Calibri"/>
              </a:rPr>
              <a:t> si moarte...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FIECARE DONATOR SALVEAZA O VIATA!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Empatia, nu e doar o vorba...</a:t>
            </a:r>
            <a:r>
              <a:rPr lang="ro-RO" sz="1800" b="0" i="0" u="none" strike="noStrike" kern="1200" cap="none" spc="0" baseline="0" dirty="0" err="1">
                <a:solidFill>
                  <a:srgbClr val="000000"/>
                </a:solidFill>
                <a:uFillTx/>
                <a:latin typeface="Calibri"/>
              </a:rPr>
              <a:t>oricand</a:t>
            </a:r>
            <a:r>
              <a:rPr lang="ro-RO" sz="1800" b="0" i="0" u="none" strike="noStrike" kern="1200" cap="none" spc="0" baseline="0" dirty="0">
                <a:solidFill>
                  <a:srgbClr val="000000"/>
                </a:solidFill>
                <a:uFillTx/>
                <a:latin typeface="Calibri"/>
              </a:rPr>
              <a:t>, oricare dintre noi, poate fi pacientul...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err="1">
                <a:solidFill>
                  <a:srgbClr val="000000"/>
                </a:solidFill>
                <a:uFillTx/>
                <a:latin typeface="Calibri"/>
              </a:rPr>
              <a:t>Viata</a:t>
            </a:r>
            <a:r>
              <a:rPr lang="ro-RO" sz="1800" b="0" i="0" u="none" strike="noStrike" kern="1200" cap="none" spc="0" baseline="0" dirty="0">
                <a:solidFill>
                  <a:srgbClr val="000000"/>
                </a:solidFill>
                <a:uFillTx/>
                <a:latin typeface="Calibri"/>
              </a:rPr>
              <a:t> nu-ti trimite un sms prin care sa te informeze </a:t>
            </a:r>
            <a:r>
              <a:rPr lang="ro-RO" sz="1800" b="0" i="0" u="none" strike="noStrike" kern="1200" cap="none" spc="0" baseline="0" dirty="0" err="1">
                <a:solidFill>
                  <a:srgbClr val="000000"/>
                </a:solidFill>
                <a:uFillTx/>
                <a:latin typeface="Calibri"/>
              </a:rPr>
              <a:t>cand</a:t>
            </a:r>
            <a:r>
              <a:rPr lang="ro-RO" sz="1800" b="0" i="0" u="none" strike="noStrike" kern="1200" cap="none" spc="0" baseline="0" dirty="0">
                <a:solidFill>
                  <a:srgbClr val="000000"/>
                </a:solidFill>
                <a:uFillTx/>
                <a:latin typeface="Calibri"/>
              </a:rPr>
              <a:t> si unde, vei avea nevoie de </a:t>
            </a:r>
            <a:r>
              <a:rPr lang="ro-RO" sz="1800" b="0" i="0" u="none" strike="noStrike" kern="1200" cap="none" spc="0" baseline="0" dirty="0" err="1">
                <a:solidFill>
                  <a:srgbClr val="000000"/>
                </a:solidFill>
                <a:uFillTx/>
                <a:latin typeface="Calibri"/>
              </a:rPr>
              <a:t>sange</a:t>
            </a:r>
            <a:r>
              <a:rPr lang="ro-RO" sz="18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De aceea, </a:t>
            </a:r>
            <a:r>
              <a:rPr lang="ro-RO" sz="1800" b="0" i="0" u="none" strike="noStrike" kern="1200" cap="none" spc="0" baseline="0" dirty="0" err="1">
                <a:solidFill>
                  <a:srgbClr val="000000"/>
                </a:solidFill>
                <a:uFillTx/>
                <a:latin typeface="Calibri"/>
              </a:rPr>
              <a:t>gasca</a:t>
            </a:r>
            <a:r>
              <a:rPr lang="ro-RO" sz="1800" b="0" i="0" u="none" strike="noStrike" kern="1200" cap="none" spc="0" baseline="0" dirty="0">
                <a:solidFill>
                  <a:srgbClr val="000000"/>
                </a:solidFill>
                <a:uFillTx/>
                <a:latin typeface="Calibri"/>
              </a:rPr>
              <a:t> </a:t>
            </a:r>
            <a:r>
              <a:rPr lang="ro-RO" sz="1800" b="0" i="0" u="none" strike="noStrike" kern="1200" cap="none" spc="0" baseline="0" dirty="0" err="1">
                <a:solidFill>
                  <a:srgbClr val="000000"/>
                </a:solidFill>
                <a:uFillTx/>
                <a:latin typeface="Calibri"/>
              </a:rPr>
              <a:t>noastra</a:t>
            </a:r>
            <a:r>
              <a:rPr lang="ro-RO" sz="1800" b="0" i="0" u="none" strike="noStrike" kern="1200" cap="none" spc="0" baseline="0" dirty="0">
                <a:solidFill>
                  <a:srgbClr val="000000"/>
                </a:solidFill>
                <a:uFillTx/>
                <a:latin typeface="Calibri"/>
              </a:rPr>
              <a:t> de voluntari, va invita luni, 21.10.2019, </a:t>
            </a:r>
            <a:r>
              <a:rPr lang="ro-RO" sz="1800" b="0" i="0" u="none" strike="noStrike" kern="1200" cap="none" spc="0" baseline="0" dirty="0" err="1">
                <a:solidFill>
                  <a:srgbClr val="000000"/>
                </a:solidFill>
                <a:uFillTx/>
                <a:latin typeface="Calibri"/>
              </a:rPr>
              <a:t>incepand</a:t>
            </a:r>
            <a:r>
              <a:rPr lang="ro-RO" sz="1800" b="0" i="0" u="none" strike="noStrike" kern="1200" cap="none" spc="0" baseline="0" dirty="0">
                <a:solidFill>
                  <a:srgbClr val="000000"/>
                </a:solidFill>
                <a:uFillTx/>
                <a:latin typeface="Calibri"/>
              </a:rPr>
              <a:t> cu ora 8.30 la sediul Scolii Sanitare Postliceale Gheorghe </a:t>
            </a:r>
            <a:r>
              <a:rPr lang="ro-RO" sz="1800" b="0" i="0" u="none" strike="noStrike" kern="1200" cap="none" spc="0" baseline="0" dirty="0" err="1">
                <a:solidFill>
                  <a:srgbClr val="000000"/>
                </a:solidFill>
                <a:uFillTx/>
                <a:latin typeface="Calibri"/>
              </a:rPr>
              <a:t>Titeica</a:t>
            </a:r>
            <a:r>
              <a:rPr lang="ro-RO" sz="1800" b="0" i="0" u="none" strike="noStrike" kern="1200" cap="none" spc="0" baseline="0" dirty="0">
                <a:solidFill>
                  <a:srgbClr val="000000"/>
                </a:solidFill>
                <a:uFillTx/>
                <a:latin typeface="Calibri"/>
              </a:rPr>
              <a:t>, sa exersam umanitatea, </a:t>
            </a:r>
            <a:r>
              <a:rPr lang="ro-RO" sz="1800" b="0" i="0" u="none" strike="noStrike" kern="1200" cap="none" spc="0" baseline="0" dirty="0" err="1">
                <a:solidFill>
                  <a:srgbClr val="000000"/>
                </a:solidFill>
                <a:uFillTx/>
                <a:latin typeface="Calibri"/>
              </a:rPr>
              <a:t>participand</a:t>
            </a:r>
            <a:r>
              <a:rPr lang="ro-RO" sz="1800" b="0" i="0" u="none" strike="noStrike" kern="1200" cap="none" spc="0" baseline="0" dirty="0">
                <a:solidFill>
                  <a:srgbClr val="000000"/>
                </a:solidFill>
                <a:uFillTx/>
                <a:latin typeface="Calibri"/>
              </a:rPr>
              <a:t> la donarea de </a:t>
            </a:r>
            <a:r>
              <a:rPr lang="ro-RO" sz="1800" b="0" i="0" u="none" strike="noStrike" kern="1200" cap="none" spc="0" baseline="0" dirty="0" err="1">
                <a:solidFill>
                  <a:srgbClr val="000000"/>
                </a:solidFill>
                <a:uFillTx/>
                <a:latin typeface="Calibri"/>
              </a:rPr>
              <a:t>sange</a:t>
            </a:r>
            <a:r>
              <a:rPr lang="ro-RO" sz="18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err="1">
                <a:solidFill>
                  <a:srgbClr val="000000"/>
                </a:solidFill>
                <a:uFillTx/>
                <a:latin typeface="Calibri"/>
              </a:rPr>
              <a:t>Multumim</a:t>
            </a:r>
            <a:r>
              <a:rPr lang="ro-RO" sz="1800" b="0" i="0" u="none" strike="noStrike" kern="1200" cap="none" spc="0" baseline="0" dirty="0">
                <a:solidFill>
                  <a:srgbClr val="000000"/>
                </a:solidFill>
                <a:uFillTx/>
                <a:latin typeface="Calibri"/>
              </a:rPr>
              <a:t> tuturor celor care s-au </a:t>
            </a:r>
            <a:r>
              <a:rPr lang="ro-RO" sz="1800" b="0" i="0" u="none" strike="noStrike" kern="1200" cap="none" spc="0" baseline="0" dirty="0" err="1">
                <a:solidFill>
                  <a:srgbClr val="000000"/>
                </a:solidFill>
                <a:uFillTx/>
                <a:latin typeface="Calibri"/>
              </a:rPr>
              <a:t>inscris</a:t>
            </a:r>
            <a:r>
              <a:rPr lang="ro-RO" sz="1800" b="0" i="0" u="none" strike="noStrike" kern="1200" cap="none" spc="0" baseline="0" dirty="0">
                <a:solidFill>
                  <a:srgbClr val="000000"/>
                </a:solidFill>
                <a:uFillTx/>
                <a:latin typeface="Calibri"/>
              </a:rPr>
              <a:t> deja si va dorim multa </a:t>
            </a:r>
            <a:r>
              <a:rPr lang="ro-RO" sz="1800" b="0" i="0" u="none" strike="noStrike" kern="1200" cap="none" spc="0" baseline="0" dirty="0" err="1">
                <a:solidFill>
                  <a:srgbClr val="000000"/>
                </a:solidFill>
                <a:uFillTx/>
                <a:latin typeface="Calibri"/>
              </a:rPr>
              <a:t>sanatate</a:t>
            </a:r>
            <a:endParaRPr lang="ro-RO" sz="1800" b="0" i="0" u="none" strike="noStrike" kern="1200" cap="none" spc="0" baseline="0" dirty="0">
              <a:solidFill>
                <a:srgbClr val="000000"/>
              </a:solidFill>
              <a:uFillTx/>
              <a:latin typeface="Calibri"/>
            </a:endParaRPr>
          </a:p>
        </p:txBody>
      </p:sp>
      <p:pic>
        <p:nvPicPr>
          <p:cNvPr id="5" name="Picture 6"/>
          <p:cNvPicPr>
            <a:picLocks noChangeAspect="1"/>
          </p:cNvPicPr>
          <p:nvPr/>
        </p:nvPicPr>
        <p:blipFill>
          <a:blip r:embed="rId3"/>
          <a:srcRect/>
          <a:stretch>
            <a:fillRect/>
          </a:stretch>
        </p:blipFill>
        <p:spPr>
          <a:xfrm>
            <a:off x="-112690" y="1136151"/>
            <a:ext cx="2021509" cy="1702823"/>
          </a:xfrm>
          <a:prstGeom prst="rect">
            <a:avLst/>
          </a:prstGeom>
          <a:noFill/>
          <a:ln cap="flat">
            <a:noFill/>
          </a:ln>
          <a:effectLst>
            <a:outerShdw dist="12003" dir="900386" algn="tl">
              <a:srgbClr val="000000">
                <a:alpha val="30000"/>
              </a:srgbClr>
            </a:outerShdw>
          </a:effectLst>
        </p:spPr>
      </p:pic>
      <p:pic>
        <p:nvPicPr>
          <p:cNvPr id="6" name="Picture 7"/>
          <p:cNvPicPr>
            <a:picLocks noChangeAspect="1"/>
          </p:cNvPicPr>
          <p:nvPr/>
        </p:nvPicPr>
        <p:blipFill>
          <a:blip r:embed="rId4"/>
          <a:srcRect/>
          <a:stretch>
            <a:fillRect/>
          </a:stretch>
        </p:blipFill>
        <p:spPr>
          <a:xfrm>
            <a:off x="234543" y="3491243"/>
            <a:ext cx="1327041" cy="2320482"/>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7" name="Picture 8" descr="F:\POZE DENISA\72729402_2599041920134059_6147168132764008448_n.jpg"/>
          <p:cNvPicPr>
            <a:picLocks noChangeAspect="1"/>
          </p:cNvPicPr>
          <p:nvPr/>
        </p:nvPicPr>
        <p:blipFill>
          <a:blip r:embed="rId5"/>
          <a:srcRect/>
          <a:stretch>
            <a:fillRect/>
          </a:stretch>
        </p:blipFill>
        <p:spPr>
          <a:xfrm>
            <a:off x="8570817" y="372682"/>
            <a:ext cx="1436065" cy="2515002"/>
          </a:xfrm>
          <a:prstGeom prst="rect">
            <a:avLst/>
          </a:prstGeom>
          <a:noFill/>
          <a:ln cap="flat">
            <a:noFill/>
          </a:ln>
        </p:spPr>
      </p:pic>
      <p:pic>
        <p:nvPicPr>
          <p:cNvPr id="8" name="Picture 9"/>
          <p:cNvPicPr>
            <a:picLocks noChangeAspect="1"/>
          </p:cNvPicPr>
          <p:nvPr/>
        </p:nvPicPr>
        <p:blipFill>
          <a:blip r:embed="rId6"/>
          <a:srcRect/>
          <a:stretch>
            <a:fillRect/>
          </a:stretch>
        </p:blipFill>
        <p:spPr>
          <a:xfrm>
            <a:off x="10006882" y="439424"/>
            <a:ext cx="1679579" cy="2238378"/>
          </a:xfrm>
          <a:prstGeom prst="rect">
            <a:avLst/>
          </a:prstGeom>
          <a:noFill/>
          <a:ln cap="flat">
            <a:noFill/>
          </a:ln>
        </p:spPr>
      </p:pic>
      <p:pic>
        <p:nvPicPr>
          <p:cNvPr id="9" name="Picture 10"/>
          <p:cNvPicPr>
            <a:picLocks noChangeAspect="1"/>
          </p:cNvPicPr>
          <p:nvPr/>
        </p:nvPicPr>
        <p:blipFill>
          <a:blip r:embed="rId7"/>
          <a:srcRect/>
          <a:stretch>
            <a:fillRect/>
          </a:stretch>
        </p:blipFill>
        <p:spPr>
          <a:xfrm>
            <a:off x="2269412" y="324785"/>
            <a:ext cx="2150860" cy="2238378"/>
          </a:xfrm>
          <a:prstGeom prst="rect">
            <a:avLst/>
          </a:prstGeom>
          <a:noFill/>
          <a:ln cap="flat">
            <a:noFill/>
          </a:ln>
          <a:effectLst>
            <a:outerShdw dist="12003" dir="900386" algn="tl">
              <a:srgbClr val="000000">
                <a:alpha val="3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92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1+#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1200"/>
                            </p:stCondLst>
                            <p:childTnLst>
                              <p:par>
                                <p:cTn id="20" presetID="2" presetClass="entr" presetSubtype="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1+#ppt_w/2"/>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3200"/>
                            </p:stCondLst>
                            <p:childTnLst>
                              <p:par>
                                <p:cTn id="25" presetID="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1+#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200"/>
                            </p:stCondLst>
                            <p:childTnLst>
                              <p:par>
                                <p:cTn id="30" presetID="2" presetClass="entr" presetSubtype="6" fill="hold" grpId="0" nodeType="after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 fill="hold"/>
                                        <p:tgtEl>
                                          <p:spTgt spid="4"/>
                                        </p:tgtEl>
                                        <p:attrNameLst>
                                          <p:attrName>ppt_x</p:attrName>
                                        </p:attrNameLst>
                                      </p:cBhvr>
                                      <p:tavLst>
                                        <p:tav tm="0">
                                          <p:val>
                                            <p:strVal val="1+#ppt_w/2"/>
                                          </p:val>
                                        </p:tav>
                                        <p:tav tm="100000">
                                          <p:val>
                                            <p:strVal val="#ppt_x"/>
                                          </p:val>
                                        </p:tav>
                                      </p:tavLst>
                                    </p:anim>
                                    <p:anim calcmode="lin" valueType="num">
                                      <p:cBhvr additive="base">
                                        <p:cTn id="33" dur="20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60800"/>
                            </p:stCondLst>
                            <p:childTnLst>
                              <p:par>
                                <p:cTn id="35" presetID="2" presetClass="entr" presetSubtype="3"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2000" fill="hold"/>
                                        <p:tgtEl>
                                          <p:spTgt spid="5"/>
                                        </p:tgtEl>
                                        <p:attrNameLst>
                                          <p:attrName>ppt_x</p:attrName>
                                        </p:attrNameLst>
                                      </p:cBhvr>
                                      <p:tavLst>
                                        <p:tav tm="0">
                                          <p:val>
                                            <p:strVal val="1+#ppt_w/2"/>
                                          </p:val>
                                        </p:tav>
                                        <p:tav tm="100000">
                                          <p:val>
                                            <p:strVal val="#ppt_x"/>
                                          </p:val>
                                        </p:tav>
                                      </p:tavLst>
                                    </p:anim>
                                    <p:anim calcmode="lin" valueType="num">
                                      <p:cBhvr additive="base">
                                        <p:cTn id="38" dur="2000" fill="hold"/>
                                        <p:tgtEl>
                                          <p:spTgt spid="5"/>
                                        </p:tgtEl>
                                        <p:attrNameLst>
                                          <p:attrName>ppt_y</p:attrName>
                                        </p:attrNameLst>
                                      </p:cBhvr>
                                      <p:tavLst>
                                        <p:tav tm="0">
                                          <p:val>
                                            <p:strVal val="0-#ppt_h/2"/>
                                          </p:val>
                                        </p:tav>
                                        <p:tav tm="100000">
                                          <p:val>
                                            <p:strVal val="#ppt_y"/>
                                          </p:val>
                                        </p:tav>
                                      </p:tavLst>
                                    </p:anim>
                                  </p:childTnLst>
                                </p:cTn>
                              </p:par>
                            </p:childTnLst>
                          </p:cTn>
                        </p:par>
                        <p:par>
                          <p:cTn id="39" fill="hold">
                            <p:stCondLst>
                              <p:cond delay="62800"/>
                            </p:stCondLst>
                            <p:childTnLst>
                              <p:par>
                                <p:cTn id="40" presetID="2" presetClass="entr" presetSubtype="9"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2000" fill="hold"/>
                                        <p:tgtEl>
                                          <p:spTgt spid="6"/>
                                        </p:tgtEl>
                                        <p:attrNameLst>
                                          <p:attrName>ppt_x</p:attrName>
                                        </p:attrNameLst>
                                      </p:cBhvr>
                                      <p:tavLst>
                                        <p:tav tm="0">
                                          <p:val>
                                            <p:strVal val="0-#ppt_w/2"/>
                                          </p:val>
                                        </p:tav>
                                        <p:tav tm="100000">
                                          <p:val>
                                            <p:strVal val="#ppt_x"/>
                                          </p:val>
                                        </p:tav>
                                      </p:tavLst>
                                    </p:anim>
                                    <p:anim calcmode="lin" valueType="num">
                                      <p:cBhvr additive="base">
                                        <p:cTn id="43"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pic>
        <p:nvPicPr>
          <p:cNvPr id="2" name="Picture 3" descr="F:\Folder nou (2)\41310ad3.png"/>
          <p:cNvPicPr>
            <a:picLocks noChangeAspect="1"/>
          </p:cNvPicPr>
          <p:nvPr/>
        </p:nvPicPr>
        <p:blipFill>
          <a:blip r:embed="rId2"/>
          <a:srcRect/>
          <a:stretch>
            <a:fillRect/>
          </a:stretch>
        </p:blipFill>
        <p:spPr>
          <a:xfrm rot="5400013">
            <a:off x="3170077" y="-1663650"/>
            <a:ext cx="7581903" cy="10648946"/>
          </a:xfrm>
          <a:prstGeom prst="rect">
            <a:avLst/>
          </a:prstGeom>
          <a:noFill/>
          <a:ln cap="flat">
            <a:noFill/>
          </a:ln>
        </p:spPr>
      </p:pic>
      <p:pic>
        <p:nvPicPr>
          <p:cNvPr id="3" name="Picture 10" descr="https://img4.schoolandcollegelistings.com/811/394/2252576478113940.jpg"/>
          <p:cNvPicPr>
            <a:picLocks noChangeAspect="1"/>
          </p:cNvPicPr>
          <p:nvPr/>
        </p:nvPicPr>
        <p:blipFill>
          <a:blip r:embed="rId3"/>
          <a:srcRect/>
          <a:stretch>
            <a:fillRect/>
          </a:stretch>
        </p:blipFill>
        <p:spPr>
          <a:xfrm>
            <a:off x="5574813" y="-130128"/>
            <a:ext cx="3152778" cy="1769107"/>
          </a:xfrm>
          <a:prstGeom prst="rect">
            <a:avLst/>
          </a:prstGeom>
          <a:solidFill>
            <a:srgbClr val="EDEDED"/>
          </a:solidFill>
          <a:ln w="190496" cap="sq">
            <a:solidFill>
              <a:srgbClr val="FFFFFF"/>
            </a:solidFill>
            <a:prstDash val="solid"/>
            <a:miter/>
          </a:ln>
          <a:effectLst>
            <a:outerShdw dist="18004" dir="5400000" algn="tl">
              <a:srgbClr val="000000">
                <a:alpha val="40000"/>
              </a:srgbClr>
            </a:outerShdw>
          </a:effectLst>
        </p:spPr>
      </p:pic>
      <p:sp>
        <p:nvSpPr>
          <p:cNvPr id="4" name="Rectangle 11"/>
          <p:cNvSpPr/>
          <p:nvPr/>
        </p:nvSpPr>
        <p:spPr>
          <a:xfrm>
            <a:off x="2936385" y="1369645"/>
            <a:ext cx="7765962" cy="1754322"/>
          </a:xfrm>
          <a:prstGeom prst="rect">
            <a:avLst/>
          </a:prstGeom>
          <a:solidFill>
            <a:schemeClr val="accent1">
              <a:lumMod val="60000"/>
              <a:lumOff val="40000"/>
            </a:schemeClr>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sng" strike="noStrike" kern="1200" cap="none" spc="0" baseline="0" dirty="0" err="1">
                <a:solidFill>
                  <a:srgbClr val="FF0000"/>
                </a:solidFill>
                <a:uFillTx/>
                <a:latin typeface="Calibri"/>
              </a:rPr>
              <a:t>Scoala</a:t>
            </a:r>
            <a:r>
              <a:rPr lang="ro-RO" sz="1800" b="0" i="0" u="sng" strike="noStrike" kern="1200" cap="none" spc="0" baseline="0" dirty="0">
                <a:solidFill>
                  <a:srgbClr val="FF0000"/>
                </a:solidFill>
                <a:uFillTx/>
                <a:latin typeface="Calibri"/>
              </a:rPr>
              <a:t> Postliceala Sanitara Gheorghe </a:t>
            </a:r>
            <a:r>
              <a:rPr lang="ro-RO" sz="1800" b="0" i="0" u="sng" strike="noStrike" kern="1200" cap="none" spc="0" baseline="0" dirty="0" err="1">
                <a:solidFill>
                  <a:srgbClr val="FF0000"/>
                </a:solidFill>
                <a:uFillTx/>
                <a:latin typeface="Calibri"/>
              </a:rPr>
              <a:t>Titeica</a:t>
            </a:r>
            <a:r>
              <a:rPr lang="ro-RO" sz="1800" b="0" i="0" u="sng" strike="noStrike" kern="1200" cap="none" spc="0" baseline="0" dirty="0">
                <a:solidFill>
                  <a:srgbClr val="FF0000"/>
                </a:solidFill>
                <a:uFillTx/>
                <a:latin typeface="Calibri"/>
              </a:rPr>
              <a:t> din Calafat </a:t>
            </a:r>
            <a:r>
              <a:rPr lang="ro-RO" sz="1800" b="0" i="0" u="sng" strike="noStrike" kern="1200" cap="none" spc="0" baseline="0" dirty="0" err="1">
                <a:solidFill>
                  <a:srgbClr val="FF0000"/>
                </a:solidFill>
                <a:uFillTx/>
                <a:latin typeface="Calibri"/>
              </a:rPr>
              <a:t>organizeaza</a:t>
            </a:r>
            <a:endParaRPr lang="ro-RO" sz="1800" b="0" i="0" u="sng" strike="noStrike" kern="1200" cap="none" spc="0" baseline="0" dirty="0">
              <a:solidFill>
                <a:srgbClr val="FF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sng" strike="noStrike" kern="1200" cap="none" spc="0" baseline="0" dirty="0">
                <a:solidFill>
                  <a:srgbClr val="FF0000"/>
                </a:solidFill>
                <a:uFillTx/>
                <a:latin typeface="Calibri"/>
              </a:rPr>
              <a:t>DONARE DE SANGE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In data de 17.04.2019 ora 8.00, in incinta scolii, din </a:t>
            </a:r>
            <a:r>
              <a:rPr lang="ro-RO" sz="1800" b="0" i="0" u="none" strike="noStrike" kern="1200" cap="none" spc="0" baseline="0" dirty="0" err="1">
                <a:solidFill>
                  <a:srgbClr val="000000"/>
                </a:solidFill>
                <a:uFillTx/>
                <a:latin typeface="Calibri"/>
              </a:rPr>
              <a:t>str</a:t>
            </a:r>
            <a:r>
              <a:rPr lang="ro-RO" sz="1800" b="0" i="0" u="none" strike="noStrike" kern="1200" cap="none" spc="0" baseline="0" dirty="0">
                <a:solidFill>
                  <a:srgbClr val="000000"/>
                </a:solidFill>
                <a:uFillTx/>
                <a:latin typeface="Calibri"/>
              </a:rPr>
              <a:t> A I Cuza nr 4.</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Sunt </a:t>
            </a:r>
            <a:r>
              <a:rPr lang="ro-RO" sz="1800" b="0" i="0" u="none" strike="noStrike" kern="1200" cap="none" spc="0" baseline="0" dirty="0" err="1">
                <a:solidFill>
                  <a:srgbClr val="000000"/>
                </a:solidFill>
                <a:uFillTx/>
                <a:latin typeface="Calibri"/>
              </a:rPr>
              <a:t>invitati</a:t>
            </a:r>
            <a:r>
              <a:rPr lang="ro-RO" sz="1800" b="0" i="0" u="none" strike="noStrike" kern="1200" cap="none" spc="0" baseline="0" dirty="0">
                <a:solidFill>
                  <a:srgbClr val="000000"/>
                </a:solidFill>
                <a:uFillTx/>
                <a:latin typeface="Calibri"/>
              </a:rPr>
              <a:t> sa participe elevi, </a:t>
            </a:r>
            <a:r>
              <a:rPr lang="ro-RO" sz="1800" b="0" i="0" u="none" strike="noStrike" kern="1200" cap="none" spc="0" baseline="0" dirty="0" err="1">
                <a:solidFill>
                  <a:srgbClr val="000000"/>
                </a:solidFill>
                <a:uFillTx/>
                <a:latin typeface="Calibri"/>
              </a:rPr>
              <a:t>fosti</a:t>
            </a:r>
            <a:r>
              <a:rPr lang="ro-RO" sz="1800" b="0" i="0" u="none" strike="noStrike" kern="1200" cap="none" spc="0" baseline="0" dirty="0">
                <a:solidFill>
                  <a:srgbClr val="000000"/>
                </a:solidFill>
                <a:uFillTx/>
                <a:latin typeface="Calibri"/>
              </a:rPr>
              <a:t> elevi ai scolii, profesori, si orice alte persoane , cu </a:t>
            </a:r>
            <a:r>
              <a:rPr lang="ro-RO" sz="1800" b="0" i="0" u="none" strike="noStrike" kern="1200" cap="none" spc="0" baseline="0" dirty="0" err="1">
                <a:solidFill>
                  <a:srgbClr val="000000"/>
                </a:solidFill>
                <a:uFillTx/>
                <a:latin typeface="Calibri"/>
              </a:rPr>
              <a:t>varsta</a:t>
            </a:r>
            <a:r>
              <a:rPr lang="ro-RO" sz="1800" b="0" i="0" u="none" strike="noStrike" kern="1200" cap="none" spc="0" baseline="0" dirty="0">
                <a:solidFill>
                  <a:srgbClr val="000000"/>
                </a:solidFill>
                <a:uFillTx/>
                <a:latin typeface="Calibri"/>
              </a:rPr>
              <a:t> cuprinsa intre 18-50 ani.</a:t>
            </a:r>
          </a:p>
        </p:txBody>
      </p:sp>
      <p:sp>
        <p:nvSpPr>
          <p:cNvPr id="5" name="Rectangle 12"/>
          <p:cNvSpPr/>
          <p:nvPr/>
        </p:nvSpPr>
        <p:spPr>
          <a:xfrm>
            <a:off x="2936385" y="3295031"/>
            <a:ext cx="7868988" cy="3108539"/>
          </a:xfrm>
          <a:prstGeom prst="rect">
            <a:avLst/>
          </a:prstGeom>
          <a:solidFill>
            <a:schemeClr val="accent2">
              <a:lumMod val="40000"/>
              <a:lumOff val="60000"/>
            </a:schemeClr>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0" i="0" u="none" strike="noStrike" kern="1200" cap="none" spc="0" baseline="0" dirty="0">
                <a:solidFill>
                  <a:srgbClr val="000000"/>
                </a:solidFill>
                <a:uFillTx/>
                <a:latin typeface="Calibri"/>
              </a:rPr>
              <a:t>17.04.2019, </a:t>
            </a:r>
            <a:r>
              <a:rPr lang="ro-RO" sz="1400" b="1" i="0" u="sng" strike="noStrike" kern="1200" cap="none" spc="0" baseline="0" dirty="0">
                <a:solidFill>
                  <a:srgbClr val="FF0000"/>
                </a:solidFill>
                <a:uFillTx/>
                <a:latin typeface="Calibri"/>
              </a:rPr>
              <a:t>LA DONAREA DE SANGE ORGANIZATA DE SCOALA POSTLICEALA SANITARA GHEORGHE TITEICA DIN CALAFAT, IN COLABORARE CU CENTRUL REGIONAL DE TRANSFUZII SANGUINE CRAIOVA</a:t>
            </a:r>
            <a:r>
              <a:rPr lang="ro-RO" sz="1400" b="0" i="0" u="none" strike="noStrike" kern="1200" cap="none" spc="0" baseline="0" dirty="0">
                <a:solidFill>
                  <a:srgbClr val="000000"/>
                </a:solidFill>
                <a:uFillTx/>
                <a:latin typeface="Calibri"/>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0" i="0" u="none" strike="noStrike" kern="1200" cap="none" spc="0" baseline="0" dirty="0">
                <a:solidFill>
                  <a:srgbClr val="000000"/>
                </a:solidFill>
                <a:uFillTx/>
                <a:latin typeface="Calibri"/>
              </a:rPr>
              <a:t>EVENIMENTUL A FOST ORGANIZAT CA ACTIVITATE DIDACTICA, IN CADRUL CURSULUI DE NURSING COMUNITAR, SI A AVUT CA SCOP IMPLICAREA ELEVILOR IN ACTIVITATEA DE PROMOVARE SI REALIZARE A DONARII , PENTRU A ATRAGE ATENTIA ASUPRA LIPSEI ACUTE DE SANGE DIN CENTRELE DE TRANSFUZII, IN CONDITIILE IN CARE CEREREA PENTRU ACEST PRODUS ESTE MULT MAI MARE DECAT RESURSELE DISPONIBILE.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0" i="0" u="none" strike="noStrike" kern="1200" cap="none" spc="0" baseline="0" dirty="0">
                <a:solidFill>
                  <a:srgbClr val="000000"/>
                </a:solidFill>
                <a:uFillTx/>
                <a:latin typeface="Calibri"/>
              </a:rPr>
              <a:t>PRINTRE DONATORII CURAJOSI, S-AU NUMARAT ATAT ELEVI SI PROFESORI AI SCOLII NOASTRE, CAT SI ALTE PERSOANE DIN LOCALITATE, CARE AU AVUT MARINIMIA SA RASPUNDA APELULUI NOSTRU. S-A VENIT LA DONARE CU COLEGUL DE BANCA, S-A VENIT CU SOTUL, SAU SOTIA, CU FRATELE, SAU CU PRIETENII!</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0" i="0" u="none" strike="noStrike" kern="1200" cap="none" spc="0" baseline="0" dirty="0">
                <a:solidFill>
                  <a:srgbClr val="000000"/>
                </a:solidFill>
                <a:uFillTx/>
                <a:latin typeface="Calibri"/>
              </a:rPr>
              <a:t>TOTI ACESTI OAMENI, SUNT EROII NOSTRI!</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400" b="0" i="0" u="none" strike="noStrike" kern="1200" cap="none" spc="0" baseline="0" dirty="0">
                <a:solidFill>
                  <a:srgbClr val="000000"/>
                </a:solidFill>
                <a:uFillTx/>
                <a:latin typeface="Calibri"/>
              </a:rPr>
              <a:t>TUTUROR, LE MULTUMIM, SI II RUGAM SA DUCA MAI DEPARTE MESAJUL NOSTRU: VINO! DONEAZA SI TU! E SIMPLU...DAR CONTEAZA ATAT DE MULT! UNDEVA, UN BOLNAV, UN OM ASTEAPTA PUNGA CU SANGELE TAU, PENTRU A FI SALVAT!...12/04/2019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48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6200"/>
                            </p:stCondLst>
                            <p:childTnLst>
                              <p:par>
                                <p:cTn id="20" presetID="2" presetClass="entr" presetSubtype="3"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2000" fill="hold"/>
                                        <p:tgtEl>
                                          <p:spTgt spid="3"/>
                                        </p:tgtEl>
                                        <p:attrNameLst>
                                          <p:attrName>ppt_x</p:attrName>
                                        </p:attrNameLst>
                                      </p:cBhvr>
                                      <p:tavLst>
                                        <p:tav tm="0">
                                          <p:val>
                                            <p:strVal val="1+#ppt_w/2"/>
                                          </p:val>
                                        </p:tav>
                                        <p:tav tm="100000">
                                          <p:val>
                                            <p:strVal val="#ppt_x"/>
                                          </p:val>
                                        </p:tav>
                                      </p:tavLst>
                                    </p:anim>
                                    <p:anim calcmode="lin" valueType="num">
                                      <p:cBhvr additive="base">
                                        <p:cTn id="2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3" descr="F:\Folder nou (2)\imagesds.jpg"/>
          <p:cNvPicPr>
            <a:picLocks noChangeAspect="1"/>
          </p:cNvPicPr>
          <p:nvPr/>
        </p:nvPicPr>
        <p:blipFill>
          <a:blip r:embed="rId2"/>
          <a:srcRect/>
          <a:stretch>
            <a:fillRect/>
          </a:stretch>
        </p:blipFill>
        <p:spPr>
          <a:xfrm rot="5400013">
            <a:off x="2319349" y="-2261534"/>
            <a:ext cx="7553328" cy="12191996"/>
          </a:xfrm>
          <a:prstGeom prst="rect">
            <a:avLst/>
          </a:prstGeom>
          <a:noFill/>
          <a:ln cap="flat">
            <a:noFill/>
          </a:ln>
        </p:spPr>
      </p:pic>
      <p:sp>
        <p:nvSpPr>
          <p:cNvPr id="3" name="Rectangle 4"/>
          <p:cNvSpPr/>
          <p:nvPr/>
        </p:nvSpPr>
        <p:spPr>
          <a:xfrm>
            <a:off x="1384483" y="824260"/>
            <a:ext cx="9763129" cy="1477332"/>
          </a:xfrm>
          <a:prstGeom prst="rect">
            <a:avLst/>
          </a:prstGeom>
          <a:solidFill>
            <a:schemeClr val="accent5">
              <a:lumMod val="40000"/>
              <a:lumOff val="60000"/>
            </a:schemeClr>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In perioada </a:t>
            </a:r>
            <a:r>
              <a:rPr lang="ro-RO" sz="1800" b="1" i="0" u="sng" strike="noStrike" kern="1200" cap="none" spc="0" baseline="0" dirty="0">
                <a:solidFill>
                  <a:srgbClr val="FF0000"/>
                </a:solidFill>
                <a:uFillTx/>
                <a:latin typeface="Calibri"/>
              </a:rPr>
              <a:t>12.06-14.06.2019</a:t>
            </a:r>
            <a:r>
              <a:rPr lang="ro-RO" sz="1800" b="0" i="0" u="none" strike="noStrike" kern="1200" cap="none" spc="0" baseline="0" dirty="0">
                <a:solidFill>
                  <a:srgbClr val="000000"/>
                </a:solidFill>
                <a:uFillTx/>
                <a:latin typeface="Calibri"/>
              </a:rPr>
              <a:t> , intre orele 9.00-13.00, ne vom afla in centrul civic al Municipiului Calafat, unde vom efectua </a:t>
            </a:r>
            <a:r>
              <a:rPr lang="ro-RO" sz="1800" b="0" i="0" u="none" strike="noStrike" kern="1200" cap="none" spc="0" baseline="0" dirty="0" err="1">
                <a:solidFill>
                  <a:srgbClr val="000000"/>
                </a:solidFill>
                <a:uFillTx/>
                <a:latin typeface="Calibri"/>
              </a:rPr>
              <a:t>populatiei</a:t>
            </a:r>
            <a:r>
              <a:rPr lang="ro-RO" sz="1800" b="0" i="0" u="none" strike="noStrike" kern="1200" cap="none" spc="0" baseline="0" dirty="0">
                <a:solidFill>
                  <a:srgbClr val="000000"/>
                </a:solidFill>
                <a:uFillTx/>
                <a:latin typeface="Calibri"/>
              </a:rPr>
              <a:t> care ni se va adresa </a:t>
            </a:r>
            <a:r>
              <a:rPr lang="ro-RO" sz="1800" b="1" i="0" u="sng" strike="noStrike" kern="1200" cap="none" spc="0" baseline="0" dirty="0">
                <a:solidFill>
                  <a:srgbClr val="FF0000"/>
                </a:solidFill>
                <a:uFillTx/>
                <a:latin typeface="Calibri"/>
              </a:rPr>
              <a:t>,MASURAREA TENSIUNII ARTERIALE SI DETERMINAREA VALORILOR GLICEMIEI. EVALUARILE SUNT GRATUITE SI AU CA SCOP DEPISTAREA CAT MAI PRECOCE A ACESTOR DOUA AFECTIUNI "TACUTE", SI INDRUMAREA PACIENTILOR CATRE SERVICII MEDICALE DE PROFIL, PENTRU REDOBANDIREA SANATATII</a:t>
            </a:r>
          </a:p>
        </p:txBody>
      </p:sp>
      <p:sp>
        <p:nvSpPr>
          <p:cNvPr id="4" name="Rectangle 5"/>
          <p:cNvSpPr/>
          <p:nvPr/>
        </p:nvSpPr>
        <p:spPr>
          <a:xfrm>
            <a:off x="1384483" y="2301592"/>
            <a:ext cx="9929606" cy="4801313"/>
          </a:xfrm>
          <a:prstGeom prst="rect">
            <a:avLst/>
          </a:prstGeom>
          <a:solidFill>
            <a:schemeClr val="accent2">
              <a:lumMod val="40000"/>
              <a:lumOff val="60000"/>
            </a:schemeClr>
          </a:solid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30/06/2019</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Va prezentam </a:t>
            </a:r>
            <a:r>
              <a:rPr lang="ro-RO" sz="1800" b="0" i="0" u="none" strike="noStrike" kern="1200" cap="none" spc="0" baseline="0" dirty="0" err="1">
                <a:solidFill>
                  <a:srgbClr val="000000"/>
                </a:solidFill>
                <a:uFillTx/>
                <a:latin typeface="Calibri"/>
              </a:rPr>
              <a:t>astazi</a:t>
            </a:r>
            <a:r>
              <a:rPr lang="ro-RO" sz="1800" b="0" i="0" u="none" strike="noStrike" kern="1200" cap="none" spc="0" baseline="0" dirty="0">
                <a:solidFill>
                  <a:srgbClr val="000000"/>
                </a:solidFill>
                <a:uFillTx/>
                <a:latin typeface="Calibri"/>
              </a:rPr>
              <a:t>, </a:t>
            </a:r>
            <a:r>
              <a:rPr lang="ro-RO" sz="1800" b="1" i="0" u="sng" strike="noStrike" kern="1200" cap="none" spc="0" baseline="0" dirty="0">
                <a:solidFill>
                  <a:srgbClr val="FF0000"/>
                </a:solidFill>
                <a:uFillTx/>
                <a:latin typeface="Calibri"/>
              </a:rPr>
              <a:t>REZULTATELE ACTIVITATII DE SCREENING HTA SI DIABET ZAHARAT</a:t>
            </a:r>
            <a:r>
              <a:rPr lang="ro-RO" sz="1800" b="0" i="0" u="none" strike="noStrike" kern="1200" cap="none" spc="0" baseline="0" dirty="0">
                <a:solidFill>
                  <a:srgbClr val="000000"/>
                </a:solidFill>
                <a:uFillTx/>
                <a:latin typeface="Calibri"/>
              </a:rPr>
              <a:t>, </a:t>
            </a:r>
            <a:r>
              <a:rPr lang="ro-RO" sz="1800" b="1" i="0" u="none" strike="noStrike" kern="1200" cap="none" spc="0" baseline="0" dirty="0">
                <a:solidFill>
                  <a:srgbClr val="FF0000"/>
                </a:solidFill>
                <a:uFillTx/>
                <a:latin typeface="Calibri"/>
              </a:rPr>
              <a:t>organizata de </a:t>
            </a:r>
            <a:r>
              <a:rPr lang="ro-RO" sz="1800" b="1" i="0" u="sng" strike="noStrike" kern="1200" cap="none" spc="0" baseline="0" dirty="0" err="1">
                <a:solidFill>
                  <a:srgbClr val="FF0000"/>
                </a:solidFill>
                <a:uFillTx/>
                <a:latin typeface="Calibri"/>
              </a:rPr>
              <a:t>Scoala</a:t>
            </a:r>
            <a:r>
              <a:rPr lang="ro-RO" sz="1800" b="1" i="0" u="sng" strike="noStrike" kern="1200" cap="none" spc="0" baseline="0" dirty="0">
                <a:solidFill>
                  <a:srgbClr val="FF0000"/>
                </a:solidFill>
                <a:uFillTx/>
                <a:latin typeface="Calibri"/>
              </a:rPr>
              <a:t> Postliceala Sanitara Gheorghe </a:t>
            </a:r>
            <a:r>
              <a:rPr lang="ro-RO" sz="1800" b="1" i="0" u="sng" strike="noStrike" kern="1200" cap="none" spc="0" baseline="0" dirty="0" err="1">
                <a:solidFill>
                  <a:srgbClr val="FF0000"/>
                </a:solidFill>
                <a:uFillTx/>
                <a:latin typeface="Calibri"/>
              </a:rPr>
              <a:t>Titeica</a:t>
            </a:r>
            <a:r>
              <a:rPr lang="ro-RO" sz="1800" b="1" i="0" u="sng" strike="noStrike" kern="1200" cap="none" spc="0" baseline="0" dirty="0">
                <a:solidFill>
                  <a:srgbClr val="FF0000"/>
                </a:solidFill>
                <a:uFillTx/>
                <a:latin typeface="Calibri"/>
              </a:rPr>
              <a:t> din Calafat, in zilele de 12-14 iunie, </a:t>
            </a:r>
            <a:r>
              <a:rPr lang="ro-RO" sz="1800" b="1" i="0" u="sng" strike="noStrike" kern="1200" cap="none" spc="0" baseline="0" dirty="0" err="1">
                <a:solidFill>
                  <a:srgbClr val="FF0000"/>
                </a:solidFill>
                <a:uFillTx/>
                <a:latin typeface="Calibri"/>
              </a:rPr>
              <a:t>avand</a:t>
            </a:r>
            <a:r>
              <a:rPr lang="ro-RO" sz="1800" b="1" i="0" u="sng" strike="noStrike" kern="1200" cap="none" spc="0" baseline="0" dirty="0">
                <a:solidFill>
                  <a:srgbClr val="FF0000"/>
                </a:solidFill>
                <a:uFillTx/>
                <a:latin typeface="Calibri"/>
              </a:rPr>
              <a:t> ca beneficiari locuitorii Municipiului Calafa</a:t>
            </a:r>
            <a:r>
              <a:rPr lang="ro-RO" sz="1800" b="0" i="0" u="none" strike="noStrike" kern="1200" cap="none" spc="0" baseline="0" dirty="0">
                <a:solidFill>
                  <a:srgbClr val="000000"/>
                </a:solidFill>
                <a:uFillTx/>
                <a:latin typeface="Calibri"/>
              </a:rPr>
              <a:t>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-6 ore/zi, timp de 3 zile, in centru civic, temperaturi cuprinse intre 32-33gr C;</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a:t>
            </a:r>
            <a:r>
              <a:rPr lang="ro-RO" sz="1800" b="0" i="0" u="none" strike="noStrike" kern="1200" cap="none" spc="0" baseline="0" dirty="0" err="1">
                <a:solidFill>
                  <a:srgbClr val="000000"/>
                </a:solidFill>
                <a:uFillTx/>
                <a:latin typeface="Calibri"/>
              </a:rPr>
              <a:t>numar</a:t>
            </a:r>
            <a:r>
              <a:rPr lang="ro-RO" sz="1800" b="0" i="0" u="none" strike="noStrike" kern="1200" cap="none" spc="0" baseline="0" dirty="0">
                <a:solidFill>
                  <a:srgbClr val="000000"/>
                </a:solidFill>
                <a:uFillTx/>
                <a:latin typeface="Calibri"/>
              </a:rPr>
              <a:t> persoane evaluate-286;</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a:t>
            </a:r>
            <a:r>
              <a:rPr lang="ro-RO" sz="1800" b="0" i="0" u="none" strike="noStrike" kern="1200" cap="none" spc="0" baseline="0" dirty="0" err="1">
                <a:solidFill>
                  <a:srgbClr val="000000"/>
                </a:solidFill>
                <a:uFillTx/>
                <a:latin typeface="Calibri"/>
              </a:rPr>
              <a:t>numar</a:t>
            </a:r>
            <a:r>
              <a:rPr lang="ro-RO" sz="1800" b="0" i="0" u="none" strike="noStrike" kern="1200" cap="none" spc="0" baseline="0" dirty="0">
                <a:solidFill>
                  <a:srgbClr val="000000"/>
                </a:solidFill>
                <a:uFillTx/>
                <a:latin typeface="Calibri"/>
              </a:rPr>
              <a:t> persoane depistate , in urma </a:t>
            </a:r>
            <a:r>
              <a:rPr lang="ro-RO" sz="1800" b="0" i="0" u="none" strike="noStrike" kern="1200" cap="none" spc="0" baseline="0" dirty="0" err="1">
                <a:solidFill>
                  <a:srgbClr val="000000"/>
                </a:solidFill>
                <a:uFillTx/>
                <a:latin typeface="Calibri"/>
              </a:rPr>
              <a:t>masurarii</a:t>
            </a:r>
            <a:r>
              <a:rPr lang="ro-RO" sz="1800" b="0" i="0" u="none" strike="noStrike" kern="1200" cap="none" spc="0" baseline="0" dirty="0">
                <a:solidFill>
                  <a:srgbClr val="000000"/>
                </a:solidFill>
                <a:uFillTx/>
                <a:latin typeface="Calibri"/>
              </a:rPr>
              <a:t> valorilor glicemiei si tensiunii arteriale, cu valori peste limitele normale- 168;</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a:t>
            </a:r>
            <a:r>
              <a:rPr lang="ro-RO" sz="1800" b="0" i="0" u="none" strike="noStrike" kern="1200" cap="none" spc="0" baseline="0" dirty="0" err="1">
                <a:solidFill>
                  <a:srgbClr val="000000"/>
                </a:solidFill>
                <a:uFillTx/>
                <a:latin typeface="Calibri"/>
              </a:rPr>
              <a:t>numar</a:t>
            </a:r>
            <a:r>
              <a:rPr lang="ro-RO" sz="1800" b="0" i="0" u="none" strike="noStrike" kern="1200" cap="none" spc="0" baseline="0" dirty="0">
                <a:solidFill>
                  <a:srgbClr val="000000"/>
                </a:solidFill>
                <a:uFillTx/>
                <a:latin typeface="Calibri"/>
              </a:rPr>
              <a:t> persoane consiliate in </a:t>
            </a:r>
            <a:r>
              <a:rPr lang="ro-RO" sz="1800" b="0" i="0" u="none" strike="noStrike" kern="1200" cap="none" spc="0" baseline="0" dirty="0" err="1">
                <a:solidFill>
                  <a:srgbClr val="000000"/>
                </a:solidFill>
                <a:uFillTx/>
                <a:latin typeface="Calibri"/>
              </a:rPr>
              <a:t>privinta</a:t>
            </a:r>
            <a:r>
              <a:rPr lang="ro-RO" sz="1800" b="0" i="0" u="none" strike="noStrike" kern="1200" cap="none" spc="0" baseline="0" dirty="0">
                <a:solidFill>
                  <a:srgbClr val="000000"/>
                </a:solidFill>
                <a:uFillTx/>
                <a:latin typeface="Calibri"/>
              </a:rPr>
              <a:t> </a:t>
            </a:r>
            <a:r>
              <a:rPr lang="ro-RO" sz="1800" b="0" i="0" u="none" strike="noStrike" kern="1200" cap="none" spc="0" baseline="0" dirty="0" err="1">
                <a:solidFill>
                  <a:srgbClr val="000000"/>
                </a:solidFill>
                <a:uFillTx/>
                <a:latin typeface="Calibri"/>
              </a:rPr>
              <a:t>mentinerii</a:t>
            </a:r>
            <a:r>
              <a:rPr lang="ro-RO" sz="1800" b="0" i="0" u="none" strike="noStrike" kern="1200" cap="none" spc="0" baseline="0" dirty="0">
                <a:solidFill>
                  <a:srgbClr val="000000"/>
                </a:solidFill>
                <a:uFillTx/>
                <a:latin typeface="Calibri"/>
              </a:rPr>
              <a:t> sau </a:t>
            </a:r>
            <a:r>
              <a:rPr lang="ro-RO" sz="1800" b="0" i="0" u="none" strike="noStrike" kern="1200" cap="none" spc="0" baseline="0" dirty="0" err="1">
                <a:solidFill>
                  <a:srgbClr val="000000"/>
                </a:solidFill>
                <a:uFillTx/>
                <a:latin typeface="Calibri"/>
              </a:rPr>
              <a:t>redobandirii</a:t>
            </a:r>
            <a:r>
              <a:rPr lang="ro-RO" sz="1800" b="0" i="0" u="none" strike="noStrike" kern="1200" cap="none" spc="0" baseline="0" dirty="0">
                <a:solidFill>
                  <a:srgbClr val="000000"/>
                </a:solidFill>
                <a:uFillTx/>
                <a:latin typeface="Calibri"/>
              </a:rPr>
              <a:t> sanatatii-400;</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a:t>
            </a:r>
            <a:r>
              <a:rPr lang="ro-RO" sz="1800" b="0" i="0" u="none" strike="noStrike" kern="1200" cap="none" spc="0" baseline="0" dirty="0" err="1">
                <a:solidFill>
                  <a:srgbClr val="000000"/>
                </a:solidFill>
                <a:uFillTx/>
                <a:latin typeface="Calibri"/>
              </a:rPr>
              <a:t>numar</a:t>
            </a:r>
            <a:r>
              <a:rPr lang="ro-RO" sz="1800" b="0" i="0" u="none" strike="noStrike" kern="1200" cap="none" spc="0" baseline="0" dirty="0">
                <a:solidFill>
                  <a:srgbClr val="000000"/>
                </a:solidFill>
                <a:uFillTx/>
                <a:latin typeface="Calibri"/>
              </a:rPr>
              <a:t> elevi participanti-18, </a:t>
            </a:r>
            <a:r>
              <a:rPr lang="ro-RO" sz="1800" b="0" i="0" u="none" strike="noStrike" kern="1200" cap="none" spc="0" baseline="0" dirty="0" err="1">
                <a:solidFill>
                  <a:srgbClr val="000000"/>
                </a:solidFill>
                <a:uFillTx/>
                <a:latin typeface="Calibri"/>
              </a:rPr>
              <a:t>constituiti</a:t>
            </a:r>
            <a:r>
              <a:rPr lang="ro-RO" sz="1800" b="0" i="0" u="none" strike="noStrike" kern="1200" cap="none" spc="0" baseline="0" dirty="0">
                <a:solidFill>
                  <a:srgbClr val="000000"/>
                </a:solidFill>
                <a:uFillTx/>
                <a:latin typeface="Calibri"/>
              </a:rPr>
              <a:t> in trei grupe de lucru.</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Doua </a:t>
            </a:r>
            <a:r>
              <a:rPr lang="ro-RO" sz="1800" b="0" i="0" u="none" strike="noStrike" kern="1200" cap="none" spc="0" baseline="0" dirty="0" err="1">
                <a:solidFill>
                  <a:srgbClr val="000000"/>
                </a:solidFill>
                <a:uFillTx/>
                <a:latin typeface="Calibri"/>
              </a:rPr>
              <a:t>intamplari</a:t>
            </a:r>
            <a:r>
              <a:rPr lang="ro-RO" sz="1800" b="0" i="0" u="none" strike="noStrike" kern="1200" cap="none" spc="0" baseline="0" dirty="0">
                <a:solidFill>
                  <a:srgbClr val="000000"/>
                </a:solidFill>
                <a:uFillTx/>
                <a:latin typeface="Calibri"/>
              </a:rPr>
              <a:t> frumoase au dat culoare si </a:t>
            </a:r>
            <a:r>
              <a:rPr lang="ro-RO" sz="1800" b="0" i="0" u="none" strike="noStrike" kern="1200" cap="none" spc="0" baseline="0" dirty="0" err="1">
                <a:solidFill>
                  <a:srgbClr val="000000"/>
                </a:solidFill>
                <a:uFillTx/>
                <a:latin typeface="Calibri"/>
              </a:rPr>
              <a:t>emotie</a:t>
            </a:r>
            <a:r>
              <a:rPr lang="ro-RO" sz="1800" b="0" i="0" u="none" strike="noStrike" kern="1200" cap="none" spc="0" baseline="0" dirty="0">
                <a:solidFill>
                  <a:srgbClr val="000000"/>
                </a:solidFill>
                <a:uFillTx/>
                <a:latin typeface="Calibri"/>
              </a:rPr>
              <a:t> </a:t>
            </a:r>
            <a:r>
              <a:rPr lang="ro-RO" sz="1800" b="0" i="0" u="none" strike="noStrike" kern="1200" cap="none" spc="0" baseline="0" dirty="0" err="1">
                <a:solidFill>
                  <a:srgbClr val="000000"/>
                </a:solidFill>
                <a:uFillTx/>
                <a:latin typeface="Calibri"/>
              </a:rPr>
              <a:t>activitatii</a:t>
            </a:r>
            <a:r>
              <a:rPr lang="ro-RO" sz="1800" b="0" i="0" u="none" strike="noStrike" kern="1200" cap="none" spc="0" baseline="0" dirty="0">
                <a:solidFill>
                  <a:srgbClr val="000000"/>
                </a:solidFill>
                <a:uFillTx/>
                <a:latin typeface="Calibri"/>
              </a:rPr>
              <a:t> noastre, si vreau sa vi le </a:t>
            </a:r>
            <a:r>
              <a:rPr lang="ro-RO" sz="1800" b="0" i="0" u="none" strike="noStrike" kern="1200" cap="none" spc="0" baseline="0" dirty="0" err="1">
                <a:solidFill>
                  <a:srgbClr val="000000"/>
                </a:solidFill>
                <a:uFillTx/>
                <a:latin typeface="Calibri"/>
              </a:rPr>
              <a:t>impartasesc</a:t>
            </a:r>
            <a:r>
              <a:rPr lang="ro-RO" sz="1800" b="0" i="0" u="none" strike="noStrike" kern="1200" cap="none" spc="0" baseline="0" dirty="0">
                <a:solidFill>
                  <a:srgbClr val="000000"/>
                </a:solidFill>
                <a:uFillTx/>
                <a:latin typeface="Calibri"/>
              </a:rPr>
              <a:t> aici: un cuplu de seniori octogenari care au venit </a:t>
            </a:r>
            <a:r>
              <a:rPr lang="ro-RO" sz="1800" b="0" i="0" u="none" strike="noStrike" kern="1200" cap="none" spc="0" baseline="0" dirty="0" err="1">
                <a:solidFill>
                  <a:srgbClr val="000000"/>
                </a:solidFill>
                <a:uFillTx/>
                <a:latin typeface="Calibri"/>
              </a:rPr>
              <a:t>tinandu</a:t>
            </a:r>
            <a:r>
              <a:rPr lang="ro-RO" sz="1800" b="0" i="0" u="none" strike="noStrike" kern="1200" cap="none" spc="0" baseline="0" dirty="0">
                <a:solidFill>
                  <a:srgbClr val="000000"/>
                </a:solidFill>
                <a:uFillTx/>
                <a:latin typeface="Calibri"/>
              </a:rPr>
              <a:t>-se de mana la evaluare si ne-au </a:t>
            </a:r>
            <a:r>
              <a:rPr lang="ro-RO" sz="1800" b="0" i="0" u="none" strike="noStrike" kern="1200" cap="none" spc="0" baseline="0" dirty="0" err="1">
                <a:solidFill>
                  <a:srgbClr val="000000"/>
                </a:solidFill>
                <a:uFillTx/>
                <a:latin typeface="Calibri"/>
              </a:rPr>
              <a:t>marturisit</a:t>
            </a:r>
            <a:r>
              <a:rPr lang="ro-RO" sz="1800" b="0" i="0" u="none" strike="noStrike" kern="1200" cap="none" spc="0" baseline="0" dirty="0">
                <a:solidFill>
                  <a:srgbClr val="000000"/>
                </a:solidFill>
                <a:uFillTx/>
                <a:latin typeface="Calibri"/>
              </a:rPr>
              <a:t>, in cadrul anamnezei, ca de aproximativ un deceniu, </a:t>
            </a:r>
            <a:r>
              <a:rPr lang="ro-RO" sz="1800" b="0" i="0" u="none" strike="noStrike" kern="1200" cap="none" spc="0" baseline="0" dirty="0" err="1">
                <a:solidFill>
                  <a:srgbClr val="000000"/>
                </a:solidFill>
                <a:uFillTx/>
                <a:latin typeface="Calibri"/>
              </a:rPr>
              <a:t>isi</a:t>
            </a:r>
            <a:r>
              <a:rPr lang="ro-RO" sz="1800" b="0" i="0" u="none" strike="noStrike" kern="1200" cap="none" spc="0" baseline="0" dirty="0">
                <a:solidFill>
                  <a:srgbClr val="000000"/>
                </a:solidFill>
                <a:uFillTx/>
                <a:latin typeface="Calibri"/>
              </a:rPr>
              <a:t> iau tratamentul </a:t>
            </a:r>
            <a:r>
              <a:rPr lang="ro-RO" sz="1800" b="0" i="0" u="none" strike="noStrike" kern="1200" cap="none" spc="0" baseline="0" dirty="0" err="1">
                <a:solidFill>
                  <a:srgbClr val="000000"/>
                </a:solidFill>
                <a:uFillTx/>
                <a:latin typeface="Calibri"/>
              </a:rPr>
              <a:t>impreuna</a:t>
            </a:r>
            <a:r>
              <a:rPr lang="ro-RO" sz="1800" b="0" i="0" u="none" strike="noStrike" kern="1200" cap="none" spc="0" baseline="0" dirty="0">
                <a:solidFill>
                  <a:srgbClr val="000000"/>
                </a:solidFill>
                <a:uFillTx/>
                <a:latin typeface="Calibri"/>
              </a:rPr>
              <a:t>, in fiecare </a:t>
            </a:r>
            <a:r>
              <a:rPr lang="ro-RO" sz="1800" b="0" i="0" u="none" strike="noStrike" kern="1200" cap="none" spc="0" baseline="0" dirty="0" err="1">
                <a:solidFill>
                  <a:srgbClr val="000000"/>
                </a:solidFill>
                <a:uFillTx/>
                <a:latin typeface="Calibri"/>
              </a:rPr>
              <a:t>dimineata</a:t>
            </a:r>
            <a:r>
              <a:rPr lang="ro-RO" sz="1800" b="0" i="0" u="none" strike="noStrike" kern="1200" cap="none" spc="0" baseline="0" dirty="0">
                <a:solidFill>
                  <a:srgbClr val="000000"/>
                </a:solidFill>
                <a:uFillTx/>
                <a:latin typeface="Calibri"/>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Al doilea lucru minunat, a fost sa ii avem la evaluare pe </a:t>
            </a:r>
            <a:r>
              <a:rPr lang="ro-RO" sz="1800" b="0" i="0" u="none" strike="noStrike" kern="1200" cap="none" spc="0" baseline="0" dirty="0" err="1">
                <a:solidFill>
                  <a:srgbClr val="000000"/>
                </a:solidFill>
                <a:uFillTx/>
                <a:latin typeface="Calibri"/>
              </a:rPr>
              <a:t>parintii</a:t>
            </a:r>
            <a:r>
              <a:rPr lang="ro-RO" sz="1800" b="0" i="0" u="none" strike="noStrike" kern="1200" cap="none" spc="0" baseline="0" dirty="0">
                <a:solidFill>
                  <a:srgbClr val="000000"/>
                </a:solidFill>
                <a:uFillTx/>
                <a:latin typeface="Calibri"/>
              </a:rPr>
              <a:t> lui Alexandru, elevul nostru voluntar, participant la activitate, care au venit, special, sa fie </a:t>
            </a:r>
            <a:r>
              <a:rPr lang="ro-RO" sz="1800" b="0" i="0" u="none" strike="noStrike" kern="1200" cap="none" spc="0" baseline="0" dirty="0" err="1">
                <a:solidFill>
                  <a:srgbClr val="000000"/>
                </a:solidFill>
                <a:uFillTx/>
                <a:latin typeface="Calibri"/>
              </a:rPr>
              <a:t>evaluati</a:t>
            </a:r>
            <a:r>
              <a:rPr lang="ro-RO" sz="1800" b="0" i="0" u="none" strike="noStrike" kern="1200" cap="none" spc="0" baseline="0" dirty="0">
                <a:solidFill>
                  <a:srgbClr val="000000"/>
                </a:solidFill>
                <a:uFillTx/>
                <a:latin typeface="Calibri"/>
              </a:rPr>
              <a:t> de fiul lor!</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err="1">
                <a:solidFill>
                  <a:srgbClr val="000000"/>
                </a:solidFill>
                <a:uFillTx/>
                <a:latin typeface="Calibri"/>
              </a:rPr>
              <a:t>Multumim</a:t>
            </a:r>
            <a:r>
              <a:rPr lang="ro-RO" sz="1800" b="0" i="0" u="none" strike="noStrike" kern="1200" cap="none" spc="0" baseline="0" dirty="0">
                <a:solidFill>
                  <a:srgbClr val="000000"/>
                </a:solidFill>
                <a:uFillTx/>
                <a:latin typeface="Calibri"/>
              </a:rPr>
              <a:t> voluntarilor </a:t>
            </a:r>
            <a:r>
              <a:rPr lang="ro-RO" sz="1800" b="0" i="0" u="none" strike="noStrike" kern="1200" cap="none" spc="0" baseline="0" dirty="0" err="1">
                <a:solidFill>
                  <a:srgbClr val="000000"/>
                </a:solidFill>
                <a:uFillTx/>
                <a:latin typeface="Calibri"/>
              </a:rPr>
              <a:t>nostri</a:t>
            </a:r>
            <a:r>
              <a:rPr lang="ro-RO" sz="1800" b="0" i="0" u="none" strike="noStrike" kern="1200" cap="none" spc="0" baseline="0" dirty="0">
                <a:solidFill>
                  <a:srgbClr val="000000"/>
                </a:solidFill>
                <a:uFillTx/>
                <a:latin typeface="Calibri"/>
              </a:rPr>
              <a:t> pentru efortul si implicarea lor, iar </a:t>
            </a:r>
            <a:r>
              <a:rPr lang="ro-RO" sz="1800" b="0" i="0" u="none" strike="noStrike" kern="1200" cap="none" spc="0" baseline="0" dirty="0" err="1">
                <a:solidFill>
                  <a:srgbClr val="000000"/>
                </a:solidFill>
                <a:uFillTx/>
                <a:latin typeface="Calibri"/>
              </a:rPr>
              <a:t>dumneavoastra</a:t>
            </a:r>
            <a:r>
              <a:rPr lang="ro-RO" sz="1800" b="0" i="0" u="none" strike="noStrike" kern="1200" cap="none" spc="0" baseline="0" dirty="0">
                <a:solidFill>
                  <a:srgbClr val="000000"/>
                </a:solidFill>
                <a:uFillTx/>
                <a:latin typeface="Calibri"/>
              </a:rPr>
              <a:t>, membrilor acestei </a:t>
            </a:r>
            <a:r>
              <a:rPr lang="ro-RO" sz="1800" b="0" i="0" u="none" strike="noStrike" kern="1200" cap="none" spc="0" baseline="0" dirty="0" err="1">
                <a:solidFill>
                  <a:srgbClr val="000000"/>
                </a:solidFill>
                <a:uFillTx/>
                <a:latin typeface="Calibri"/>
              </a:rPr>
              <a:t>comunitati</a:t>
            </a:r>
            <a:r>
              <a:rPr lang="ro-RO" sz="1800" b="0" i="0" u="none" strike="noStrike" kern="1200" cap="none" spc="0" baseline="0" dirty="0">
                <a:solidFill>
                  <a:srgbClr val="000000"/>
                </a:solidFill>
                <a:uFillTx/>
                <a:latin typeface="Calibri"/>
              </a:rPr>
              <a:t>, va dorim multa </a:t>
            </a:r>
            <a:r>
              <a:rPr lang="ro-RO" sz="1800" b="0" i="0" u="none" strike="noStrike" kern="1200" cap="none" spc="0" baseline="0" dirty="0" err="1">
                <a:solidFill>
                  <a:srgbClr val="000000"/>
                </a:solidFill>
                <a:uFillTx/>
                <a:latin typeface="Calibri"/>
              </a:rPr>
              <a:t>sanatate</a:t>
            </a:r>
            <a:r>
              <a:rPr lang="ro-RO" sz="1800" b="0" i="0" u="none" strike="noStrike" kern="1200" cap="none" spc="0" baseline="0" dirty="0">
                <a:solidFill>
                  <a:srgbClr val="000000"/>
                </a:solidFill>
                <a:uFillTx/>
                <a:latin typeface="Calibri"/>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70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2" name="Picture 3" descr="F:\chenare\b76a1dfc68138e93b47bcdcf5432443d.jpg"/>
          <p:cNvPicPr>
            <a:picLocks noChangeAspect="1"/>
          </p:cNvPicPr>
          <p:nvPr/>
        </p:nvPicPr>
        <p:blipFill>
          <a:blip r:embed="rId2"/>
          <a:srcRect b="3432"/>
          <a:stretch>
            <a:fillRect/>
          </a:stretch>
        </p:blipFill>
        <p:spPr>
          <a:xfrm rot="5400013">
            <a:off x="3039743" y="-1602546"/>
            <a:ext cx="7626982" cy="10677521"/>
          </a:xfrm>
          <a:prstGeom prst="rect">
            <a:avLst/>
          </a:prstGeom>
          <a:noFill/>
          <a:ln cap="flat">
            <a:noFill/>
          </a:ln>
        </p:spPr>
      </p:pic>
      <p:sp>
        <p:nvSpPr>
          <p:cNvPr id="3" name="Text Box 2"/>
          <p:cNvSpPr txBox="1"/>
          <p:nvPr/>
        </p:nvSpPr>
        <p:spPr>
          <a:xfrm>
            <a:off x="2492304" y="1015316"/>
            <a:ext cx="8721859" cy="5441795"/>
          </a:xfrm>
          <a:prstGeom prst="rect">
            <a:avLst/>
          </a:prstGeom>
          <a:solidFill>
            <a:srgbClr val="FFE699"/>
          </a:solidFill>
          <a:ln w="76196" cap="flat">
            <a:solidFill>
              <a:srgbClr val="385723"/>
            </a:solidFill>
            <a:prstDash val="solid"/>
            <a:miter/>
          </a:ln>
        </p:spPr>
        <p:txBody>
          <a:bodyPr vert="horz" wrap="square" lIns="91440" tIns="45720" rIns="91440" bIns="45720" anchor="t" anchorCtr="0"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2000" b="1" i="0" u="sng" strike="noStrike" kern="0" cap="small" spc="0" baseline="0" dirty="0">
                <a:solidFill>
                  <a:srgbClr val="FF0000"/>
                </a:solidFill>
                <a:uFillTx/>
                <a:latin typeface="Calibri" pitchFamily="34"/>
                <a:ea typeface="Calibri" pitchFamily="34"/>
                <a:cs typeface="Times New Roman" pitchFamily="18"/>
              </a:rPr>
              <a:t>21/10/2020</a:t>
            </a:r>
            <a:endParaRPr lang="ro-RO" sz="2000" b="1" i="0" u="sng" strike="noStrike" kern="0" cap="none" spc="0" baseline="0" dirty="0">
              <a:solidFill>
                <a:srgbClr val="FF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2800" b="0" i="0" u="none" strike="noStrike" kern="0" cap="all" spc="0" baseline="0" dirty="0">
                <a:solidFill>
                  <a:srgbClr val="538135"/>
                </a:solidFill>
                <a:uFillTx/>
                <a:latin typeface="Algerian" pitchFamily="82"/>
                <a:ea typeface="Calibri" pitchFamily="34"/>
                <a:cs typeface="Times New Roman" pitchFamily="18"/>
              </a:rPr>
              <a:t>MEREU PREZEN</a:t>
            </a:r>
            <a:r>
              <a:rPr lang="en-US" sz="2800" b="0" i="0" u="none" strike="noStrike" kern="0" cap="all" spc="0" baseline="0" dirty="0">
                <a:solidFill>
                  <a:srgbClr val="538135"/>
                </a:solidFill>
                <a:uFillTx/>
                <a:latin typeface="Cambria" pitchFamily="18"/>
                <a:ea typeface="Calibri" pitchFamily="34"/>
                <a:cs typeface="Cambria" pitchFamily="18"/>
              </a:rPr>
              <a:t>Ț</a:t>
            </a:r>
            <a:r>
              <a:rPr lang="en-US" sz="2800" b="0" i="0" u="none" strike="noStrike" kern="0" cap="all" spc="0" baseline="0" dirty="0">
                <a:solidFill>
                  <a:srgbClr val="538135"/>
                </a:solidFill>
                <a:uFillTx/>
                <a:latin typeface="Algerian" pitchFamily="82"/>
                <a:ea typeface="Calibri" pitchFamily="34"/>
                <a:cs typeface="Times New Roman" pitchFamily="18"/>
              </a:rPr>
              <a:t>I </a:t>
            </a:r>
            <a:r>
              <a:rPr lang="en-US" sz="2800" b="0" i="0" u="none" strike="noStrike" kern="0" cap="all" spc="0" baseline="0" dirty="0">
                <a:solidFill>
                  <a:srgbClr val="538135"/>
                </a:solidFill>
                <a:uFillTx/>
                <a:latin typeface="Algerian" pitchFamily="82"/>
                <a:ea typeface="Calibri" pitchFamily="34"/>
                <a:cs typeface="Algerian" pitchFamily="82"/>
              </a:rPr>
              <a:t>Î</a:t>
            </a:r>
            <a:r>
              <a:rPr lang="en-US" sz="2800" b="0" i="0" u="none" strike="noStrike" kern="0" cap="all" spc="0" baseline="0" dirty="0">
                <a:solidFill>
                  <a:srgbClr val="538135"/>
                </a:solidFill>
                <a:uFillTx/>
                <a:latin typeface="Algerian" pitchFamily="82"/>
                <a:ea typeface="Calibri" pitchFamily="34"/>
                <a:cs typeface="Times New Roman" pitchFamily="18"/>
              </a:rPr>
              <a:t>N VIATA COMUNITA</a:t>
            </a:r>
            <a:r>
              <a:rPr lang="en-US" sz="2800" b="0" i="0" u="none" strike="noStrike" kern="0" cap="all" spc="0" baseline="0" dirty="0">
                <a:solidFill>
                  <a:srgbClr val="538135"/>
                </a:solidFill>
                <a:uFillTx/>
                <a:latin typeface="Cambria" pitchFamily="18"/>
                <a:ea typeface="Calibri" pitchFamily="34"/>
                <a:cs typeface="Cambria" pitchFamily="18"/>
              </a:rPr>
              <a:t>Ț</a:t>
            </a:r>
            <a:r>
              <a:rPr lang="en-US" sz="2800" b="0" i="0" u="none" strike="noStrike" kern="0" cap="all" spc="0" baseline="0" dirty="0">
                <a:solidFill>
                  <a:srgbClr val="538135"/>
                </a:solidFill>
                <a:uFillTx/>
                <a:latin typeface="Algerian" pitchFamily="82"/>
                <a:ea typeface="Calibri" pitchFamily="34"/>
                <a:cs typeface="Times New Roman" pitchFamily="18"/>
              </a:rPr>
              <a:t>II</a:t>
            </a:r>
            <a:r>
              <a:rPr lang="en-US" sz="1800" b="0" i="0" u="none" strike="noStrike" kern="0" cap="small" spc="0" baseline="0" dirty="0">
                <a:solidFill>
                  <a:srgbClr val="000000"/>
                </a:solidFill>
                <a:uFillTx/>
                <a:latin typeface="Calibri" pitchFamily="34"/>
                <a:ea typeface="Calibri" pitchFamily="34"/>
                <a:cs typeface="Times New Roman" pitchFamily="18"/>
              </a:rPr>
              <a:t>,</a:t>
            </a:r>
            <a:endParaRPr lang="ro-RO" sz="1100" b="0" i="0" u="none" strike="noStrike" kern="0" cap="none" spc="0" baseline="0" dirty="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0" i="0" u="none" strike="noStrike" kern="0" cap="small" spc="0" baseline="0" dirty="0">
                <a:solidFill>
                  <a:srgbClr val="000000"/>
                </a:solidFill>
                <a:uFillTx/>
                <a:latin typeface="Courier New" pitchFamily="49"/>
                <a:ea typeface="Calibri" pitchFamily="34"/>
                <a:cs typeface="Times New Roman" pitchFamily="18"/>
              </a:rPr>
              <a:t> </a:t>
            </a:r>
            <a:r>
              <a:rPr lang="ro-RO" sz="1800" b="0"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elevii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și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profesorii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Scolii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Postliceale</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Sanitare</a:t>
            </a:r>
            <a:r>
              <a:rPr lang="en-US" sz="1800" b="1" i="0" u="none" strike="noStrike" kern="0" cap="small" spc="0" baseline="0" dirty="0">
                <a:solidFill>
                  <a:srgbClr val="000000"/>
                </a:solidFill>
                <a:uFillTx/>
                <a:latin typeface="Courier New" pitchFamily="49"/>
                <a:ea typeface="Calibri" pitchFamily="34"/>
                <a:cs typeface="Times New Roman" pitchFamily="18"/>
              </a:rPr>
              <a:t> Gheorghe </a:t>
            </a:r>
            <a:r>
              <a:rPr lang="en-US" sz="1800" b="1" i="0" u="none" strike="noStrike" kern="0" cap="small" spc="0" baseline="0" dirty="0" err="1">
                <a:solidFill>
                  <a:srgbClr val="000000"/>
                </a:solidFill>
                <a:uFillTx/>
                <a:latin typeface="Courier New" pitchFamily="49"/>
                <a:ea typeface="Calibri" pitchFamily="34"/>
                <a:cs typeface="Times New Roman" pitchFamily="18"/>
              </a:rPr>
              <a:t>Titeica</a:t>
            </a:r>
            <a:r>
              <a:rPr lang="en-US" sz="1800" b="1" i="0" u="none" strike="noStrike" kern="0" cap="small" spc="0" baseline="0" dirty="0">
                <a:solidFill>
                  <a:srgbClr val="000000"/>
                </a:solidFill>
                <a:uFillTx/>
                <a:latin typeface="Courier New" pitchFamily="49"/>
                <a:ea typeface="Calibri" pitchFamily="34"/>
                <a:cs typeface="Times New Roman" pitchFamily="18"/>
              </a:rPr>
              <a:t> din Calafat, au </a:t>
            </a:r>
            <a:r>
              <a:rPr lang="en-US" sz="1800" b="1" i="0" u="none" strike="noStrike" kern="0" cap="small" spc="0" baseline="0" dirty="0" err="1">
                <a:solidFill>
                  <a:srgbClr val="000000"/>
                </a:solidFill>
                <a:uFillTx/>
                <a:latin typeface="Courier New" pitchFamily="49"/>
                <a:ea typeface="Calibri" pitchFamily="34"/>
                <a:cs typeface="Times New Roman" pitchFamily="18"/>
              </a:rPr>
              <a:t>participat</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în</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acest</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sfârșit</a:t>
            </a:r>
            <a:r>
              <a:rPr lang="en-US" sz="1800" b="1" i="0" u="none" strike="noStrike" kern="0" cap="small" spc="0" baseline="0" dirty="0">
                <a:solidFill>
                  <a:srgbClr val="000000"/>
                </a:solidFill>
                <a:uFillTx/>
                <a:latin typeface="Courier New" pitchFamily="49"/>
                <a:ea typeface="Calibri" pitchFamily="34"/>
                <a:cs typeface="Times New Roman" pitchFamily="18"/>
              </a:rPr>
              <a:t> de </a:t>
            </a:r>
            <a:r>
              <a:rPr lang="en-US" sz="1800" b="1" i="0" u="none" strike="noStrike" kern="0" cap="small" spc="0" baseline="0" dirty="0" err="1">
                <a:solidFill>
                  <a:srgbClr val="000000"/>
                </a:solidFill>
                <a:uFillTx/>
                <a:latin typeface="Courier New" pitchFamily="49"/>
                <a:ea typeface="Calibri" pitchFamily="34"/>
                <a:cs typeface="Times New Roman" pitchFamily="18"/>
              </a:rPr>
              <a:t>săptămână</a:t>
            </a:r>
            <a:r>
              <a:rPr lang="en-US" sz="1800" b="1" i="0" u="none" strike="noStrike" kern="0" cap="small" spc="0" baseline="0" dirty="0">
                <a:solidFill>
                  <a:srgbClr val="000000"/>
                </a:solidFill>
                <a:uFillTx/>
                <a:latin typeface="Courier New" pitchFamily="49"/>
                <a:ea typeface="Calibri" pitchFamily="34"/>
                <a:cs typeface="Times New Roman" pitchFamily="18"/>
              </a:rPr>
              <a:t> la </a:t>
            </a:r>
            <a:r>
              <a:rPr lang="en-US" sz="2400" b="1" i="0" u="sng" strike="noStrike" kern="0" cap="small" spc="0" baseline="0" dirty="0" err="1">
                <a:solidFill>
                  <a:srgbClr val="FF0000"/>
                </a:solidFill>
                <a:uFillTx/>
                <a:latin typeface="Courier New" pitchFamily="49"/>
                <a:ea typeface="Calibri" pitchFamily="34"/>
                <a:cs typeface="Times New Roman" pitchFamily="18"/>
              </a:rPr>
              <a:t>reconstituirea</a:t>
            </a:r>
            <a:r>
              <a:rPr lang="en-US" sz="2400" b="1" i="0" u="sng" strike="noStrike" kern="0" cap="small" spc="0" baseline="0" dirty="0">
                <a:solidFill>
                  <a:srgbClr val="FF0000"/>
                </a:solidFill>
                <a:uFillTx/>
                <a:latin typeface="Courier New" pitchFamily="49"/>
                <a:ea typeface="Calibri" pitchFamily="34"/>
                <a:cs typeface="Times New Roman" pitchFamily="18"/>
              </a:rPr>
              <a:t> </a:t>
            </a:r>
            <a:r>
              <a:rPr lang="en-US" sz="2400" b="1" i="0" u="sng" strike="noStrike" kern="0" cap="small" spc="0" baseline="0" dirty="0" err="1">
                <a:solidFill>
                  <a:srgbClr val="FF0000"/>
                </a:solidFill>
                <a:uFillTx/>
                <a:latin typeface="Courier New" pitchFamily="49"/>
                <a:ea typeface="Calibri" pitchFamily="34"/>
                <a:cs typeface="Times New Roman" pitchFamily="18"/>
              </a:rPr>
              <a:t>Războiului</a:t>
            </a:r>
            <a:r>
              <a:rPr lang="en-US" sz="2400" b="1" i="0" u="sng" strike="noStrike" kern="0" cap="small" spc="0" baseline="0" dirty="0">
                <a:solidFill>
                  <a:srgbClr val="FF0000"/>
                </a:solidFill>
                <a:uFillTx/>
                <a:latin typeface="Courier New" pitchFamily="49"/>
                <a:ea typeface="Calibri" pitchFamily="34"/>
                <a:cs typeface="Times New Roman" pitchFamily="18"/>
              </a:rPr>
              <a:t> de </a:t>
            </a:r>
            <a:r>
              <a:rPr lang="en-US" sz="2400" b="1" i="0" u="sng" strike="noStrike" kern="0" cap="small" spc="0" baseline="0" dirty="0" err="1">
                <a:solidFill>
                  <a:srgbClr val="FF0000"/>
                </a:solidFill>
                <a:uFillTx/>
                <a:latin typeface="Courier New" pitchFamily="49"/>
                <a:ea typeface="Calibri" pitchFamily="34"/>
                <a:cs typeface="Times New Roman" pitchFamily="18"/>
              </a:rPr>
              <a:t>Independenta</a:t>
            </a:r>
            <a:r>
              <a:rPr lang="en-US" sz="2400" b="1" i="0" u="sng" strike="noStrike" kern="0" cap="small" spc="0" baseline="0" dirty="0">
                <a:solidFill>
                  <a:srgbClr val="FF0000"/>
                </a:solidFill>
                <a:uFillTx/>
                <a:latin typeface="Courier New" pitchFamily="49"/>
                <a:ea typeface="Calibri" pitchFamily="34"/>
                <a:cs typeface="Times New Roman" pitchFamily="18"/>
              </a:rPr>
              <a:t> din 1877</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în</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cadrul</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proiectului</a:t>
            </a:r>
            <a:r>
              <a:rPr lang="en-US" sz="1800" b="1" i="0" u="none" strike="noStrike" kern="0" cap="small" spc="0" baseline="0" dirty="0">
                <a:solidFill>
                  <a:srgbClr val="000000"/>
                </a:solidFill>
                <a:uFillTx/>
                <a:latin typeface="Courier New" pitchFamily="49"/>
                <a:ea typeface="Calibri" pitchFamily="34"/>
                <a:cs typeface="Times New Roman" pitchFamily="18"/>
              </a:rPr>
              <a:t>:</a:t>
            </a:r>
            <a:endParaRPr lang="ro-RO" sz="1100" b="0" i="0" u="none" strike="noStrike" kern="0" cap="none" spc="0" baseline="0" dirty="0">
              <a:solidFill>
                <a:srgbClr val="00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2200" b="1" i="0" u="sng" strike="noStrike" kern="0" cap="small" spc="0" baseline="0" dirty="0">
                <a:solidFill>
                  <a:srgbClr val="FF0000"/>
                </a:solidFill>
                <a:uFillTx/>
                <a:latin typeface="Courier New" pitchFamily="49"/>
                <a:ea typeface="Calibri" pitchFamily="34"/>
                <a:cs typeface="Times New Roman" pitchFamily="18"/>
              </a:rPr>
              <a:t>"</a:t>
            </a:r>
            <a:r>
              <a:rPr lang="en-US" sz="2200" b="1" i="0" u="sng" strike="noStrike" kern="0" cap="small" spc="0" baseline="0" dirty="0" err="1">
                <a:solidFill>
                  <a:srgbClr val="FF0000"/>
                </a:solidFill>
                <a:uFillTx/>
                <a:latin typeface="Courier New" pitchFamily="49"/>
                <a:ea typeface="Calibri" pitchFamily="34"/>
                <a:cs typeface="Times New Roman" pitchFamily="18"/>
              </a:rPr>
              <a:t>Amintiți</a:t>
            </a:r>
            <a:r>
              <a:rPr lang="en-US" sz="2200" b="1" i="0" u="sng" strike="noStrike" kern="0" cap="small" spc="0" baseline="0" dirty="0">
                <a:solidFill>
                  <a:srgbClr val="FF0000"/>
                </a:solidFill>
                <a:uFillTx/>
                <a:latin typeface="Courier New" pitchFamily="49"/>
                <a:ea typeface="Calibri" pitchFamily="34"/>
                <a:cs typeface="Times New Roman" pitchFamily="18"/>
              </a:rPr>
              <a:t> - </a:t>
            </a:r>
            <a:r>
              <a:rPr lang="en-US" sz="2200" b="1" i="0" u="sng" strike="noStrike" kern="0" cap="small" spc="0" baseline="0" dirty="0" err="1">
                <a:solidFill>
                  <a:srgbClr val="FF0000"/>
                </a:solidFill>
                <a:uFillTx/>
                <a:latin typeface="Courier New" pitchFamily="49"/>
                <a:ea typeface="Calibri" pitchFamily="34"/>
                <a:cs typeface="Times New Roman" pitchFamily="18"/>
              </a:rPr>
              <a:t>va</a:t>
            </a:r>
            <a:r>
              <a:rPr lang="en-US" sz="2200" b="1" i="0" u="sng" strike="noStrike" kern="0" cap="small" spc="0" baseline="0" dirty="0">
                <a:solidFill>
                  <a:srgbClr val="FF0000"/>
                </a:solidFill>
                <a:uFillTx/>
                <a:latin typeface="Courier New" pitchFamily="49"/>
                <a:ea typeface="Calibri" pitchFamily="34"/>
                <a:cs typeface="Times New Roman" pitchFamily="18"/>
              </a:rPr>
              <a:t> de </a:t>
            </a:r>
            <a:r>
              <a:rPr lang="en-US" sz="2200" b="1" i="0" u="sng" strike="noStrike" kern="0" cap="small" spc="0" baseline="0" dirty="0" err="1">
                <a:solidFill>
                  <a:srgbClr val="FF0000"/>
                </a:solidFill>
                <a:uFillTx/>
                <a:latin typeface="Courier New" pitchFamily="49"/>
                <a:ea typeface="Calibri" pitchFamily="34"/>
                <a:cs typeface="Times New Roman" pitchFamily="18"/>
              </a:rPr>
              <a:t>război</a:t>
            </a:r>
            <a:r>
              <a:rPr lang="en-US" sz="2200" b="1" i="0" u="sng" strike="noStrike" kern="0" cap="small" spc="0" baseline="0" dirty="0">
                <a:solidFill>
                  <a:srgbClr val="FF0000"/>
                </a:solidFill>
                <a:uFillTx/>
                <a:latin typeface="Courier New" pitchFamily="49"/>
                <a:ea typeface="Calibri" pitchFamily="34"/>
                <a:cs typeface="Times New Roman" pitchFamily="18"/>
              </a:rPr>
              <a:t>, </a:t>
            </a:r>
            <a:r>
              <a:rPr lang="en-US" sz="2200" b="1" i="0" u="sng" strike="noStrike" kern="0" cap="small" spc="0" baseline="0" dirty="0" err="1">
                <a:solidFill>
                  <a:srgbClr val="FF0000"/>
                </a:solidFill>
                <a:uFillTx/>
                <a:latin typeface="Courier New" pitchFamily="49"/>
                <a:ea typeface="Calibri" pitchFamily="34"/>
                <a:cs typeface="Times New Roman" pitchFamily="18"/>
              </a:rPr>
              <a:t>apreciați</a:t>
            </a:r>
            <a:r>
              <a:rPr lang="en-US" sz="2200" b="1" i="0" u="sng" strike="noStrike" kern="0" cap="small" spc="0" baseline="0" dirty="0">
                <a:solidFill>
                  <a:srgbClr val="FF0000"/>
                </a:solidFill>
                <a:uFillTx/>
                <a:latin typeface="Courier New" pitchFamily="49"/>
                <a:ea typeface="Calibri" pitchFamily="34"/>
                <a:cs typeface="Times New Roman" pitchFamily="18"/>
              </a:rPr>
              <a:t> - </a:t>
            </a:r>
            <a:r>
              <a:rPr lang="en-US" sz="2200" b="1" i="0" u="sng" strike="noStrike" kern="0" cap="small" spc="0" baseline="0" dirty="0" err="1">
                <a:solidFill>
                  <a:srgbClr val="FF0000"/>
                </a:solidFill>
                <a:uFillTx/>
                <a:latin typeface="Courier New" pitchFamily="49"/>
                <a:ea typeface="Calibri" pitchFamily="34"/>
                <a:cs typeface="Times New Roman" pitchFamily="18"/>
              </a:rPr>
              <a:t>va</a:t>
            </a:r>
            <a:r>
              <a:rPr lang="en-US" sz="2200" b="1" i="0" u="sng" strike="noStrike" kern="0" cap="small" spc="0" baseline="0" dirty="0">
                <a:solidFill>
                  <a:srgbClr val="FF0000"/>
                </a:solidFill>
                <a:uFillTx/>
                <a:latin typeface="Courier New" pitchFamily="49"/>
                <a:ea typeface="Calibri" pitchFamily="34"/>
                <a:cs typeface="Times New Roman" pitchFamily="18"/>
              </a:rPr>
              <a:t> </a:t>
            </a:r>
            <a:r>
              <a:rPr lang="en-US" sz="2200" b="1" i="0" u="sng" strike="noStrike" kern="0" cap="small" spc="0" baseline="0" dirty="0" err="1">
                <a:solidFill>
                  <a:srgbClr val="FF0000"/>
                </a:solidFill>
                <a:uFillTx/>
                <a:latin typeface="Courier New" pitchFamily="49"/>
                <a:ea typeface="Calibri" pitchFamily="34"/>
                <a:cs typeface="Times New Roman" pitchFamily="18"/>
              </a:rPr>
              <a:t>libertatea</a:t>
            </a:r>
            <a:r>
              <a:rPr lang="en-US" sz="2200" b="1" i="0" u="sng" strike="noStrike" kern="0" cap="small" spc="0" baseline="0" dirty="0">
                <a:solidFill>
                  <a:srgbClr val="FF0000"/>
                </a:solidFill>
                <a:uFillTx/>
                <a:latin typeface="Courier New" pitchFamily="49"/>
                <a:ea typeface="Calibri" pitchFamily="34"/>
                <a:cs typeface="Times New Roman" pitchFamily="18"/>
              </a:rPr>
              <a:t>!"</a:t>
            </a:r>
            <a:endParaRPr lang="ro-RO" sz="1100" b="0" i="0" u="none" strike="noStrike" kern="0" cap="none" spc="0" baseline="0" dirty="0">
              <a:solidFill>
                <a:srgbClr val="000000"/>
              </a:solidFill>
              <a:uFillTx/>
              <a:latin typeface="Calibri" pitchFamily="34"/>
              <a:ea typeface="Calibri" pitchFamily="34"/>
              <a:cs typeface="Times New Roman" pitchFamily="18"/>
            </a:endParaRPr>
          </a:p>
          <a:p>
            <a:pPr marL="0" marR="0" lvl="0" indent="449583"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none" strike="noStrike" kern="0" cap="small" spc="0" baseline="0" dirty="0" err="1">
                <a:solidFill>
                  <a:srgbClr val="000000"/>
                </a:solidFill>
                <a:uFillTx/>
                <a:latin typeface="Courier New" pitchFamily="49"/>
                <a:ea typeface="Calibri" pitchFamily="34"/>
                <a:cs typeface="Times New Roman" pitchFamily="18"/>
              </a:rPr>
              <a:t>Elevii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noștri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realizând</a:t>
            </a:r>
            <a:r>
              <a:rPr lang="en-US" sz="1800" b="1" i="0" u="none" strike="noStrike" kern="0" cap="small" spc="0" baseline="0" dirty="0">
                <a:solidFill>
                  <a:srgbClr val="000000"/>
                </a:solidFill>
                <a:uFillTx/>
                <a:latin typeface="Courier New" pitchFamily="49"/>
                <a:ea typeface="Calibri" pitchFamily="34"/>
                <a:cs typeface="Times New Roman" pitchFamily="18"/>
              </a:rPr>
              <a:t> o </a:t>
            </a:r>
            <a:r>
              <a:rPr lang="en-US" sz="1800" b="1" i="0" u="none" strike="noStrike" kern="0" cap="small" spc="0" baseline="0" dirty="0" err="1">
                <a:solidFill>
                  <a:srgbClr val="000000"/>
                </a:solidFill>
                <a:uFillTx/>
                <a:latin typeface="Courier New" pitchFamily="49"/>
                <a:ea typeface="Calibri" pitchFamily="34"/>
                <a:cs typeface="Times New Roman" pitchFamily="18"/>
              </a:rPr>
              <a:t>punte</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peste</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veacuri</a:t>
            </a:r>
            <a:r>
              <a:rPr lang="en-US" sz="1800" b="1" i="0" u="none" strike="noStrike" kern="0" cap="small" spc="0" baseline="0" dirty="0">
                <a:solidFill>
                  <a:srgbClr val="000000"/>
                </a:solidFill>
                <a:uFillTx/>
                <a:latin typeface="Courier New" pitchFamily="49"/>
                <a:ea typeface="Calibri" pitchFamily="34"/>
                <a:cs typeface="Times New Roman" pitchFamily="18"/>
              </a:rPr>
              <a:t>, au </a:t>
            </a:r>
            <a:r>
              <a:rPr lang="en-US" sz="1800" b="1" i="0" u="none" strike="noStrike" kern="0" cap="small" spc="0" baseline="0" dirty="0" err="1">
                <a:solidFill>
                  <a:srgbClr val="000000"/>
                </a:solidFill>
                <a:uFillTx/>
                <a:latin typeface="Courier New" pitchFamily="49"/>
                <a:ea typeface="Calibri" pitchFamily="34"/>
                <a:cs typeface="Times New Roman" pitchFamily="18"/>
              </a:rPr>
              <a:t>comemorat</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prin</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reconstituirea</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scenelor</a:t>
            </a:r>
            <a:r>
              <a:rPr lang="en-US" sz="1800" b="1" i="0" u="none" strike="noStrike" kern="0" cap="small" spc="0" baseline="0" dirty="0">
                <a:solidFill>
                  <a:srgbClr val="000000"/>
                </a:solidFill>
                <a:uFillTx/>
                <a:latin typeface="Courier New" pitchFamily="49"/>
                <a:ea typeface="Calibri" pitchFamily="34"/>
                <a:cs typeface="Times New Roman" pitchFamily="18"/>
              </a:rPr>
              <a:t> de </a:t>
            </a:r>
            <a:r>
              <a:rPr lang="en-US" sz="1800" b="1" i="0" u="none" strike="noStrike" kern="0" cap="small" spc="0" baseline="0" dirty="0" err="1">
                <a:solidFill>
                  <a:srgbClr val="000000"/>
                </a:solidFill>
                <a:uFillTx/>
                <a:latin typeface="Courier New" pitchFamily="49"/>
                <a:ea typeface="Calibri" pitchFamily="34"/>
                <a:cs typeface="Times New Roman" pitchFamily="18"/>
              </a:rPr>
              <a:t>lupta</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colegii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sanitari</a:t>
            </a:r>
            <a:r>
              <a:rPr lang="en-US" sz="1800" b="1" i="0" u="none" strike="noStrike" kern="0" cap="small" spc="0" baseline="0" dirty="0">
                <a:solidFill>
                  <a:srgbClr val="000000"/>
                </a:solidFill>
                <a:uFillTx/>
                <a:latin typeface="Courier New" pitchFamily="49"/>
                <a:ea typeface="Calibri" pitchFamily="34"/>
                <a:cs typeface="Times New Roman" pitchFamily="18"/>
              </a:rPr>
              <a:t> care au </a:t>
            </a:r>
            <a:r>
              <a:rPr lang="en-US" sz="1800" b="1" i="0" u="none" strike="noStrike" kern="0" cap="small" spc="0" baseline="0" dirty="0" err="1">
                <a:solidFill>
                  <a:srgbClr val="000000"/>
                </a:solidFill>
                <a:uFillTx/>
                <a:latin typeface="Courier New" pitchFamily="49"/>
                <a:ea typeface="Calibri" pitchFamily="34"/>
                <a:cs typeface="Times New Roman" pitchFamily="18"/>
              </a:rPr>
              <a:t>participat</a:t>
            </a:r>
            <a:r>
              <a:rPr lang="en-US" sz="1800" b="1" i="0" u="none" strike="noStrike" kern="0" cap="small" spc="0" baseline="0" dirty="0">
                <a:solidFill>
                  <a:srgbClr val="000000"/>
                </a:solidFill>
                <a:uFillTx/>
                <a:latin typeface="Courier New" pitchFamily="49"/>
                <a:ea typeface="Calibri" pitchFamily="34"/>
                <a:cs typeface="Times New Roman" pitchFamily="18"/>
              </a:rPr>
              <a:t> la </a:t>
            </a:r>
            <a:r>
              <a:rPr lang="en-US" sz="1800" b="1" i="0" u="none" strike="noStrike" kern="0" cap="small" spc="0" baseline="0" dirty="0" err="1">
                <a:solidFill>
                  <a:srgbClr val="000000"/>
                </a:solidFill>
                <a:uFillTx/>
                <a:latin typeface="Courier New" pitchFamily="49"/>
                <a:ea typeface="Calibri" pitchFamily="34"/>
                <a:cs typeface="Times New Roman" pitchFamily="18"/>
              </a:rPr>
              <a:t>salvarea</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soldaților</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răniți</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în</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Războiul</a:t>
            </a:r>
            <a:r>
              <a:rPr lang="en-US" sz="1800" b="1" i="0" u="none" strike="noStrike" kern="0" cap="small" spc="0" baseline="0" dirty="0">
                <a:solidFill>
                  <a:srgbClr val="000000"/>
                </a:solidFill>
                <a:uFillTx/>
                <a:latin typeface="Courier New" pitchFamily="49"/>
                <a:ea typeface="Calibri" pitchFamily="34"/>
                <a:cs typeface="Times New Roman" pitchFamily="18"/>
              </a:rPr>
              <a:t> de </a:t>
            </a:r>
            <a:r>
              <a:rPr lang="en-US" sz="1800" b="1" i="0" u="none" strike="noStrike" kern="0" cap="small" spc="0" baseline="0" dirty="0" err="1">
                <a:solidFill>
                  <a:srgbClr val="000000"/>
                </a:solidFill>
                <a:uFillTx/>
                <a:latin typeface="Courier New" pitchFamily="49"/>
                <a:ea typeface="Calibri" pitchFamily="34"/>
                <a:cs typeface="Times New Roman" pitchFamily="18"/>
              </a:rPr>
              <a:t>Independenta</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În</a:t>
            </a:r>
            <a:r>
              <a:rPr lang="en-US" sz="1800" b="1" i="0" u="none" strike="noStrike" kern="0" cap="small" spc="0" baseline="0" dirty="0">
                <a:solidFill>
                  <a:srgbClr val="000000"/>
                </a:solidFill>
                <a:uFillTx/>
                <a:latin typeface="Courier New" pitchFamily="49"/>
                <a:ea typeface="Calibri" pitchFamily="34"/>
                <a:cs typeface="Times New Roman" pitchFamily="18"/>
              </a:rPr>
              <a:t> fata </a:t>
            </a:r>
            <a:r>
              <a:rPr lang="en-US" sz="1800" b="1" i="0" u="none" strike="noStrike" kern="0" cap="small" spc="0" baseline="0" dirty="0" err="1">
                <a:solidFill>
                  <a:srgbClr val="000000"/>
                </a:solidFill>
                <a:uFillTx/>
                <a:latin typeface="Courier New" pitchFamily="49"/>
                <a:ea typeface="Calibri" pitchFamily="34"/>
                <a:cs typeface="Times New Roman" pitchFamily="18"/>
              </a:rPr>
              <a:t>eroilor</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neamului</a:t>
            </a:r>
            <a:r>
              <a:rPr lang="en-US" sz="1800" b="1" i="0" u="none" strike="noStrike" kern="0" cap="small" spc="0" baseline="0" dirty="0">
                <a:solidFill>
                  <a:srgbClr val="000000"/>
                </a:solidFill>
                <a:uFillTx/>
                <a:latin typeface="Courier New" pitchFamily="49"/>
                <a:ea typeface="Calibri" pitchFamily="34"/>
                <a:cs typeface="Times New Roman" pitchFamily="18"/>
              </a:rPr>
              <a:t>, ne </a:t>
            </a:r>
            <a:r>
              <a:rPr lang="en-US" sz="1800" b="1" i="0" u="none" strike="noStrike" kern="0" cap="small" spc="0" baseline="0" dirty="0" err="1">
                <a:solidFill>
                  <a:srgbClr val="000000"/>
                </a:solidFill>
                <a:uFillTx/>
                <a:latin typeface="Courier New" pitchFamily="49"/>
                <a:ea typeface="Calibri" pitchFamily="34"/>
                <a:cs typeface="Times New Roman" pitchFamily="18"/>
              </a:rPr>
              <a:t>înclinăm</a:t>
            </a:r>
            <a:r>
              <a:rPr lang="en-US" sz="1800" b="1" i="0" u="none" strike="noStrike" kern="0" cap="small" spc="0" baseline="0" dirty="0">
                <a:solidFill>
                  <a:srgbClr val="000000"/>
                </a:solidFill>
                <a:uFillTx/>
                <a:latin typeface="Courier New" pitchFamily="49"/>
                <a:ea typeface="Calibri" pitchFamily="34"/>
                <a:cs typeface="Times New Roman" pitchFamily="18"/>
              </a:rPr>
              <a:t>, cu respect, </a:t>
            </a:r>
            <a:r>
              <a:rPr lang="en-US" sz="1800" b="1" i="0" u="none" strike="noStrike" kern="0" cap="small" spc="0" baseline="0" dirty="0" err="1">
                <a:solidFill>
                  <a:srgbClr val="000000"/>
                </a:solidFill>
                <a:uFillTx/>
                <a:latin typeface="Courier New" pitchFamily="49"/>
                <a:ea typeface="Calibri" pitchFamily="34"/>
                <a:cs typeface="Times New Roman" pitchFamily="18"/>
              </a:rPr>
              <a:t>iar</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pe</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cei</a:t>
            </a:r>
            <a:r>
              <a:rPr lang="en-US" sz="1800" b="1" i="0" u="none" strike="noStrike" kern="0" cap="small" spc="0" baseline="0" dirty="0">
                <a:solidFill>
                  <a:srgbClr val="000000"/>
                </a:solidFill>
                <a:uFillTx/>
                <a:latin typeface="Courier New" pitchFamily="49"/>
                <a:ea typeface="Calibri" pitchFamily="34"/>
                <a:cs typeface="Times New Roman" pitchFamily="18"/>
              </a:rPr>
              <a:t> care au </a:t>
            </a:r>
            <a:r>
              <a:rPr lang="en-US" sz="1800" b="1" i="0" u="none" strike="noStrike" kern="0" cap="small" spc="0" baseline="0" dirty="0" err="1">
                <a:solidFill>
                  <a:srgbClr val="000000"/>
                </a:solidFill>
                <a:uFillTx/>
                <a:latin typeface="Courier New" pitchFamily="49"/>
                <a:ea typeface="Calibri" pitchFamily="34"/>
                <a:cs typeface="Times New Roman" pitchFamily="18"/>
              </a:rPr>
              <a:t>participat</a:t>
            </a:r>
            <a:r>
              <a:rPr lang="en-US" sz="1800" b="1" i="0" u="none" strike="noStrike" kern="0" cap="small" spc="0" baseline="0" dirty="0">
                <a:solidFill>
                  <a:srgbClr val="000000"/>
                </a:solidFill>
                <a:uFillTx/>
                <a:latin typeface="Courier New" pitchFamily="49"/>
                <a:ea typeface="Calibri" pitchFamily="34"/>
                <a:cs typeface="Times New Roman" pitchFamily="18"/>
              </a:rPr>
              <a:t> la </a:t>
            </a:r>
            <a:r>
              <a:rPr lang="en-US" sz="1800" b="1" i="0" u="none" strike="noStrike" kern="0" cap="small" spc="0" baseline="0" dirty="0" err="1">
                <a:solidFill>
                  <a:srgbClr val="000000"/>
                </a:solidFill>
                <a:uFillTx/>
                <a:latin typeface="Courier New" pitchFamily="49"/>
                <a:ea typeface="Calibri" pitchFamily="34"/>
                <a:cs typeface="Times New Roman" pitchFamily="18"/>
              </a:rPr>
              <a:t>aceasta</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reconstituire</a:t>
            </a:r>
            <a:r>
              <a:rPr lang="en-US" sz="1800" b="1" i="0" u="none" strike="noStrike" kern="0" cap="small" spc="0" baseline="0" dirty="0">
                <a:solidFill>
                  <a:srgbClr val="000000"/>
                </a:solidFill>
                <a:uFillTx/>
                <a:latin typeface="Courier New" pitchFamily="49"/>
                <a:ea typeface="Calibri" pitchFamily="34"/>
                <a:cs typeface="Times New Roman" pitchFamily="18"/>
              </a:rPr>
              <a:t>, ii </a:t>
            </a:r>
            <a:r>
              <a:rPr lang="en-US" sz="1800" b="1" i="0" u="none" strike="noStrike" kern="0" cap="small" spc="0" baseline="0" dirty="0" err="1">
                <a:solidFill>
                  <a:srgbClr val="000000"/>
                </a:solidFill>
                <a:uFillTx/>
                <a:latin typeface="Courier New" pitchFamily="49"/>
                <a:ea typeface="Calibri" pitchFamily="34"/>
                <a:cs typeface="Times New Roman" pitchFamily="18"/>
              </a:rPr>
              <a:t>felicitam</a:t>
            </a:r>
            <a:r>
              <a:rPr lang="en-US" sz="1800" b="1" i="0" u="none" strike="noStrike" kern="0" cap="small" spc="0" baseline="0" dirty="0">
                <a:solidFill>
                  <a:srgbClr val="000000"/>
                </a:solidFill>
                <a:uFillTx/>
                <a:latin typeface="Courier New" pitchFamily="49"/>
                <a:ea typeface="Calibri" pitchFamily="34"/>
                <a:cs typeface="Times New Roman" pitchFamily="18"/>
              </a:rPr>
              <a:t> </a:t>
            </a:r>
            <a:r>
              <a:rPr lang="en-US" sz="1800" b="1" i="0" u="none" strike="noStrike" kern="0" cap="small" spc="0" baseline="0" dirty="0" err="1">
                <a:solidFill>
                  <a:srgbClr val="000000"/>
                </a:solidFill>
                <a:uFillTx/>
                <a:latin typeface="Courier New" pitchFamily="49"/>
                <a:ea typeface="Calibri" pitchFamily="34"/>
                <a:cs typeface="Times New Roman" pitchFamily="18"/>
              </a:rPr>
              <a:t>călduros</a:t>
            </a:r>
            <a:r>
              <a:rPr lang="en-US" sz="1800" b="1" i="0" u="none" strike="noStrike" kern="0" cap="small" spc="0" baseline="0" dirty="0">
                <a:solidFill>
                  <a:srgbClr val="000000"/>
                </a:solidFill>
                <a:uFillTx/>
                <a:latin typeface="Courier New" pitchFamily="49"/>
                <a:ea typeface="Calibri" pitchFamily="34"/>
                <a:cs typeface="Times New Roman" pitchFamily="18"/>
              </a:rPr>
              <a:t>!</a:t>
            </a:r>
            <a:endParaRPr lang="ro-RO" sz="1100" b="0" i="0" u="none" strike="noStrike" kern="0" cap="none" spc="0" baseline="0" dirty="0">
              <a:solidFill>
                <a:srgbClr val="000000"/>
              </a:solidFill>
              <a:uFillTx/>
              <a:latin typeface="Calibri" pitchFamily="34"/>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668844" y="-53789"/>
            <a:ext cx="9458507" cy="6988786"/>
          </a:xfrm>
          <a:prstGeom prst="rect">
            <a:avLst/>
          </a:prstGeom>
          <a:noFill/>
          <a:ln cap="flat">
            <a:noFill/>
          </a:ln>
        </p:spPr>
      </p:pic>
      <p:pic>
        <p:nvPicPr>
          <p:cNvPr id="3" name="Picture 4"/>
          <p:cNvPicPr>
            <a:picLocks noChangeAspect="1"/>
          </p:cNvPicPr>
          <p:nvPr/>
        </p:nvPicPr>
        <p:blipFill>
          <a:blip r:embed="rId3"/>
          <a:stretch>
            <a:fillRect/>
          </a:stretch>
        </p:blipFill>
        <p:spPr>
          <a:xfrm>
            <a:off x="1668844" y="0"/>
            <a:ext cx="3997217" cy="2082152"/>
          </a:xfrm>
          <a:prstGeom prst="rect">
            <a:avLst/>
          </a:prstGeom>
          <a:noFill/>
          <a:ln cap="flat">
            <a:noFill/>
          </a:ln>
        </p:spPr>
      </p:pic>
      <p:sp>
        <p:nvSpPr>
          <p:cNvPr id="4" name="Săgeată stânga-dreapta 3"/>
          <p:cNvSpPr/>
          <p:nvPr/>
        </p:nvSpPr>
        <p:spPr>
          <a:xfrm>
            <a:off x="3818965" y="2460812"/>
            <a:ext cx="7073153" cy="165398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sz="1800" b="0" i="0" u="none" strike="noStrike" kern="0" cap="none" spc="0" baseline="0">
                <a:solidFill>
                  <a:srgbClr val="000000"/>
                </a:solidFill>
                <a:uFillTx/>
              </a:defRPr>
            </a:pPr>
            <a:r>
              <a:rPr lang="en-US" sz="2200" b="1" u="sng" kern="0" cap="small" dirty="0">
                <a:solidFill>
                  <a:schemeClr val="bg1"/>
                </a:solidFill>
                <a:latin typeface="Courier New" pitchFamily="49"/>
                <a:ea typeface="Calibri" pitchFamily="34"/>
                <a:cs typeface="Times New Roman" pitchFamily="18"/>
              </a:rPr>
              <a:t>"</a:t>
            </a:r>
            <a:r>
              <a:rPr lang="en-US" sz="2200" b="1" u="sng" kern="0" cap="small" dirty="0" err="1">
                <a:solidFill>
                  <a:schemeClr val="bg1"/>
                </a:solidFill>
                <a:latin typeface="Courier New" pitchFamily="49"/>
                <a:ea typeface="Calibri" pitchFamily="34"/>
                <a:cs typeface="Times New Roman" pitchFamily="18"/>
              </a:rPr>
              <a:t>Amintiți</a:t>
            </a:r>
            <a:r>
              <a:rPr lang="en-US" sz="2200" b="1" u="sng" kern="0" cap="small" dirty="0">
                <a:solidFill>
                  <a:schemeClr val="bg1"/>
                </a:solidFill>
                <a:latin typeface="Courier New" pitchFamily="49"/>
                <a:ea typeface="Calibri" pitchFamily="34"/>
                <a:cs typeface="Times New Roman" pitchFamily="18"/>
              </a:rPr>
              <a:t> - </a:t>
            </a:r>
            <a:r>
              <a:rPr lang="en-US" sz="2200" b="1" u="sng" kern="0" cap="small" dirty="0" err="1">
                <a:solidFill>
                  <a:schemeClr val="bg1"/>
                </a:solidFill>
                <a:latin typeface="Courier New" pitchFamily="49"/>
                <a:ea typeface="Calibri" pitchFamily="34"/>
                <a:cs typeface="Times New Roman" pitchFamily="18"/>
              </a:rPr>
              <a:t>va</a:t>
            </a:r>
            <a:r>
              <a:rPr lang="en-US" sz="2200" b="1" u="sng" kern="0" cap="small" dirty="0">
                <a:solidFill>
                  <a:schemeClr val="bg1"/>
                </a:solidFill>
                <a:latin typeface="Courier New" pitchFamily="49"/>
                <a:ea typeface="Calibri" pitchFamily="34"/>
                <a:cs typeface="Times New Roman" pitchFamily="18"/>
              </a:rPr>
              <a:t> de </a:t>
            </a:r>
            <a:r>
              <a:rPr lang="en-US" sz="2200" b="1" u="sng" kern="0" cap="small" dirty="0" err="1">
                <a:solidFill>
                  <a:schemeClr val="bg1"/>
                </a:solidFill>
                <a:latin typeface="Courier New" pitchFamily="49"/>
                <a:ea typeface="Calibri" pitchFamily="34"/>
                <a:cs typeface="Times New Roman" pitchFamily="18"/>
              </a:rPr>
              <a:t>război</a:t>
            </a:r>
            <a:r>
              <a:rPr lang="en-US" sz="2200" b="1" u="sng" kern="0" cap="small" dirty="0">
                <a:solidFill>
                  <a:schemeClr val="bg1"/>
                </a:solidFill>
                <a:latin typeface="Courier New" pitchFamily="49"/>
                <a:ea typeface="Calibri" pitchFamily="34"/>
                <a:cs typeface="Times New Roman" pitchFamily="18"/>
              </a:rPr>
              <a:t>, </a:t>
            </a:r>
            <a:r>
              <a:rPr lang="en-US" sz="2200" b="1" u="sng" kern="0" cap="small" dirty="0" err="1">
                <a:solidFill>
                  <a:schemeClr val="bg1"/>
                </a:solidFill>
                <a:latin typeface="Courier New" pitchFamily="49"/>
                <a:ea typeface="Calibri" pitchFamily="34"/>
                <a:cs typeface="Times New Roman" pitchFamily="18"/>
              </a:rPr>
              <a:t>apreciați</a:t>
            </a:r>
            <a:r>
              <a:rPr lang="en-US" sz="2200" b="1" u="sng" kern="0" cap="small" dirty="0">
                <a:solidFill>
                  <a:schemeClr val="bg1"/>
                </a:solidFill>
                <a:latin typeface="Courier New" pitchFamily="49"/>
                <a:ea typeface="Calibri" pitchFamily="34"/>
                <a:cs typeface="Times New Roman" pitchFamily="18"/>
              </a:rPr>
              <a:t> - </a:t>
            </a:r>
            <a:r>
              <a:rPr lang="en-US" sz="2200" b="1" u="sng" kern="0" cap="small" dirty="0" err="1">
                <a:solidFill>
                  <a:schemeClr val="bg1"/>
                </a:solidFill>
                <a:latin typeface="Courier New" pitchFamily="49"/>
                <a:ea typeface="Calibri" pitchFamily="34"/>
                <a:cs typeface="Times New Roman" pitchFamily="18"/>
              </a:rPr>
              <a:t>va</a:t>
            </a:r>
            <a:r>
              <a:rPr lang="en-US" sz="2200" b="1" u="sng" kern="0" cap="small" dirty="0">
                <a:solidFill>
                  <a:schemeClr val="bg1"/>
                </a:solidFill>
                <a:latin typeface="Courier New" pitchFamily="49"/>
                <a:ea typeface="Calibri" pitchFamily="34"/>
                <a:cs typeface="Times New Roman" pitchFamily="18"/>
              </a:rPr>
              <a:t> </a:t>
            </a:r>
            <a:r>
              <a:rPr lang="en-US" sz="2200" b="1" u="sng" kern="0" cap="small" dirty="0" err="1">
                <a:solidFill>
                  <a:schemeClr val="bg1"/>
                </a:solidFill>
                <a:latin typeface="Courier New" pitchFamily="49"/>
                <a:ea typeface="Calibri" pitchFamily="34"/>
                <a:cs typeface="Times New Roman" pitchFamily="18"/>
              </a:rPr>
              <a:t>libertatea</a:t>
            </a:r>
            <a:r>
              <a:rPr lang="en-US" sz="2200" b="1" u="sng" kern="0" cap="small" dirty="0">
                <a:solidFill>
                  <a:schemeClr val="bg1"/>
                </a:solidFill>
                <a:latin typeface="Courier New" pitchFamily="49"/>
                <a:ea typeface="Calibri" pitchFamily="34"/>
                <a:cs typeface="Times New Roman" pitchFamily="18"/>
              </a:rPr>
              <a:t>!"</a:t>
            </a:r>
            <a:endParaRPr lang="ro-RO" sz="1100" kern="0" dirty="0">
              <a:solidFill>
                <a:schemeClr val="bg1"/>
              </a:solidFill>
              <a:latin typeface="Calibri" pitchFamily="34"/>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6200"/>
                            </p:stCondLst>
                            <p:childTnLst>
                              <p:par>
                                <p:cTn id="15" presetID="2" presetClass="entr" presetSubtype="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1+#ppt_w/2"/>
                                          </p:val>
                                        </p:tav>
                                        <p:tav tm="100000">
                                          <p:val>
                                            <p:strVal val="#ppt_x"/>
                                          </p:val>
                                        </p:tav>
                                      </p:tavLst>
                                    </p:anim>
                                    <p:anim calcmode="lin" valueType="num">
                                      <p:cBhvr additive="base">
                                        <p:cTn id="1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4" descr="F:\Folder nou (2)\Caratula___20.jpg"/>
          <p:cNvPicPr>
            <a:picLocks noChangeAspect="1"/>
          </p:cNvPicPr>
          <p:nvPr/>
        </p:nvPicPr>
        <p:blipFill>
          <a:blip r:embed="rId2"/>
          <a:srcRect l="1323" t="1415" r="2939" b="1070"/>
          <a:stretch>
            <a:fillRect/>
          </a:stretch>
        </p:blipFill>
        <p:spPr>
          <a:xfrm rot="5400013">
            <a:off x="2081585" y="-3006977"/>
            <a:ext cx="7505696" cy="12715106"/>
          </a:xfrm>
          <a:prstGeom prst="rect">
            <a:avLst/>
          </a:prstGeom>
          <a:noFill/>
          <a:ln cap="flat">
            <a:noFill/>
          </a:ln>
        </p:spPr>
      </p:pic>
      <p:sp>
        <p:nvSpPr>
          <p:cNvPr id="3" name="Horizontal Scroll 6"/>
          <p:cNvSpPr/>
          <p:nvPr/>
        </p:nvSpPr>
        <p:spPr>
          <a:xfrm>
            <a:off x="3745290" y="0"/>
            <a:ext cx="4178305" cy="1472595"/>
          </a:xfrm>
          <a:custGeom>
            <a:avLst/>
            <a:gdLst>
              <a:gd name="f0" fmla="val 10800000"/>
              <a:gd name="f1" fmla="val 5400000"/>
              <a:gd name="f2" fmla="val 16200000"/>
              <a:gd name="f3" fmla="val 180"/>
              <a:gd name="f4" fmla="val w"/>
              <a:gd name="f5" fmla="val h"/>
              <a:gd name="f6" fmla="val ss"/>
              <a:gd name="f7" fmla="val 0"/>
              <a:gd name="f8" fmla="+- 0 0 5400000"/>
              <a:gd name="f9" fmla="+- 0 0 10800000"/>
              <a:gd name="f10" fmla="+- 0 0 16200000"/>
              <a:gd name="f11" fmla="val 12500"/>
              <a:gd name="f12" fmla="+- 0 0 -180"/>
              <a:gd name="f13" fmla="+- 0 0 -360"/>
              <a:gd name="f14" fmla="abs f4"/>
              <a:gd name="f15" fmla="abs f5"/>
              <a:gd name="f16" fmla="abs f6"/>
              <a:gd name="f17" fmla="*/ f12 f0 1"/>
              <a:gd name="f18" fmla="*/ f13 f0 1"/>
              <a:gd name="f19" fmla="?: f14 f4 1"/>
              <a:gd name="f20" fmla="?: f15 f5 1"/>
              <a:gd name="f21" fmla="?: f16 f6 1"/>
              <a:gd name="f22" fmla="*/ f17 1 f3"/>
              <a:gd name="f23" fmla="*/ f18 1 f3"/>
              <a:gd name="f24" fmla="*/ f19 1 21600"/>
              <a:gd name="f25" fmla="*/ f20 1 21600"/>
              <a:gd name="f26" fmla="*/ 21600 f19 1"/>
              <a:gd name="f27" fmla="*/ 21600 f20 1"/>
              <a:gd name="f28" fmla="+- f22 0 f1"/>
              <a:gd name="f29" fmla="+- f23 0 f1"/>
              <a:gd name="f30" fmla="min f25 f24"/>
              <a:gd name="f31" fmla="*/ f26 1 f21"/>
              <a:gd name="f32" fmla="*/ f27 1 f21"/>
              <a:gd name="f33" fmla="val f31"/>
              <a:gd name="f34" fmla="val f32"/>
              <a:gd name="f35" fmla="*/ f7 f30 1"/>
              <a:gd name="f36" fmla="+- f34 0 f7"/>
              <a:gd name="f37" fmla="+- f33 0 f7"/>
              <a:gd name="f38" fmla="*/ f33 f30 1"/>
              <a:gd name="f39" fmla="*/ f37 1 2"/>
              <a:gd name="f40" fmla="min f37 f36"/>
              <a:gd name="f41" fmla="+- f7 f39 0"/>
              <a:gd name="f42" fmla="*/ f40 f11 1"/>
              <a:gd name="f43" fmla="*/ f42 1 100000"/>
              <a:gd name="f44" fmla="*/ f41 f30 1"/>
              <a:gd name="f45" fmla="*/ f43 1 2"/>
              <a:gd name="f46" fmla="*/ f43 1 4"/>
              <a:gd name="f47" fmla="+- f43 f43 0"/>
              <a:gd name="f48" fmla="+- f34 0 f43"/>
              <a:gd name="f49" fmla="+- f33 0 f43"/>
              <a:gd name="f50" fmla="*/ f43 f30 1"/>
              <a:gd name="f51" fmla="+- f43 f45 0"/>
              <a:gd name="f52" fmla="+- f34 0 f45"/>
              <a:gd name="f53" fmla="+- f48 0 f45"/>
              <a:gd name="f54" fmla="+- f33 0 f45"/>
              <a:gd name="f55" fmla="*/ f48 f30 1"/>
              <a:gd name="f56" fmla="*/ f45 f30 1"/>
              <a:gd name="f57" fmla="*/ f46 f30 1"/>
              <a:gd name="f58" fmla="*/ f49 f30 1"/>
              <a:gd name="f59" fmla="*/ f47 f30 1"/>
              <a:gd name="f60" fmla="*/ f54 f30 1"/>
              <a:gd name="f61" fmla="*/ f52 f30 1"/>
              <a:gd name="f62" fmla="*/ f51 f30 1"/>
              <a:gd name="f63" fmla="*/ f53 f30 1"/>
            </a:gdLst>
            <a:ahLst/>
            <a:cxnLst>
              <a:cxn ang="3cd4">
                <a:pos x="hc" y="t"/>
              </a:cxn>
              <a:cxn ang="0">
                <a:pos x="r" y="vc"/>
              </a:cxn>
              <a:cxn ang="cd4">
                <a:pos x="hc" y="b"/>
              </a:cxn>
              <a:cxn ang="cd2">
                <a:pos x="l" y="vc"/>
              </a:cxn>
              <a:cxn ang="f28">
                <a:pos x="f44" y="f50"/>
              </a:cxn>
              <a:cxn ang="f29">
                <a:pos x="f44" y="f55"/>
              </a:cxn>
            </a:cxnLst>
            <a:rect l="f50" t="f50" r="f60" b="f55"/>
            <a:pathLst>
              <a:path stroke="0">
                <a:moveTo>
                  <a:pt x="f38" y="f56"/>
                </a:moveTo>
                <a:arcTo wR="f56" hR="f56" stAng="f7" swAng="f1"/>
                <a:lnTo>
                  <a:pt x="f60" y="f56"/>
                </a:lnTo>
                <a:arcTo wR="f57" hR="f57" stAng="f7" swAng="f0"/>
                <a:lnTo>
                  <a:pt x="f58" y="f50"/>
                </a:lnTo>
                <a:lnTo>
                  <a:pt x="f56" y="f50"/>
                </a:lnTo>
                <a:arcTo wR="f56" hR="f56" stAng="f2" swAng="f8"/>
                <a:lnTo>
                  <a:pt x="f35" y="f61"/>
                </a:lnTo>
                <a:arcTo wR="f56" hR="f56" stAng="f0" swAng="f9"/>
                <a:lnTo>
                  <a:pt x="f50" y="f55"/>
                </a:lnTo>
                <a:lnTo>
                  <a:pt x="f60" y="f55"/>
                </a:lnTo>
                <a:arcTo wR="f56" hR="f56" stAng="f1" swAng="f8"/>
                <a:close/>
                <a:moveTo>
                  <a:pt x="f56" y="f59"/>
                </a:moveTo>
                <a:arcTo wR="f56" hR="f56" stAng="f1" swAng="f8"/>
                <a:arcTo wR="f57" hR="f57" stAng="f7" swAng="f9"/>
                <a:close/>
              </a:path>
              <a:path stroke="0">
                <a:moveTo>
                  <a:pt x="f56" y="f59"/>
                </a:moveTo>
                <a:arcTo wR="f56" hR="f56" stAng="f1" swAng="f8"/>
                <a:arcTo wR="f57" hR="f57" stAng="f7" swAng="f9"/>
                <a:close/>
                <a:moveTo>
                  <a:pt x="f60" y="f50"/>
                </a:moveTo>
                <a:arcTo wR="f56" hR="f56" stAng="f1" swAng="f10"/>
                <a:arcTo wR="f57" hR="f57" stAng="f0" swAng="f9"/>
                <a:close/>
              </a:path>
              <a:path fill="none">
                <a:moveTo>
                  <a:pt x="f35" y="f62"/>
                </a:moveTo>
                <a:arcTo wR="f56" hR="f56" stAng="f0" swAng="f1"/>
                <a:lnTo>
                  <a:pt x="f58" y="f50"/>
                </a:lnTo>
                <a:lnTo>
                  <a:pt x="f58" y="f56"/>
                </a:lnTo>
                <a:arcTo wR="f56" hR="f56" stAng="f0" swAng="f0"/>
                <a:lnTo>
                  <a:pt x="f38" y="f63"/>
                </a:lnTo>
                <a:arcTo wR="f56" hR="f56" stAng="f7" swAng="f1"/>
                <a:lnTo>
                  <a:pt x="f50" y="f55"/>
                </a:lnTo>
                <a:lnTo>
                  <a:pt x="f50" y="f61"/>
                </a:lnTo>
                <a:arcTo wR="f56" hR="f56" stAng="f7" swAng="f0"/>
                <a:close/>
                <a:moveTo>
                  <a:pt x="f58" y="f50"/>
                </a:moveTo>
                <a:lnTo>
                  <a:pt x="f60" y="f50"/>
                </a:lnTo>
                <a:arcTo wR="f56" hR="f56" stAng="f1" swAng="f8"/>
                <a:moveTo>
                  <a:pt x="f60" y="f50"/>
                </a:moveTo>
                <a:lnTo>
                  <a:pt x="f60" y="f56"/>
                </a:lnTo>
                <a:arcTo wR="f57" hR="f57" stAng="f7" swAng="f0"/>
                <a:moveTo>
                  <a:pt x="f56" y="f59"/>
                </a:moveTo>
                <a:lnTo>
                  <a:pt x="f56" y="f62"/>
                </a:lnTo>
                <a:arcTo wR="f57" hR="f57" stAng="f0" swAng="f0"/>
                <a:arcTo wR="f56" hR="f56" stAng="f7" swAng="f0"/>
                <a:moveTo>
                  <a:pt x="f50" y="f62"/>
                </a:moveTo>
                <a:lnTo>
                  <a:pt x="f50" y="f55"/>
                </a:lnTo>
              </a:path>
            </a:pathLst>
          </a:custGeom>
          <a:solidFill>
            <a:srgbClr val="728653"/>
          </a:solidFill>
          <a:ln w="28575" cap="rnd">
            <a:solidFill>
              <a:srgbClr val="32594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800" b="1" i="0" u="none" strike="noStrike" kern="1200" cap="none" spc="0" baseline="0">
                <a:solidFill>
                  <a:srgbClr val="FFC000"/>
                </a:solidFill>
                <a:uFillTx/>
                <a:latin typeface="Lucida Handwriting" pitchFamily="66"/>
                <a:ea typeface="Calibri" pitchFamily="34"/>
                <a:cs typeface="Times New Roman" pitchFamily="18"/>
              </a:rPr>
              <a:t>DESPRE NOI </a:t>
            </a:r>
            <a:r>
              <a:rPr lang="ro-RO" sz="2800" b="1" i="0" u="none" strike="noStrike" kern="1200" cap="none" spc="0" baseline="0">
                <a:solidFill>
                  <a:srgbClr val="FFC000"/>
                </a:solidFill>
                <a:uFillTx/>
                <a:latin typeface="Century Gothic"/>
                <a:ea typeface="Calibri" pitchFamily="34"/>
                <a:cs typeface="Times New Roman" pitchFamily="18"/>
              </a:rPr>
              <a:t>…</a:t>
            </a:r>
            <a:endParaRPr lang="ro-RO" sz="1100" b="0" i="0" u="none" strike="noStrike" kern="1200" cap="none" spc="0" baseline="0">
              <a:solidFill>
                <a:srgbClr val="FFFFFF"/>
              </a:solidFill>
              <a:uFillTx/>
              <a:latin typeface="Century Gothic"/>
              <a:ea typeface="Calibri" pitchFamily="34"/>
              <a:cs typeface="Times New Roman" pitchFamily="18"/>
            </a:endParaRPr>
          </a:p>
        </p:txBody>
      </p:sp>
      <p:sp>
        <p:nvSpPr>
          <p:cNvPr id="4" name="Flowchart: Document 8"/>
          <p:cNvSpPr/>
          <p:nvPr/>
        </p:nvSpPr>
        <p:spPr>
          <a:xfrm>
            <a:off x="668600" y="1868046"/>
            <a:ext cx="5743575" cy="4412391"/>
          </a:xfrm>
          <a:custGeom>
            <a:avLst/>
            <a:gdLst>
              <a:gd name="f0" fmla="val 10800000"/>
              <a:gd name="f1" fmla="val 5400000"/>
              <a:gd name="f2" fmla="val 180"/>
              <a:gd name="f3" fmla="val w"/>
              <a:gd name="f4" fmla="val h"/>
              <a:gd name="f5" fmla="val 0"/>
              <a:gd name="f6" fmla="val 21600"/>
              <a:gd name="f7" fmla="val 17322"/>
              <a:gd name="f8" fmla="val 10800"/>
              <a:gd name="f9" fmla="val 23922"/>
              <a:gd name="f10" fmla="val 20172"/>
              <a:gd name="f11" fmla="+- 0 0 -180"/>
              <a:gd name="f12" fmla="*/ f3 1 21600"/>
              <a:gd name="f13" fmla="*/ f4 1 21600"/>
              <a:gd name="f14" fmla="+- f6 0 f5"/>
              <a:gd name="f15" fmla="*/ f11 f0 1"/>
              <a:gd name="f16" fmla="*/ f14 1 2"/>
              <a:gd name="f17" fmla="*/ f14 1 21600"/>
              <a:gd name="f18" fmla="*/ f14 17322 1"/>
              <a:gd name="f19" fmla="*/ f14 20172 1"/>
              <a:gd name="f20" fmla="*/ f15 1 f2"/>
              <a:gd name="f21" fmla="+- f5 f16 0"/>
              <a:gd name="f22" fmla="*/ f18 1 21600"/>
              <a:gd name="f23" fmla="*/ f19 1 21600"/>
              <a:gd name="f24" fmla="*/ f5 1 f17"/>
              <a:gd name="f25" fmla="*/ f6 1 f17"/>
              <a:gd name="f26" fmla="+- f20 0 f1"/>
              <a:gd name="f27" fmla="*/ f21 1 f17"/>
              <a:gd name="f28" fmla="*/ f23 1 f17"/>
              <a:gd name="f29" fmla="*/ f22 1 f17"/>
              <a:gd name="f30" fmla="*/ f24 f12 1"/>
              <a:gd name="f31" fmla="*/ f25 f12 1"/>
              <a:gd name="f32" fmla="*/ f24 f13 1"/>
              <a:gd name="f33" fmla="*/ f29 f13 1"/>
              <a:gd name="f34" fmla="*/ f27 f12 1"/>
              <a:gd name="f35" fmla="*/ f28 f13 1"/>
            </a:gdLst>
            <a:ahLst/>
            <a:cxnLst>
              <a:cxn ang="3cd4">
                <a:pos x="hc" y="t"/>
              </a:cxn>
              <a:cxn ang="0">
                <a:pos x="r" y="vc"/>
              </a:cxn>
              <a:cxn ang="cd4">
                <a:pos x="hc" y="b"/>
              </a:cxn>
              <a:cxn ang="cd2">
                <a:pos x="l" y="vc"/>
              </a:cxn>
              <a:cxn ang="f26">
                <a:pos x="f34" y="f35"/>
              </a:cxn>
            </a:cxnLst>
            <a:rect l="f30" t="f32" r="f31" b="f33"/>
            <a:pathLst>
              <a:path w="21600" h="21600">
                <a:moveTo>
                  <a:pt x="f5" y="f5"/>
                </a:moveTo>
                <a:lnTo>
                  <a:pt x="f6" y="f5"/>
                </a:lnTo>
                <a:lnTo>
                  <a:pt x="f6" y="f7"/>
                </a:lnTo>
                <a:cubicBezTo>
                  <a:pt x="f8" y="f7"/>
                  <a:pt x="f8" y="f9"/>
                  <a:pt x="f5" y="f10"/>
                </a:cubicBezTo>
                <a:close/>
              </a:path>
            </a:pathLst>
          </a:custGeom>
          <a:solidFill>
            <a:srgbClr val="C00000"/>
          </a:solidFill>
          <a:ln w="76196" cap="rnd">
            <a:solidFill>
              <a:srgbClr val="6F3F0C"/>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ro-RO" sz="1600" b="1" i="0" u="none" strike="noStrike" kern="1200" cap="none" spc="0" baseline="0">
                <a:solidFill>
                  <a:srgbClr val="FFFFFF"/>
                </a:solidFill>
                <a:uFillTx/>
                <a:latin typeface="Courier New" pitchFamily="49"/>
                <a:ea typeface="Times New Roman" pitchFamily="18"/>
                <a:cs typeface="Times New Roman" pitchFamily="18"/>
              </a:rPr>
              <a:t>”CURSANȚII DE AZI VOR CONDUCE ȘI ORGANIZA STATUL DE MÂINE,</a:t>
            </a:r>
            <a:endParaRPr lang="ro-RO" sz="1600" b="1" i="0" u="none" strike="noStrike" kern="1200" cap="none" spc="0" baseline="0">
              <a:solidFill>
                <a:srgbClr val="FFFFFF"/>
              </a:solidFill>
              <a:uFillTx/>
              <a:latin typeface="Century Gothic"/>
              <a:ea typeface="Calibri" pitchFamily="34"/>
              <a:cs typeface="Times New Roman" pitchFamily="18"/>
            </a:endParaRPr>
          </a:p>
          <a:p>
            <a:pPr marL="0" marR="0" lvl="0" indent="0" algn="ctr" defTabSz="4572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ro-RO" sz="1600" b="1" i="0" u="none" strike="noStrike" kern="1200" cap="none" spc="0" baseline="0">
                <a:solidFill>
                  <a:srgbClr val="FFFFFF"/>
                </a:solidFill>
                <a:uFillTx/>
                <a:latin typeface="Courier New" pitchFamily="49"/>
                <a:ea typeface="Times New Roman" pitchFamily="18"/>
                <a:cs typeface="Times New Roman" pitchFamily="18"/>
              </a:rPr>
              <a:t>VIITORUL NOSTRU VA FI CEEA CE EI VOR ȘTI SĂ FACĂ!</a:t>
            </a:r>
            <a:endParaRPr lang="ro-RO" sz="1600" b="1" i="0" u="none" strike="noStrike" kern="1200" cap="none" spc="0" baseline="0">
              <a:solidFill>
                <a:srgbClr val="FFFFFF"/>
              </a:solidFill>
              <a:uFillTx/>
              <a:latin typeface="Century Gothic"/>
              <a:ea typeface="Calibri" pitchFamily="34"/>
              <a:cs typeface="Times New Roman" pitchFamily="18"/>
            </a:endParaRPr>
          </a:p>
          <a:p>
            <a:pPr marL="0" marR="0" lvl="0" indent="0" algn="ctr" defTabSz="4572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ro-RO" sz="1600" b="1" i="0" u="none" strike="noStrike" kern="1200" cap="none" spc="0" baseline="0">
                <a:solidFill>
                  <a:srgbClr val="FFFFFF"/>
                </a:solidFill>
                <a:uFillTx/>
                <a:latin typeface="Courier New" pitchFamily="49"/>
                <a:ea typeface="Times New Roman" pitchFamily="18"/>
                <a:cs typeface="Times New Roman" pitchFamily="18"/>
              </a:rPr>
              <a:t>MERGI CU ÎNCREDERE ÎN DIRECȚIA VISURILOR TALE!</a:t>
            </a:r>
            <a:endParaRPr lang="ro-RO" sz="1600" b="1" i="0" u="none" strike="noStrike" kern="1200" cap="none" spc="0" baseline="0">
              <a:solidFill>
                <a:srgbClr val="FFFFFF"/>
              </a:solidFill>
              <a:uFillTx/>
              <a:latin typeface="Century Gothic"/>
              <a:ea typeface="Calibri" pitchFamily="34"/>
              <a:cs typeface="Times New Roman" pitchFamily="18"/>
            </a:endParaRPr>
          </a:p>
          <a:p>
            <a:pPr marL="0" marR="0" lvl="0" indent="0" algn="ctr" defTabSz="4572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ro-RO" sz="1600" b="1" i="0" u="none" strike="noStrike" kern="1200" cap="none" spc="0" baseline="0">
                <a:solidFill>
                  <a:srgbClr val="FFFFFF"/>
                </a:solidFill>
                <a:uFillTx/>
                <a:latin typeface="Courier New" pitchFamily="49"/>
                <a:ea typeface="Times New Roman" pitchFamily="18"/>
                <a:cs typeface="Times New Roman" pitchFamily="18"/>
              </a:rPr>
              <a:t>TRĂIEȘTE ÎMPREUNĂ CU NOI VIAȚA PE CARE ȚI-AI IMAGINAT-O!</a:t>
            </a:r>
            <a:r>
              <a:rPr lang="ro-RO" sz="1600" b="1" i="0" u="none" strike="noStrike" kern="1200" cap="none" spc="0" baseline="0">
                <a:solidFill>
                  <a:srgbClr val="FFFFFF"/>
                </a:solidFill>
                <a:uFillTx/>
                <a:latin typeface="Century Gothic"/>
                <a:ea typeface="Calibri" pitchFamily="34"/>
                <a:cs typeface="Times New Roman" pitchFamily="18"/>
              </a:rPr>
              <a:t> </a:t>
            </a:r>
            <a:r>
              <a:rPr lang="ro-RO" sz="1600" b="1" i="0" u="none" strike="noStrike" kern="1200" cap="none" spc="0" baseline="0">
                <a:solidFill>
                  <a:srgbClr val="FFFFFF"/>
                </a:solidFill>
                <a:uFillTx/>
                <a:latin typeface="Courier New" pitchFamily="49"/>
                <a:ea typeface="Times New Roman" pitchFamily="18"/>
                <a:cs typeface="Times New Roman" pitchFamily="18"/>
              </a:rPr>
              <a:t>”</a:t>
            </a:r>
            <a:endParaRPr lang="ro-RO" sz="1600" b="1" i="0" u="none" strike="noStrike" kern="1200" cap="none" spc="0" baseline="0">
              <a:solidFill>
                <a:srgbClr val="FFFFFF"/>
              </a:solidFill>
              <a:uFillTx/>
              <a:latin typeface="Century Gothic"/>
              <a:ea typeface="Calibri" pitchFamily="34"/>
              <a:cs typeface="Times New Roman" pitchFamily="18"/>
            </a:endParaRPr>
          </a:p>
          <a:p>
            <a:pPr marL="0" marR="0" lvl="0" indent="0" algn="ctr" defTabSz="4572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Century Gothic"/>
                <a:ea typeface="Calibri" pitchFamily="34"/>
                <a:cs typeface="Times New Roman" pitchFamily="18"/>
              </a:rPr>
              <a:t> </a:t>
            </a:r>
            <a:endParaRPr lang="ro-RO" sz="1600" b="1" i="0" u="none" strike="noStrike" kern="1200" cap="none" spc="0" baseline="0">
              <a:solidFill>
                <a:srgbClr val="FFFFFF"/>
              </a:solidFill>
              <a:uFillTx/>
              <a:latin typeface="Century Gothic"/>
              <a:ea typeface="Calibri" pitchFamily="34"/>
              <a:cs typeface="Times New Roman" pitchFamily="18"/>
            </a:endParaRPr>
          </a:p>
        </p:txBody>
      </p:sp>
      <p:sp>
        <p:nvSpPr>
          <p:cNvPr id="5" name="Snip Diagonal Corner Rectangle 9"/>
          <p:cNvSpPr/>
          <p:nvPr/>
        </p:nvSpPr>
        <p:spPr>
          <a:xfrm>
            <a:off x="6607820" y="1557342"/>
            <a:ext cx="4938390" cy="3829223"/>
          </a:xfrm>
          <a:custGeom>
            <a:avLst/>
            <a:gdLst>
              <a:gd name="f0" fmla="val w"/>
              <a:gd name="f1" fmla="val h"/>
              <a:gd name="f2" fmla="val ss"/>
              <a:gd name="f3" fmla="val 0"/>
              <a:gd name="f4" fmla="val 34653"/>
              <a:gd name="f5" fmla="val 16667"/>
              <a:gd name="f6" fmla="abs f0"/>
              <a:gd name="f7" fmla="abs f1"/>
              <a:gd name="f8" fmla="abs f2"/>
              <a:gd name="f9" fmla="?: f6 f0 1"/>
              <a:gd name="f10" fmla="?: f7 f1 1"/>
              <a:gd name="f11" fmla="?: f8 f2 1"/>
              <a:gd name="f12" fmla="*/ f9 1 21600"/>
              <a:gd name="f13" fmla="*/ f10 1 21600"/>
              <a:gd name="f14" fmla="*/ 21600 f9 1"/>
              <a:gd name="f15" fmla="*/ 21600 f10 1"/>
              <a:gd name="f16" fmla="min f13 f12"/>
              <a:gd name="f17" fmla="*/ f14 1 f11"/>
              <a:gd name="f18" fmla="*/ f15 1 f11"/>
              <a:gd name="f19" fmla="val f17"/>
              <a:gd name="f20" fmla="val f18"/>
              <a:gd name="f21" fmla="*/ f3 f16 1"/>
              <a:gd name="f22" fmla="+- f20 0 f3"/>
              <a:gd name="f23" fmla="+- f19 0 f3"/>
              <a:gd name="f24" fmla="*/ f19 f16 1"/>
              <a:gd name="f25" fmla="*/ f20 f16 1"/>
              <a:gd name="f26" fmla="min f23 f22"/>
              <a:gd name="f27" fmla="*/ f26 f4 1"/>
              <a:gd name="f28" fmla="*/ f26 f5 1"/>
              <a:gd name="f29" fmla="*/ f27 1 100000"/>
              <a:gd name="f30" fmla="*/ f28 1 100000"/>
              <a:gd name="f31" fmla="+- f19 0 f29"/>
              <a:gd name="f32" fmla="+- f20 0 f29"/>
              <a:gd name="f33" fmla="+- f19 0 f30"/>
              <a:gd name="f34" fmla="+- f20 0 f30"/>
              <a:gd name="f35" fmla="+- f29 0 f30"/>
              <a:gd name="f36" fmla="*/ f29 f16 1"/>
              <a:gd name="f37" fmla="*/ f30 f16 1"/>
              <a:gd name="f38" fmla="?: f35 f29 f30"/>
              <a:gd name="f39" fmla="*/ f33 f16 1"/>
              <a:gd name="f40" fmla="*/ f32 f16 1"/>
              <a:gd name="f41" fmla="*/ f31 f16 1"/>
              <a:gd name="f42" fmla="*/ f34 f16 1"/>
              <a:gd name="f43" fmla="*/ f38 1 2"/>
              <a:gd name="f44" fmla="+- f19 0 f43"/>
              <a:gd name="f45" fmla="+- f20 0 f43"/>
              <a:gd name="f46" fmla="*/ f43 f16 1"/>
              <a:gd name="f47" fmla="*/ f44 f16 1"/>
              <a:gd name="f48" fmla="*/ f45 f16 1"/>
            </a:gdLst>
            <a:ahLst/>
            <a:cxnLst>
              <a:cxn ang="3cd4">
                <a:pos x="hc" y="t"/>
              </a:cxn>
              <a:cxn ang="0">
                <a:pos x="r" y="vc"/>
              </a:cxn>
              <a:cxn ang="cd4">
                <a:pos x="hc" y="b"/>
              </a:cxn>
              <a:cxn ang="cd2">
                <a:pos x="l" y="vc"/>
              </a:cxn>
            </a:cxnLst>
            <a:rect l="f46" t="f46" r="f47" b="f48"/>
            <a:pathLst>
              <a:path>
                <a:moveTo>
                  <a:pt x="f36" y="f21"/>
                </a:moveTo>
                <a:lnTo>
                  <a:pt x="f39" y="f21"/>
                </a:lnTo>
                <a:lnTo>
                  <a:pt x="f24" y="f37"/>
                </a:lnTo>
                <a:lnTo>
                  <a:pt x="f24" y="f40"/>
                </a:lnTo>
                <a:lnTo>
                  <a:pt x="f41" y="f25"/>
                </a:lnTo>
                <a:lnTo>
                  <a:pt x="f37" y="f25"/>
                </a:lnTo>
                <a:lnTo>
                  <a:pt x="f21" y="f42"/>
                </a:lnTo>
                <a:lnTo>
                  <a:pt x="f21" y="f36"/>
                </a:lnTo>
                <a:close/>
              </a:path>
            </a:pathLst>
          </a:custGeom>
          <a:blipFill>
            <a:blip r:embed="rId3">
              <a:alphaModFix/>
            </a:blip>
            <a:stretch>
              <a:fillRect/>
            </a:stretch>
          </a:blipFill>
          <a:ln w="15873" cap="rnd">
            <a:solidFill>
              <a:srgbClr val="782009"/>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FFFFFF"/>
              </a:solidFill>
              <a:uFillTx/>
              <a:latin typeface="Century Gothi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3000" fill="hold"/>
                                        <p:tgtEl>
                                          <p:spTgt spid="3"/>
                                        </p:tgtEl>
                                        <p:attrNameLst>
                                          <p:attrName>ppt_x</p:attrName>
                                        </p:attrNameLst>
                                      </p:cBhvr>
                                      <p:tavLst>
                                        <p:tav tm="0">
                                          <p:val>
                                            <p:strVal val="1+#ppt_w/2"/>
                                          </p:val>
                                        </p:tav>
                                        <p:tav tm="100000">
                                          <p:val>
                                            <p:strVal val="#ppt_x"/>
                                          </p:val>
                                        </p:tav>
                                      </p:tavLst>
                                    </p:anim>
                                    <p:anim calcmode="lin" valueType="num">
                                      <p:cBhvr>
                                        <p:cTn id="13" dur="3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7700"/>
                            </p:stCondLst>
                            <p:childTnLst>
                              <p:par>
                                <p:cTn id="15" presetID="2" presetClass="entr" presetSubtype="1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ppt_x</p:attrName>
                                        </p:attrNameLst>
                                      </p:cBhvr>
                                      <p:tavLst>
                                        <p:tav tm="0">
                                          <p:val>
                                            <p:strVal val="0-#ppt_w/2"/>
                                          </p:val>
                                        </p:tav>
                                        <p:tav tm="100000">
                                          <p:val>
                                            <p:strVal val="#ppt_x"/>
                                          </p:val>
                                        </p:tav>
                                      </p:tavLst>
                                    </p:anim>
                                    <p:anim calcmode="lin" valueType="num">
                                      <p:cBhvr>
                                        <p:cTn id="18" dur="20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97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ppt_x</p:attrName>
                                        </p:attrNameLst>
                                      </p:cBhvr>
                                      <p:tavLst>
                                        <p:tav tm="0">
                                          <p:val>
                                            <p:strVal val="1+#ppt_w/2"/>
                                          </p:val>
                                        </p:tav>
                                        <p:tav tm="100000">
                                          <p:val>
                                            <p:strVal val="#ppt_x"/>
                                          </p:val>
                                        </p:tav>
                                      </p:tavLst>
                                    </p:anim>
                                    <p:anim calcmode="lin" valueType="num">
                                      <p:cBhvr>
                                        <p:cTn id="2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609856" y="0"/>
            <a:ext cx="4546241" cy="4546241"/>
          </a:xfrm>
          <a:prstGeom prst="rect">
            <a:avLst/>
          </a:prstGeom>
          <a:noFill/>
          <a:ln cap="flat">
            <a:noFill/>
          </a:ln>
        </p:spPr>
      </p:pic>
      <p:pic>
        <p:nvPicPr>
          <p:cNvPr id="3" name="Picture 4"/>
          <p:cNvPicPr>
            <a:picLocks noChangeAspect="1"/>
          </p:cNvPicPr>
          <p:nvPr/>
        </p:nvPicPr>
        <p:blipFill>
          <a:blip r:embed="rId3"/>
          <a:stretch>
            <a:fillRect/>
          </a:stretch>
        </p:blipFill>
        <p:spPr>
          <a:xfrm>
            <a:off x="6001719" y="2591391"/>
            <a:ext cx="6216200" cy="4638239"/>
          </a:xfrm>
          <a:prstGeom prst="rect">
            <a:avLst/>
          </a:prstGeom>
          <a:noFill/>
          <a:ln cap="flat">
            <a:noFill/>
          </a:ln>
        </p:spPr>
      </p:pic>
      <p:pic>
        <p:nvPicPr>
          <p:cNvPr id="4" name="Picture 5"/>
          <p:cNvPicPr>
            <a:picLocks noChangeAspect="1"/>
          </p:cNvPicPr>
          <p:nvPr/>
        </p:nvPicPr>
        <p:blipFill>
          <a:blip r:embed="rId4"/>
          <a:stretch>
            <a:fillRect/>
          </a:stretch>
        </p:blipFill>
        <p:spPr>
          <a:xfrm>
            <a:off x="6796076" y="0"/>
            <a:ext cx="4627485" cy="2591391"/>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9"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AutoShape 2" descr="Războiul de Independență al României (1877 – 1878)"/>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pic>
        <p:nvPicPr>
          <p:cNvPr id="3" name="Picture 8"/>
          <p:cNvPicPr>
            <a:picLocks noChangeAspect="1"/>
          </p:cNvPicPr>
          <p:nvPr/>
        </p:nvPicPr>
        <p:blipFill>
          <a:blip r:embed="rId2"/>
          <a:stretch>
            <a:fillRect/>
          </a:stretch>
        </p:blipFill>
        <p:spPr>
          <a:xfrm>
            <a:off x="1534866" y="711978"/>
            <a:ext cx="10500805" cy="6146021"/>
          </a:xfrm>
          <a:prstGeom prst="rect">
            <a:avLst/>
          </a:prstGeom>
          <a:noFill/>
          <a:ln cap="flat">
            <a:noFill/>
          </a:ln>
        </p:spPr>
      </p:pic>
      <p:sp>
        <p:nvSpPr>
          <p:cNvPr id="4" name="AutoShape 4" descr="C:\Users\asus pc\Desktop\Folder nou\duel-de-artilerie-intre-bateriile-romane-si-otomane-calafat-vidin-1877.webp"/>
          <p:cNvSpPr/>
          <p:nvPr/>
        </p:nvSpPr>
        <p:spPr>
          <a:xfrm>
            <a:off x="307979" y="793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
        <p:nvSpPr>
          <p:cNvPr id="5" name="AutoShape 6" descr="C:\Users\asus pc\Desktop\Folder nou\duel-de-artilerie-intre-bateriile-romane-si-otomane-calafat-vidin-1877.webp"/>
          <p:cNvSpPr/>
          <p:nvPr/>
        </p:nvSpPr>
        <p:spPr>
          <a:xfrm>
            <a:off x="460372" y="16034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470638" y="-179743"/>
            <a:ext cx="6543300" cy="3528248"/>
          </a:xfrm>
          <a:prstGeom prst="rect">
            <a:avLst/>
          </a:prstGeom>
          <a:noFill/>
          <a:ln cap="flat">
            <a:noFill/>
          </a:ln>
        </p:spPr>
      </p:pic>
      <p:pic>
        <p:nvPicPr>
          <p:cNvPr id="3" name="Picture 4"/>
          <p:cNvPicPr>
            <a:picLocks noChangeAspect="1"/>
          </p:cNvPicPr>
          <p:nvPr/>
        </p:nvPicPr>
        <p:blipFill>
          <a:blip r:embed="rId3"/>
          <a:stretch>
            <a:fillRect/>
          </a:stretch>
        </p:blipFill>
        <p:spPr>
          <a:xfrm>
            <a:off x="6116558" y="3052294"/>
            <a:ext cx="5963826" cy="4004907"/>
          </a:xfrm>
          <a:prstGeom prst="rect">
            <a:avLst/>
          </a:prstGeom>
          <a:noFill/>
          <a:ln cap="flat">
            <a:noFill/>
          </a:ln>
        </p:spPr>
      </p:pic>
      <p:pic>
        <p:nvPicPr>
          <p:cNvPr id="4" name="Picture 5"/>
          <p:cNvPicPr>
            <a:picLocks noChangeAspect="1"/>
          </p:cNvPicPr>
          <p:nvPr/>
        </p:nvPicPr>
        <p:blipFill>
          <a:blip r:embed="rId4"/>
          <a:stretch>
            <a:fillRect/>
          </a:stretch>
        </p:blipFill>
        <p:spPr>
          <a:xfrm>
            <a:off x="2323508" y="3527426"/>
            <a:ext cx="2418780" cy="3330573"/>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9"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pic>
        <p:nvPicPr>
          <p:cNvPr id="2" name="Picture 3" descr="F:\chenare\red_spirals_border.png"/>
          <p:cNvPicPr>
            <a:picLocks noChangeAspect="1"/>
          </p:cNvPicPr>
          <p:nvPr/>
        </p:nvPicPr>
        <p:blipFill>
          <a:blip r:embed="rId2"/>
          <a:srcRect/>
          <a:stretch>
            <a:fillRect/>
          </a:stretch>
        </p:blipFill>
        <p:spPr>
          <a:xfrm rot="5400013">
            <a:off x="3189701" y="-1665058"/>
            <a:ext cx="7564117" cy="10677521"/>
          </a:xfrm>
          <a:prstGeom prst="rect">
            <a:avLst/>
          </a:prstGeom>
          <a:noFill/>
          <a:ln cap="flat">
            <a:noFill/>
          </a:ln>
        </p:spPr>
      </p:pic>
      <p:pic>
        <p:nvPicPr>
          <p:cNvPr id="3" name="Picture 4" descr="F:\POZE DENISA\WhatsApp Unknown 2022-11-19 at 12.50.28\WhatsApp Image 2022-11-19 at 12.12.07.jpeg"/>
          <p:cNvPicPr>
            <a:picLocks noChangeAspect="1"/>
          </p:cNvPicPr>
          <p:nvPr/>
        </p:nvPicPr>
        <p:blipFill>
          <a:blip r:embed="rId3"/>
          <a:srcRect/>
          <a:stretch>
            <a:fillRect/>
          </a:stretch>
        </p:blipFill>
        <p:spPr>
          <a:xfrm>
            <a:off x="2486025" y="1202682"/>
            <a:ext cx="3067683" cy="4086225"/>
          </a:xfrm>
          <a:prstGeom prst="rect">
            <a:avLst/>
          </a:prstGeom>
          <a:noFill/>
          <a:ln cap="flat">
            <a:noFill/>
          </a:ln>
        </p:spPr>
      </p:pic>
      <p:pic>
        <p:nvPicPr>
          <p:cNvPr id="4" name="Picture 6"/>
          <p:cNvPicPr>
            <a:picLocks noChangeAspect="1"/>
          </p:cNvPicPr>
          <p:nvPr/>
        </p:nvPicPr>
        <p:blipFill>
          <a:blip r:embed="rId4"/>
          <a:stretch>
            <a:fillRect/>
          </a:stretch>
        </p:blipFill>
        <p:spPr>
          <a:xfrm>
            <a:off x="5413682" y="432193"/>
            <a:ext cx="3106417" cy="4153533"/>
          </a:xfrm>
          <a:prstGeom prst="rect">
            <a:avLst/>
          </a:prstGeom>
          <a:noFill/>
          <a:ln cap="flat">
            <a:noFill/>
          </a:ln>
        </p:spPr>
      </p:pic>
      <p:pic>
        <p:nvPicPr>
          <p:cNvPr id="5" name="Picture 7" descr="F:\POZE DENISA\WhatsApp Unknown 2022-11-19 at 12.50.28\WhatsApp Image 2022-11-19 at 12.12.10 (2).jpeg"/>
          <p:cNvPicPr>
            <a:picLocks noChangeAspect="1"/>
          </p:cNvPicPr>
          <p:nvPr/>
        </p:nvPicPr>
        <p:blipFill>
          <a:blip r:embed="rId5"/>
          <a:srcRect/>
          <a:stretch>
            <a:fillRect/>
          </a:stretch>
        </p:blipFill>
        <p:spPr>
          <a:xfrm>
            <a:off x="8380073" y="1478182"/>
            <a:ext cx="3296283" cy="4391021"/>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6" name="Picture 5"/>
          <p:cNvPicPr>
            <a:picLocks noChangeAspect="1"/>
          </p:cNvPicPr>
          <p:nvPr/>
        </p:nvPicPr>
        <p:blipFill>
          <a:blip r:embed="rId6"/>
          <a:stretch>
            <a:fillRect/>
          </a:stretch>
        </p:blipFill>
        <p:spPr>
          <a:xfrm>
            <a:off x="5413682" y="3639535"/>
            <a:ext cx="2821298" cy="3379220"/>
          </a:xfrm>
          <a:prstGeom prst="rect">
            <a:avLst/>
          </a:prstGeom>
          <a:noFill/>
          <a:ln cap="flat">
            <a:noFill/>
          </a:ln>
          <a:effectLst>
            <a:outerShdw dist="12003" dir="900386" algn="tl">
              <a:srgbClr val="000000">
                <a:alpha val="3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3"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0-#ppt_w/2"/>
                                          </p:val>
                                        </p:tav>
                                        <p:tav tm="100000">
                                          <p:val>
                                            <p:strVal val="#ppt_x"/>
                                          </p:val>
                                        </p:tav>
                                      </p:tavLst>
                                    </p:anim>
                                    <p:anim calcmode="lin" valueType="num">
                                      <p:cBhvr additive="base">
                                        <p:cTn id="19" dur="2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1+#ppt_w/2"/>
                                          </p:val>
                                        </p:tav>
                                        <p:tav tm="100000">
                                          <p:val>
                                            <p:strVal val="#ppt_x"/>
                                          </p:val>
                                        </p:tav>
                                      </p:tavLst>
                                    </p:anim>
                                    <p:anim calcmode="lin" valueType="num">
                                      <p:cBhvr additive="base">
                                        <p:cTn id="24" dur="20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3000" fill="hold"/>
                                        <p:tgtEl>
                                          <p:spTgt spid="6"/>
                                        </p:tgtEl>
                                        <p:attrNameLst>
                                          <p:attrName>ppt_x</p:attrName>
                                        </p:attrNameLst>
                                      </p:cBhvr>
                                      <p:tavLst>
                                        <p:tav tm="0">
                                          <p:val>
                                            <p:strVal val="1+#ppt_w/2"/>
                                          </p:val>
                                        </p:tav>
                                        <p:tav tm="100000">
                                          <p:val>
                                            <p:strVal val="#ppt_x"/>
                                          </p:val>
                                        </p:tav>
                                      </p:tavLst>
                                    </p:anim>
                                    <p:anim calcmode="lin" valueType="num">
                                      <p:cBhvr additive="base">
                                        <p:cTn id="29"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pic>
        <p:nvPicPr>
          <p:cNvPr id="2" name="Imagine 30" descr="E:\Folder nou (2)\images3U62T5DO.jpg"/>
          <p:cNvPicPr>
            <a:picLocks noChangeAspect="1"/>
          </p:cNvPicPr>
          <p:nvPr/>
        </p:nvPicPr>
        <p:blipFill>
          <a:blip r:embed="rId2"/>
          <a:srcRect/>
          <a:stretch>
            <a:fillRect/>
          </a:stretch>
        </p:blipFill>
        <p:spPr>
          <a:xfrm rot="5400013">
            <a:off x="3114134" y="-1576705"/>
            <a:ext cx="7514594" cy="10668003"/>
          </a:xfrm>
          <a:prstGeom prst="rect">
            <a:avLst/>
          </a:prstGeom>
          <a:noFill/>
          <a:ln cap="flat">
            <a:noFill/>
          </a:ln>
        </p:spPr>
      </p:pic>
      <p:sp>
        <p:nvSpPr>
          <p:cNvPr id="3" name="Oval 5"/>
          <p:cNvSpPr/>
          <p:nvPr/>
        </p:nvSpPr>
        <p:spPr>
          <a:xfrm>
            <a:off x="1650775" y="209553"/>
            <a:ext cx="1085850" cy="9525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7619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3600" b="0" i="0" u="none" strike="noStrike" kern="0" cap="none" spc="0" baseline="0" dirty="0">
                <a:solidFill>
                  <a:srgbClr val="FFFFFF"/>
                </a:solidFill>
                <a:uFillTx/>
                <a:latin typeface="Algerian" pitchFamily="82"/>
                <a:ea typeface="Calibri" pitchFamily="34"/>
                <a:cs typeface="Times New Roman" pitchFamily="18"/>
              </a:rPr>
              <a:t>2</a:t>
            </a:r>
            <a:endParaRPr lang="ro-RO" sz="1100" b="0" i="0" u="none" strike="noStrike" kern="0" cap="none" spc="0" baseline="0" dirty="0">
              <a:solidFill>
                <a:srgbClr val="FFFFFF"/>
              </a:solidFill>
              <a:uFillTx/>
              <a:latin typeface="Calibri"/>
              <a:ea typeface="Calibri" pitchFamily="34"/>
              <a:cs typeface="Times New Roman" pitchFamily="18"/>
            </a:endParaRPr>
          </a:p>
        </p:txBody>
      </p:sp>
      <p:sp>
        <p:nvSpPr>
          <p:cNvPr id="4" name="Oval 6"/>
          <p:cNvSpPr/>
          <p:nvPr/>
        </p:nvSpPr>
        <p:spPr>
          <a:xfrm>
            <a:off x="10807659" y="209553"/>
            <a:ext cx="1085850" cy="9525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7619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3600" b="0" i="0" u="none" strike="noStrike" kern="1200" cap="none" spc="0" baseline="0">
                <a:solidFill>
                  <a:srgbClr val="FFFFFF"/>
                </a:solidFill>
                <a:uFillTx/>
                <a:latin typeface="Algerian" pitchFamily="82"/>
                <a:ea typeface="Calibri" pitchFamily="34"/>
                <a:cs typeface="Times New Roman" pitchFamily="18"/>
              </a:rPr>
              <a:t>0</a:t>
            </a:r>
            <a:endParaRPr lang="ro-RO" sz="1100" b="0" i="0" u="none" strike="noStrike" kern="1200" cap="none" spc="0" baseline="0">
              <a:solidFill>
                <a:srgbClr val="000000"/>
              </a:solidFill>
              <a:uFillTx/>
              <a:latin typeface="Calibri" pitchFamily="34"/>
              <a:ea typeface="Calibri" pitchFamily="34"/>
              <a:cs typeface="Times New Roman" pitchFamily="18"/>
            </a:endParaRPr>
          </a:p>
        </p:txBody>
      </p:sp>
      <p:sp>
        <p:nvSpPr>
          <p:cNvPr id="5" name="Oval 7"/>
          <p:cNvSpPr/>
          <p:nvPr/>
        </p:nvSpPr>
        <p:spPr>
          <a:xfrm>
            <a:off x="1524003" y="6381753"/>
            <a:ext cx="1085850" cy="9525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7619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3600" b="0" i="0" u="none" strike="noStrike" kern="1200" cap="none" spc="0" baseline="0">
                <a:solidFill>
                  <a:srgbClr val="FFFFFF"/>
                </a:solidFill>
                <a:uFillTx/>
                <a:latin typeface="Algerian" pitchFamily="82"/>
                <a:ea typeface="Calibri" pitchFamily="34"/>
                <a:cs typeface="Times New Roman" pitchFamily="18"/>
              </a:rPr>
              <a:t>1</a:t>
            </a:r>
            <a:endParaRPr lang="ro-RO" sz="1100" b="0" i="0" u="none" strike="noStrike" kern="1200" cap="none" spc="0" baseline="0">
              <a:solidFill>
                <a:srgbClr val="000000"/>
              </a:solidFill>
              <a:uFillTx/>
              <a:latin typeface="Calibri" pitchFamily="34"/>
              <a:ea typeface="Calibri" pitchFamily="34"/>
              <a:cs typeface="Times New Roman" pitchFamily="18"/>
            </a:endParaRPr>
          </a:p>
        </p:txBody>
      </p:sp>
      <p:sp>
        <p:nvSpPr>
          <p:cNvPr id="6" name="Oval 8"/>
          <p:cNvSpPr/>
          <p:nvPr/>
        </p:nvSpPr>
        <p:spPr>
          <a:xfrm>
            <a:off x="10897810" y="6381753"/>
            <a:ext cx="1085850" cy="9525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76196"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3600" b="0" i="0" u="none" strike="noStrike" kern="1200" cap="none" spc="0" baseline="0">
                <a:solidFill>
                  <a:srgbClr val="FFFFFF"/>
                </a:solidFill>
                <a:uFillTx/>
                <a:latin typeface="Algerian" pitchFamily="82"/>
                <a:ea typeface="Calibri" pitchFamily="34"/>
                <a:cs typeface="Times New Roman" pitchFamily="18"/>
              </a:rPr>
              <a:t>9</a:t>
            </a:r>
            <a:endParaRPr lang="ro-RO" sz="1100" b="0" i="0" u="none" strike="noStrike" kern="1200" cap="none" spc="0" baseline="0">
              <a:solidFill>
                <a:srgbClr val="000000"/>
              </a:solidFill>
              <a:uFillTx/>
              <a:latin typeface="Calibri" pitchFamily="34"/>
              <a:ea typeface="Calibri" pitchFamily="34"/>
              <a:cs typeface="Times New Roman" pitchFamily="18"/>
            </a:endParaRPr>
          </a:p>
        </p:txBody>
      </p:sp>
      <p:pic>
        <p:nvPicPr>
          <p:cNvPr id="7" name="Picture 9" descr="F:\75540305_2650859834952267_1101639449063718912_n.jpg"/>
          <p:cNvPicPr>
            <a:picLocks noChangeAspect="1"/>
          </p:cNvPicPr>
          <p:nvPr/>
        </p:nvPicPr>
        <p:blipFill>
          <a:blip r:embed="rId3"/>
          <a:srcRect/>
          <a:stretch>
            <a:fillRect/>
          </a:stretch>
        </p:blipFill>
        <p:spPr>
          <a:xfrm>
            <a:off x="2287005" y="1428119"/>
            <a:ext cx="3629025" cy="4773296"/>
          </a:xfrm>
          <a:prstGeom prst="rect">
            <a:avLst/>
          </a:prstGeom>
          <a:noFill/>
          <a:ln cap="flat">
            <a:noFill/>
          </a:ln>
        </p:spPr>
      </p:pic>
      <p:sp>
        <p:nvSpPr>
          <p:cNvPr id="8" name="Text Box 2"/>
          <p:cNvSpPr txBox="1"/>
          <p:nvPr/>
        </p:nvSpPr>
        <p:spPr>
          <a:xfrm>
            <a:off x="5709970" y="1827528"/>
            <a:ext cx="5305421" cy="3731264"/>
          </a:xfrm>
          <a:prstGeom prst="rect">
            <a:avLst/>
          </a:prstGeom>
          <a:solidFill>
            <a:srgbClr val="FFC000"/>
          </a:solidFill>
          <a:ln w="76196" cap="flat">
            <a:solidFill>
              <a:srgbClr val="ED7D31"/>
            </a:solidFill>
            <a:prstDash val="solid"/>
            <a:miter/>
          </a:ln>
        </p:spPr>
        <p:txBody>
          <a:bodyPr vert="horz" wrap="square" lIns="91440" tIns="45720" rIns="91440" bIns="45720" anchor="t" anchorCtr="0" compatLnSpc="1">
            <a:spAutoFit/>
          </a:bodyPr>
          <a:lstStyle/>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800" b="1" i="0" u="sng" strike="noStrike" kern="0" cap="none" spc="0" baseline="0">
                <a:solidFill>
                  <a:srgbClr val="C00000"/>
                </a:solidFill>
                <a:uFillTx/>
                <a:latin typeface="Courier New" pitchFamily="49"/>
                <a:ea typeface="Calibri" pitchFamily="34"/>
                <a:cs typeface="Times New Roman" pitchFamily="18"/>
              </a:rPr>
              <a:t>FORMARE PROFESIONALA LA STANDARDE EUROPENE</a:t>
            </a:r>
            <a:endParaRPr lang="ro-RO" sz="1100" b="0" i="0" u="none" strike="noStrike" kern="0" cap="none" spc="0" baseline="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small" spc="0" baseline="0">
                <a:solidFill>
                  <a:srgbClr val="000000"/>
                </a:solidFill>
                <a:uFillTx/>
                <a:latin typeface="Calibri" pitchFamily="34"/>
                <a:ea typeface="Calibri" pitchFamily="34"/>
                <a:cs typeface="Times New Roman" pitchFamily="18"/>
              </a:rPr>
              <a:t>In anul scolar 2019-2020, Scoala Postliceala Sanitara Gheorghe Titeica din Calafat este castigatoarea proiectului </a:t>
            </a:r>
            <a:r>
              <a:rPr lang="en-US" sz="1200" b="1" i="0" u="sng" strike="noStrike" kern="0" cap="small" spc="0" baseline="0">
                <a:solidFill>
                  <a:srgbClr val="C00000"/>
                </a:solidFill>
                <a:uFillTx/>
                <a:latin typeface="Calibri" pitchFamily="34"/>
                <a:ea typeface="Calibri" pitchFamily="34"/>
                <a:cs typeface="Times New Roman" pitchFamily="18"/>
              </a:rPr>
              <a:t>ERASMUS+ cu nr 2019-1-R001-KA102-06 1953.</a:t>
            </a:r>
            <a:endParaRPr lang="ro-RO" sz="1100" b="0" i="0" u="none" strike="noStrike" kern="0" cap="none" spc="0" baseline="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small" spc="0" baseline="0">
                <a:solidFill>
                  <a:srgbClr val="000000"/>
                </a:solidFill>
                <a:uFillTx/>
                <a:latin typeface="Calibri" pitchFamily="34"/>
                <a:ea typeface="Calibri" pitchFamily="34"/>
                <a:cs typeface="Times New Roman" pitchFamily="18"/>
              </a:rPr>
              <a:t>In cadrul proiectului, un grup format din 15 elevi din anul II specializarea asistenti medicali generalisti de la Sc. Postliceala Sanitara Gheorghe Titeica din Calafat si 15 elevi de la scolile partenere (Scoala Postliceala Sanitara Gheorghe Titeica Dr. Tr. Severin si Scoala Postliceala Sanitara Ion Nanuti Calarasi), </a:t>
            </a:r>
            <a:r>
              <a:rPr lang="en-US" sz="1800" b="1" i="0" u="sng" strike="noStrike" kern="0" cap="small" spc="0" baseline="0">
                <a:solidFill>
                  <a:srgbClr val="FF0000"/>
                </a:solidFill>
                <a:uFillTx/>
                <a:latin typeface="Calibri" pitchFamily="34"/>
                <a:ea typeface="Calibri" pitchFamily="34"/>
                <a:cs typeface="Times New Roman" pitchFamily="18"/>
              </a:rPr>
              <a:t>vor efectua, in semestrul II al acestui an scolar, trei saptamani de stagiu clinic intr-un spital din Vibo Valentia Italia.</a:t>
            </a:r>
            <a:endParaRPr lang="ro-RO" sz="1100" b="0" i="0" u="none" strike="noStrike" kern="0" cap="none" spc="0" baseline="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en-US" sz="1200" b="1" i="0" u="none" strike="noStrike" kern="0" cap="small" spc="0" baseline="0">
                <a:solidFill>
                  <a:srgbClr val="000000"/>
                </a:solidFill>
                <a:uFillTx/>
                <a:latin typeface="Calibri" pitchFamily="34"/>
                <a:ea typeface="Calibri" pitchFamily="34"/>
                <a:cs typeface="Times New Roman" pitchFamily="18"/>
              </a:rPr>
              <a:t>Le dorim mult succes tuturor elevilor participanti si felicitam calduros pe toti cei implicati in realizarea acestui proiect!</a:t>
            </a:r>
            <a:endParaRPr lang="ro-RO" sz="1100" b="0" i="0" u="none" strike="noStrike" kern="0" cap="none" spc="0" baseline="0">
              <a:solidFill>
                <a:srgbClr val="000000"/>
              </a:solidFill>
              <a:uFillTx/>
              <a:latin typeface="Calibri" pitchFamily="34"/>
              <a:ea typeface="Calibri" pitchFamily="34"/>
              <a:cs typeface="Times New Roman" pitchFamily="1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1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3"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1+#ppt_w/2"/>
                                          </p:val>
                                        </p:tav>
                                        <p:tav tm="100000">
                                          <p:val>
                                            <p:strVal val="#ppt_x"/>
                                          </p:val>
                                        </p:tav>
                                      </p:tavLst>
                                    </p:anim>
                                    <p:anim calcmode="lin" valueType="num">
                                      <p:cBhvr additive="base">
                                        <p:cTn id="23" dur="20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9"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1+#ppt_w/2"/>
                                          </p:val>
                                        </p:tav>
                                        <p:tav tm="100000">
                                          <p:val>
                                            <p:strVal val="#ppt_x"/>
                                          </p:val>
                                        </p:tav>
                                      </p:tavLst>
                                    </p:anim>
                                    <p:anim calcmode="lin" valueType="num">
                                      <p:cBhvr additive="base">
                                        <p:cTn id="33" dur="20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6" fill="hold" grpId="0" nodeType="afterEffect">
                                  <p:stCondLst>
                                    <p:cond delay="0"/>
                                  </p:stCondLst>
                                  <p:iterate type="wd">
                                    <p:tmPct val="10000"/>
                                  </p:iterate>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1+#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a:stretch>
            <a:fillRect/>
          </a:stretch>
        </p:blipFill>
        <p:spPr>
          <a:xfrm rot="5400013">
            <a:off x="2584209" y="-2656446"/>
            <a:ext cx="7439658" cy="12518264"/>
          </a:xfrm>
          <a:prstGeom prst="rect">
            <a:avLst/>
          </a:prstGeom>
          <a:noFill/>
          <a:ln cap="flat">
            <a:noFill/>
          </a:ln>
        </p:spPr>
      </p:pic>
      <p:sp>
        <p:nvSpPr>
          <p:cNvPr id="3" name="Snip and Round Single Corner Rectangle 4"/>
          <p:cNvSpPr/>
          <p:nvPr/>
        </p:nvSpPr>
        <p:spPr>
          <a:xfrm>
            <a:off x="660782" y="2140354"/>
            <a:ext cx="5430932" cy="4086225"/>
          </a:xfrm>
          <a:custGeom>
            <a:avLst/>
            <a:gdLst>
              <a:gd name="f0" fmla="val 10800000"/>
              <a:gd name="f1" fmla="val 5400000"/>
              <a:gd name="f2" fmla="val w"/>
              <a:gd name="f3" fmla="val h"/>
              <a:gd name="f4" fmla="val ss"/>
              <a:gd name="f5" fmla="val 0"/>
              <a:gd name="f6" fmla="val 16667"/>
              <a:gd name="f7" fmla="abs f2"/>
              <a:gd name="f8" fmla="abs f3"/>
              <a:gd name="f9" fmla="abs f4"/>
              <a:gd name="f10" fmla="?: f7 f2 1"/>
              <a:gd name="f11" fmla="?: f8 f3 1"/>
              <a:gd name="f12" fmla="?: f9 f4 1"/>
              <a:gd name="f13" fmla="*/ f10 1 21600"/>
              <a:gd name="f14" fmla="*/ f11 1 21600"/>
              <a:gd name="f15" fmla="*/ 21600 f10 1"/>
              <a:gd name="f16" fmla="*/ 21600 f11 1"/>
              <a:gd name="f17" fmla="min f14 f13"/>
              <a:gd name="f18" fmla="*/ f15 1 f12"/>
              <a:gd name="f19" fmla="*/ f16 1 f12"/>
              <a:gd name="f20" fmla="val f18"/>
              <a:gd name="f21" fmla="val f19"/>
              <a:gd name="f22" fmla="*/ f5 f17 1"/>
              <a:gd name="f23" fmla="+- f21 0 f5"/>
              <a:gd name="f24" fmla="+- f20 0 f5"/>
              <a:gd name="f25" fmla="*/ f21 f17 1"/>
              <a:gd name="f26" fmla="*/ f20 f17 1"/>
              <a:gd name="f27" fmla="min f24 f23"/>
              <a:gd name="f28" fmla="*/ f27 f6 1"/>
              <a:gd name="f29" fmla="*/ f28 1 100000"/>
              <a:gd name="f30" fmla="+- f20 0 f29"/>
              <a:gd name="f31" fmla="*/ f29 29289 1"/>
              <a:gd name="f32" fmla="*/ f29 f17 1"/>
              <a:gd name="f33" fmla="*/ f31 1 100000"/>
              <a:gd name="f34" fmla="+- f30 f20 0"/>
              <a:gd name="f35" fmla="*/ f30 f17 1"/>
              <a:gd name="f36" fmla="*/ f34 1 2"/>
              <a:gd name="f37" fmla="*/ f33 f17 1"/>
              <a:gd name="f38" fmla="*/ f36 f17 1"/>
            </a:gdLst>
            <a:ahLst/>
            <a:cxnLst>
              <a:cxn ang="3cd4">
                <a:pos x="hc" y="t"/>
              </a:cxn>
              <a:cxn ang="0">
                <a:pos x="r" y="vc"/>
              </a:cxn>
              <a:cxn ang="cd4">
                <a:pos x="hc" y="b"/>
              </a:cxn>
              <a:cxn ang="cd2">
                <a:pos x="l" y="vc"/>
              </a:cxn>
            </a:cxnLst>
            <a:rect l="f37" t="f37" r="f38" b="f25"/>
            <a:pathLst>
              <a:path>
                <a:moveTo>
                  <a:pt x="f32" y="f22"/>
                </a:moveTo>
                <a:lnTo>
                  <a:pt x="f35" y="f22"/>
                </a:lnTo>
                <a:lnTo>
                  <a:pt x="f26" y="f32"/>
                </a:lnTo>
                <a:lnTo>
                  <a:pt x="f26" y="f25"/>
                </a:lnTo>
                <a:lnTo>
                  <a:pt x="f22" y="f25"/>
                </a:lnTo>
                <a:lnTo>
                  <a:pt x="f22" y="f32"/>
                </a:lnTo>
                <a:arcTo wR="f32" hR="f32" stAng="f0" swAng="f1"/>
                <a:close/>
              </a:path>
            </a:pathLst>
          </a:custGeom>
          <a:solidFill>
            <a:srgbClr val="FFC000"/>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0" cap="none" spc="0" baseline="0" dirty="0">
                <a:solidFill>
                  <a:srgbClr val="002060"/>
                </a:solidFill>
                <a:uFillTx/>
                <a:latin typeface="Algerian" pitchFamily="82"/>
                <a:ea typeface="Calibri" pitchFamily="34"/>
                <a:cs typeface="Times New Roman" pitchFamily="18"/>
              </a:rPr>
              <a:t>1.E R A S M U S +</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none" strike="noStrike" kern="0" cap="none" spc="0" baseline="0" dirty="0">
                <a:solidFill>
                  <a:srgbClr val="002060"/>
                </a:solidFill>
                <a:uFillTx/>
                <a:latin typeface="Courier New" pitchFamily="49"/>
                <a:ea typeface="Calibri" pitchFamily="34"/>
                <a:cs typeface="Times New Roman" pitchFamily="18"/>
              </a:rPr>
              <a:t>PROJECT TITLE</a:t>
            </a:r>
            <a:r>
              <a:rPr lang="ro-RO" sz="2400" b="0" i="0" u="none" strike="noStrike" kern="0" cap="none" spc="0" baseline="0" dirty="0">
                <a:solidFill>
                  <a:srgbClr val="002060"/>
                </a:solidFill>
                <a:uFillTx/>
                <a:latin typeface="Courier New" pitchFamily="49"/>
                <a:ea typeface="Calibri" pitchFamily="34"/>
                <a:cs typeface="Times New Roman" pitchFamily="18"/>
              </a:rPr>
              <a:t>: </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0" cap="none" spc="0" baseline="0" dirty="0">
                <a:solidFill>
                  <a:srgbClr val="002060"/>
                </a:solidFill>
                <a:uFillTx/>
                <a:latin typeface="Courier New" pitchFamily="49"/>
                <a:ea typeface="Calibri" pitchFamily="34"/>
                <a:cs typeface="Times New Roman" pitchFamily="18"/>
              </a:rPr>
              <a:t>”</a:t>
            </a:r>
            <a:r>
              <a:rPr lang="ro-RO" sz="2400" b="1" i="0" u="sng" strike="noStrike" kern="0" cap="none" spc="0" baseline="0" dirty="0">
                <a:solidFill>
                  <a:srgbClr val="FF0000"/>
                </a:solidFill>
                <a:uFillTx/>
                <a:latin typeface="Courier New" pitchFamily="49"/>
                <a:ea typeface="Calibri" pitchFamily="34"/>
                <a:cs typeface="Times New Roman" pitchFamily="18"/>
              </a:rPr>
              <a:t>COMPETENȚE PROFESIONALE PRACTICE,PENTRU ASISTENȚI MEDICALI FORMAȚI PRIN PLASAMENT </a:t>
            </a:r>
            <a:r>
              <a:rPr lang="ro-RO" sz="2800" b="1" i="0" u="sng" strike="noStrike" kern="0" cap="none" spc="0" baseline="0" dirty="0">
                <a:solidFill>
                  <a:srgbClr val="FF0000"/>
                </a:solidFill>
                <a:uFillTx/>
                <a:latin typeface="Courier New" pitchFamily="49"/>
                <a:ea typeface="Calibri" pitchFamily="34"/>
                <a:cs typeface="Times New Roman" pitchFamily="18"/>
              </a:rPr>
              <a:t>VET</a:t>
            </a:r>
            <a:r>
              <a:rPr lang="ro-RO" sz="2400" b="1" i="0" u="sng" strike="noStrike" kern="0" cap="none" spc="0" baseline="0" dirty="0">
                <a:solidFill>
                  <a:srgbClr val="FF0000"/>
                </a:solidFill>
                <a:uFillTx/>
                <a:latin typeface="Courier New" pitchFamily="49"/>
                <a:ea typeface="Calibri" pitchFamily="34"/>
                <a:cs typeface="Times New Roman" pitchFamily="18"/>
              </a:rPr>
              <a:t> in EUROPA”</a:t>
            </a:r>
            <a:endParaRPr lang="ro-RO" sz="1100" b="0" i="0" u="none" strike="noStrike" kern="0" cap="none" spc="0" baseline="0" dirty="0">
              <a:solidFill>
                <a:srgbClr val="FF0000"/>
              </a:solidFill>
              <a:uFillTx/>
              <a:latin typeface="Calibri"/>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0" cap="none" spc="0" baseline="0" dirty="0" err="1">
                <a:solidFill>
                  <a:srgbClr val="002060"/>
                </a:solidFill>
                <a:uFillTx/>
                <a:latin typeface="Courier New" pitchFamily="49"/>
                <a:ea typeface="Calibri" pitchFamily="34"/>
                <a:cs typeface="Times New Roman" pitchFamily="18"/>
              </a:rPr>
              <a:t>Nr.PROIECTULUI</a:t>
            </a:r>
            <a:r>
              <a:rPr lang="ro-RO" sz="2400" b="1" i="0" u="none" strike="noStrike" kern="0" cap="none" spc="0" baseline="0" dirty="0">
                <a:solidFill>
                  <a:srgbClr val="002060"/>
                </a:solidFill>
                <a:uFillTx/>
                <a:latin typeface="Courier New" pitchFamily="49"/>
                <a:ea typeface="Calibri" pitchFamily="34"/>
                <a:cs typeface="Times New Roman" pitchFamily="18"/>
              </a:rPr>
              <a:t>:</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0" cap="none" spc="0" baseline="0" dirty="0">
                <a:solidFill>
                  <a:srgbClr val="002060"/>
                </a:solidFill>
                <a:uFillTx/>
                <a:latin typeface="Courier New" pitchFamily="49"/>
                <a:ea typeface="Calibri" pitchFamily="34"/>
                <a:cs typeface="Times New Roman" pitchFamily="18"/>
              </a:rPr>
              <a:t>2019-1-RO01-KA102-061953</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0" cap="none" spc="0" baseline="0" dirty="0">
                <a:solidFill>
                  <a:srgbClr val="FFFFFF"/>
                </a:solidFill>
                <a:uFillTx/>
                <a:latin typeface="Courier New" pitchFamily="49"/>
                <a:ea typeface="Calibri" pitchFamily="34"/>
                <a:cs typeface="Times New Roman" pitchFamily="18"/>
              </a:rPr>
              <a:t> </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0" cap="none" spc="0" baseline="0" dirty="0">
                <a:solidFill>
                  <a:srgbClr val="FFFFFF"/>
                </a:solidFill>
                <a:uFillTx/>
                <a:latin typeface="Courier New" pitchFamily="49"/>
                <a:ea typeface="Calibri" pitchFamily="34"/>
                <a:cs typeface="Times New Roman" pitchFamily="18"/>
              </a:rPr>
              <a:t> </a:t>
            </a:r>
            <a:endParaRPr lang="ro-RO" sz="1100" b="0" i="0" u="none" strike="noStrike" kern="0" cap="none" spc="0" baseline="0" dirty="0">
              <a:solidFill>
                <a:srgbClr val="FFFFFF"/>
              </a:solidFill>
              <a:uFillTx/>
              <a:latin typeface="Calibri"/>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0" cap="none" spc="0" baseline="0" dirty="0">
                <a:solidFill>
                  <a:srgbClr val="FFFFFF"/>
                </a:solidFill>
                <a:uFillTx/>
                <a:latin typeface="Courier New" pitchFamily="49"/>
                <a:ea typeface="Calibri" pitchFamily="34"/>
                <a:cs typeface="Times New Roman" pitchFamily="18"/>
              </a:rPr>
              <a:t> </a:t>
            </a:r>
            <a:endParaRPr lang="ro-RO" sz="1100" b="0" i="0" u="none" strike="noStrike" kern="0" cap="none" spc="0" baseline="0" dirty="0">
              <a:solidFill>
                <a:srgbClr val="FFFFFF"/>
              </a:solidFill>
              <a:uFillTx/>
              <a:latin typeface="Calibri"/>
              <a:ea typeface="Calibri" pitchFamily="34"/>
              <a:cs typeface="Times New Roman" pitchFamily="18"/>
            </a:endParaRPr>
          </a:p>
        </p:txBody>
      </p:sp>
      <p:pic>
        <p:nvPicPr>
          <p:cNvPr id="4" name="Picture 5" descr="sigla Erasmus">
            <a:hlinkClick r:id="rId3"/>
          </p:cNvPr>
          <p:cNvPicPr>
            <a:picLocks noChangeAspect="1"/>
          </p:cNvPicPr>
          <p:nvPr/>
        </p:nvPicPr>
        <p:blipFill>
          <a:blip r:embed="rId4"/>
          <a:srcRect/>
          <a:stretch>
            <a:fillRect/>
          </a:stretch>
        </p:blipFill>
        <p:spPr>
          <a:xfrm>
            <a:off x="3376248" y="1140896"/>
            <a:ext cx="2857500" cy="819146"/>
          </a:xfrm>
          <a:prstGeom prst="rect">
            <a:avLst/>
          </a:prstGeom>
          <a:noFill/>
          <a:ln w="28575" cap="flat">
            <a:solidFill>
              <a:srgbClr val="002060"/>
            </a:solidFill>
            <a:prstDash val="solid"/>
            <a:miter/>
          </a:ln>
        </p:spPr>
      </p:pic>
      <p:sp>
        <p:nvSpPr>
          <p:cNvPr id="5" name="Snip and Round Single Corner Rectangle 6"/>
          <p:cNvSpPr/>
          <p:nvPr/>
        </p:nvSpPr>
        <p:spPr>
          <a:xfrm>
            <a:off x="6510720" y="1550474"/>
            <a:ext cx="4887696" cy="4874300"/>
          </a:xfrm>
          <a:custGeom>
            <a:avLst/>
            <a:gdLst>
              <a:gd name="f0" fmla="val 10800000"/>
              <a:gd name="f1" fmla="val 5400000"/>
              <a:gd name="f2" fmla="val w"/>
              <a:gd name="f3" fmla="val h"/>
              <a:gd name="f4" fmla="val ss"/>
              <a:gd name="f5" fmla="val 0"/>
              <a:gd name="f6" fmla="val 16667"/>
              <a:gd name="f7" fmla="abs f2"/>
              <a:gd name="f8" fmla="abs f3"/>
              <a:gd name="f9" fmla="abs f4"/>
              <a:gd name="f10" fmla="?: f7 f2 1"/>
              <a:gd name="f11" fmla="?: f8 f3 1"/>
              <a:gd name="f12" fmla="?: f9 f4 1"/>
              <a:gd name="f13" fmla="*/ f10 1 21600"/>
              <a:gd name="f14" fmla="*/ f11 1 21600"/>
              <a:gd name="f15" fmla="*/ 21600 f10 1"/>
              <a:gd name="f16" fmla="*/ 21600 f11 1"/>
              <a:gd name="f17" fmla="min f14 f13"/>
              <a:gd name="f18" fmla="*/ f15 1 f12"/>
              <a:gd name="f19" fmla="*/ f16 1 f12"/>
              <a:gd name="f20" fmla="val f18"/>
              <a:gd name="f21" fmla="val f19"/>
              <a:gd name="f22" fmla="*/ f5 f17 1"/>
              <a:gd name="f23" fmla="+- f21 0 f5"/>
              <a:gd name="f24" fmla="+- f20 0 f5"/>
              <a:gd name="f25" fmla="*/ f21 f17 1"/>
              <a:gd name="f26" fmla="*/ f20 f17 1"/>
              <a:gd name="f27" fmla="min f24 f23"/>
              <a:gd name="f28" fmla="*/ f27 f6 1"/>
              <a:gd name="f29" fmla="*/ f28 1 100000"/>
              <a:gd name="f30" fmla="+- f20 0 f29"/>
              <a:gd name="f31" fmla="*/ f29 29289 1"/>
              <a:gd name="f32" fmla="*/ f29 f17 1"/>
              <a:gd name="f33" fmla="*/ f31 1 100000"/>
              <a:gd name="f34" fmla="+- f30 f20 0"/>
              <a:gd name="f35" fmla="*/ f30 f17 1"/>
              <a:gd name="f36" fmla="*/ f34 1 2"/>
              <a:gd name="f37" fmla="*/ f33 f17 1"/>
              <a:gd name="f38" fmla="*/ f36 f17 1"/>
            </a:gdLst>
            <a:ahLst/>
            <a:cxnLst>
              <a:cxn ang="3cd4">
                <a:pos x="hc" y="t"/>
              </a:cxn>
              <a:cxn ang="0">
                <a:pos x="r" y="vc"/>
              </a:cxn>
              <a:cxn ang="cd4">
                <a:pos x="hc" y="b"/>
              </a:cxn>
              <a:cxn ang="cd2">
                <a:pos x="l" y="vc"/>
              </a:cxn>
            </a:cxnLst>
            <a:rect l="f37" t="f37" r="f38" b="f25"/>
            <a:pathLst>
              <a:path>
                <a:moveTo>
                  <a:pt x="f32" y="f22"/>
                </a:moveTo>
                <a:lnTo>
                  <a:pt x="f35" y="f22"/>
                </a:lnTo>
                <a:lnTo>
                  <a:pt x="f26" y="f32"/>
                </a:lnTo>
                <a:lnTo>
                  <a:pt x="f26" y="f25"/>
                </a:lnTo>
                <a:lnTo>
                  <a:pt x="f22" y="f25"/>
                </a:lnTo>
                <a:lnTo>
                  <a:pt x="f22" y="f32"/>
                </a:lnTo>
                <a:arcTo wR="f32" hR="f32" stAng="f0" swAng="f1"/>
                <a:close/>
              </a:path>
            </a:pathLst>
          </a:custGeom>
          <a:solidFill>
            <a:srgbClr val="FFC000"/>
          </a:solidFill>
          <a:ln w="12701"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1200" cap="none" spc="0" baseline="0" dirty="0">
                <a:solidFill>
                  <a:srgbClr val="002060"/>
                </a:solidFill>
                <a:uFillTx/>
                <a:latin typeface="Algerian" pitchFamily="82"/>
                <a:ea typeface="Calibri" pitchFamily="34"/>
                <a:cs typeface="Times New Roman" pitchFamily="18"/>
              </a:rPr>
              <a:t>2.E R A S M U S +</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just"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none" strike="noStrike" kern="1200" cap="none" spc="0" baseline="0" dirty="0">
                <a:solidFill>
                  <a:srgbClr val="002060"/>
                </a:solidFill>
                <a:uFillTx/>
                <a:latin typeface="Courier New" pitchFamily="49"/>
                <a:ea typeface="Calibri" pitchFamily="34"/>
                <a:cs typeface="Times New Roman" pitchFamily="18"/>
              </a:rPr>
              <a:t>PROJECT TITLE</a:t>
            </a:r>
            <a:r>
              <a:rPr lang="ro-RO" sz="2400" b="0" i="0" u="none" strike="noStrike" kern="1200" cap="none" spc="0" baseline="0" dirty="0">
                <a:solidFill>
                  <a:srgbClr val="002060"/>
                </a:solidFill>
                <a:uFillTx/>
                <a:latin typeface="Courier New" pitchFamily="49"/>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1200" cap="none" spc="0" baseline="0" dirty="0">
                <a:solidFill>
                  <a:srgbClr val="FF0000"/>
                </a:solidFill>
                <a:uFillTx/>
                <a:latin typeface="Courier New" pitchFamily="49"/>
                <a:ea typeface="Calibri" pitchFamily="34"/>
                <a:cs typeface="Times New Roman" pitchFamily="18"/>
              </a:rPr>
              <a:t>”ASISTENTE MEDICALE PENTRU VIITOR!”</a:t>
            </a:r>
            <a:endParaRPr lang="ro-RO" sz="1100" b="0" i="0" u="none" strike="noStrike" kern="1200" cap="none" spc="0" baseline="0" dirty="0">
              <a:solidFill>
                <a:srgbClr val="FF0000"/>
              </a:solidFill>
              <a:uFillTx/>
              <a:latin typeface="Calibri" pitchFamily="34"/>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1200" cap="none" spc="0" baseline="0" dirty="0" err="1">
                <a:solidFill>
                  <a:srgbClr val="002060"/>
                </a:solidFill>
                <a:uFillTx/>
                <a:latin typeface="Courier New" pitchFamily="49"/>
                <a:ea typeface="Calibri" pitchFamily="34"/>
                <a:cs typeface="Times New Roman" pitchFamily="18"/>
              </a:rPr>
              <a:t>Nr.PROIECTULUI</a:t>
            </a:r>
            <a:r>
              <a:rPr lang="ro-RO" sz="2400" b="1" i="0" u="none" strike="noStrike" kern="1200" cap="none" spc="0" baseline="0" dirty="0">
                <a:solidFill>
                  <a:srgbClr val="002060"/>
                </a:solidFill>
                <a:uFillTx/>
                <a:latin typeface="Courier New" pitchFamily="49"/>
                <a:ea typeface="Calibri" pitchFamily="34"/>
                <a:cs typeface="Times New Roman" pitchFamily="18"/>
              </a:rPr>
              <a:t>:</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1" i="0" u="sng" strike="noStrike" kern="1200" cap="none" spc="0" baseline="0" dirty="0">
                <a:solidFill>
                  <a:srgbClr val="002060"/>
                </a:solidFill>
                <a:uFillTx/>
                <a:latin typeface="Courier New" pitchFamily="49"/>
                <a:ea typeface="Calibri" pitchFamily="34"/>
                <a:cs typeface="Times New Roman" pitchFamily="18"/>
              </a:rPr>
              <a:t>2020-1-RO01-KA102-078199</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l"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000" b="1" i="0" u="sng" strike="noStrike" kern="1200" cap="none" spc="0" baseline="0" dirty="0">
                <a:solidFill>
                  <a:srgbClr val="002060"/>
                </a:solidFill>
                <a:uFillTx/>
                <a:latin typeface="Courier New" pitchFamily="49"/>
                <a:ea typeface="Calibri" pitchFamily="34"/>
                <a:cs typeface="Times New Roman" pitchFamily="18"/>
              </a:rPr>
              <a:t>COORDONATOR: ȘCOALA SANITARĂ  POSTLICEALĂ ”GHEORGHE ȚIȚEICA” CALAFAT</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1200" cap="none" spc="0" baseline="0" dirty="0">
                <a:solidFill>
                  <a:srgbClr val="FFFFFF"/>
                </a:solidFill>
                <a:uFillTx/>
                <a:latin typeface="Courier New" pitchFamily="49"/>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1200" cap="none" spc="0" baseline="0" dirty="0">
                <a:solidFill>
                  <a:srgbClr val="000000"/>
                </a:solidFill>
                <a:uFillTx/>
                <a:latin typeface="Courier New" pitchFamily="49"/>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ctr" defTabSz="914400" rtl="0" fontAlgn="auto" hangingPunct="1">
              <a:lnSpc>
                <a:spcPct val="115000"/>
              </a:lnSpc>
              <a:spcBef>
                <a:spcPts val="0"/>
              </a:spcBef>
              <a:spcAft>
                <a:spcPts val="1000"/>
              </a:spcAft>
              <a:buNone/>
              <a:tabLst/>
              <a:defRPr sz="1800" b="0" i="0" u="none" strike="noStrike" kern="0" cap="none" spc="0" baseline="0">
                <a:solidFill>
                  <a:srgbClr val="000000"/>
                </a:solidFill>
                <a:uFillTx/>
              </a:defRPr>
            </a:pPr>
            <a:r>
              <a:rPr lang="ro-RO" sz="2400" b="0" i="0" u="none" strike="noStrike" kern="1200" cap="none" spc="0" baseline="0" dirty="0">
                <a:solidFill>
                  <a:srgbClr val="000000"/>
                </a:solidFill>
                <a:uFillTx/>
                <a:latin typeface="Courier New" pitchFamily="49"/>
                <a:ea typeface="Calibri" pitchFamily="34"/>
                <a:cs typeface="Times New Roman" pitchFamily="18"/>
              </a:rPr>
              <a:t> </a:t>
            </a:r>
            <a:endParaRPr lang="ro-RO" sz="1100" b="0" i="0" u="none" strike="noStrike" kern="1200" cap="none" spc="0" baseline="0" dirty="0">
              <a:solidFill>
                <a:srgbClr val="000000"/>
              </a:solidFill>
              <a:uFillTx/>
              <a:latin typeface="Calibri" pitchFamily="34"/>
              <a:ea typeface="Calibri" pitchFamily="34"/>
              <a:cs typeface="Times New Roman" pitchFamily="18"/>
            </a:endParaRPr>
          </a:p>
        </p:txBody>
      </p:sp>
      <p:pic>
        <p:nvPicPr>
          <p:cNvPr id="6" name="Picture 7" descr="sigla Erasmus">
            <a:hlinkClick r:id="rId3"/>
          </p:cNvPr>
          <p:cNvPicPr>
            <a:picLocks noChangeAspect="1"/>
          </p:cNvPicPr>
          <p:nvPr/>
        </p:nvPicPr>
        <p:blipFill>
          <a:blip r:embed="rId4"/>
          <a:srcRect/>
          <a:stretch>
            <a:fillRect/>
          </a:stretch>
        </p:blipFill>
        <p:spPr>
          <a:xfrm>
            <a:off x="9160632" y="648638"/>
            <a:ext cx="2857500" cy="819146"/>
          </a:xfrm>
          <a:prstGeom prst="rect">
            <a:avLst/>
          </a:prstGeom>
          <a:noFill/>
          <a:ln w="28575" cap="flat">
            <a:solidFill>
              <a:srgbClr val="002060"/>
            </a:solidFill>
            <a:prstDash val="solid"/>
            <a:miter/>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9200"/>
                            </p:stCondLst>
                            <p:childTnLst>
                              <p:par>
                                <p:cTn id="15" presetID="2" presetClass="entr" presetSubtype="3"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1200"/>
                            </p:stCondLst>
                            <p:childTnLst>
                              <p:par>
                                <p:cTn id="20" presetID="2" presetClass="entr" presetSubtype="12"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0-#ppt_w/2"/>
                                          </p:val>
                                        </p:tav>
                                        <p:tav tm="100000">
                                          <p:val>
                                            <p:strVal val="#ppt_x"/>
                                          </p:val>
                                        </p:tav>
                                      </p:tavLst>
                                    </p:anim>
                                    <p:anim calcmode="lin" valueType="num">
                                      <p:cBhvr additive="base">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19000"/>
                            </p:stCondLst>
                            <p:childTnLst>
                              <p:par>
                                <p:cTn id="25" presetID="2" presetClass="entr" presetSubtype="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1+#ppt_w/2"/>
                                          </p:val>
                                        </p:tav>
                                        <p:tav tm="100000">
                                          <p:val>
                                            <p:strVal val="#ppt_x"/>
                                          </p:val>
                                        </p:tav>
                                      </p:tavLst>
                                    </p:anim>
                                    <p:anim calcmode="lin" valueType="num">
                                      <p:cBhvr additive="base">
                                        <p:cTn id="2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pic>
        <p:nvPicPr>
          <p:cNvPr id="2" name="Picture 3" descr="F:\chenare\4eda2b8df14f9955e4b097d5779cc43c--page-borders-solar-system.jpg"/>
          <p:cNvPicPr>
            <a:picLocks noChangeAspect="1"/>
          </p:cNvPicPr>
          <p:nvPr/>
        </p:nvPicPr>
        <p:blipFill>
          <a:blip r:embed="rId2"/>
          <a:srcRect/>
          <a:stretch>
            <a:fillRect/>
          </a:stretch>
        </p:blipFill>
        <p:spPr>
          <a:xfrm rot="5400013">
            <a:off x="2290210" y="-2384660"/>
            <a:ext cx="7517126" cy="12286445"/>
          </a:xfrm>
          <a:prstGeom prst="rect">
            <a:avLst/>
          </a:prstGeom>
          <a:noFill/>
          <a:ln cap="flat">
            <a:noFill/>
          </a:ln>
        </p:spPr>
      </p:pic>
      <p:sp>
        <p:nvSpPr>
          <p:cNvPr id="3" name="Rectangle 4"/>
          <p:cNvSpPr/>
          <p:nvPr/>
        </p:nvSpPr>
        <p:spPr>
          <a:xfrm>
            <a:off x="2987902" y="474345"/>
            <a:ext cx="7212165" cy="5632310"/>
          </a:xfrm>
          <a:prstGeom prst="rect">
            <a:avLst/>
          </a:prstGeom>
          <a:solidFill>
            <a:srgbClr val="DAE3F3"/>
          </a:solid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12/07/2020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0" i="0" u="none" strike="noStrike" kern="1200" cap="none" spc="0" baseline="0" dirty="0">
                <a:solidFill>
                  <a:srgbClr val="000000"/>
                </a:solidFill>
                <a:uFillTx/>
                <a:latin typeface="Calibri"/>
              </a:rPr>
              <a:t>Școala Sanitară Postliceală „Ghe. Țițeica” Calafat, continuă formarea elevilor în străinătate și în anul școlar următor, prin câștigarea unui nou proiect cu fonduri europene</a:t>
            </a:r>
            <a:r>
              <a:rPr lang="ro-RO" sz="1800" b="1" i="0" u="sng" strike="noStrike" kern="1200" cap="none" spc="0" baseline="0" dirty="0">
                <a:solidFill>
                  <a:srgbClr val="FF0000"/>
                </a:solidFill>
                <a:uFillTx/>
                <a:latin typeface="Calibri"/>
              </a:rPr>
              <a:t>, ERASMUS +, cu titlul „ ASISTENȚA MEDICALĂ PENTRU VIITOR”, NR PROIECT : 2020-1-RO01-KA102-078199.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PROIECTUL SE BAZEAZĂ PE FORMAREA PRACTICĂ A ELEVILOR DIN CADRUL FUNDAȚIEI „GHE. ȚIȚEICA”, ÎN SPITALE RECUNOSCUTE DIN ITALIA</a:t>
            </a:r>
            <a:r>
              <a:rPr lang="ro-RO" sz="1800" b="0" i="0" u="none" strike="noStrike" kern="1200" cap="none" spc="0" baseline="0" dirty="0">
                <a:solidFill>
                  <a:srgbClr val="000000"/>
                </a:solidFill>
                <a:uFillTx/>
                <a:latin typeface="Calibri"/>
              </a:rPr>
              <a:t>. Școala noastră este coordonator și inițiator de proiect. </a:t>
            </a:r>
            <a:r>
              <a:rPr lang="ro-RO" sz="1800" b="1" i="0" u="none" strike="noStrike" kern="1200" cap="all" spc="0" baseline="0" dirty="0">
                <a:solidFill>
                  <a:srgbClr val="FF0000"/>
                </a:solidFill>
                <a:uFillTx/>
                <a:latin typeface="Calibri"/>
              </a:rPr>
              <a:t>Anul 2019/2020 a fost anul nostru de debut în proiectele ERASMUS+, iar pentru anul școlar 2020/2021 reușita noastră a fost un motiv de bucurie, fiind situați pe o poziție foarte bună printre câștigători</a:t>
            </a:r>
            <a:r>
              <a:rPr lang="ro-RO" sz="1800" b="0" i="0" u="none" strike="noStrike" kern="1200" cap="none" spc="0" baseline="0" dirty="0">
                <a:solidFill>
                  <a:srgbClr val="000000"/>
                </a:solidFill>
                <a:uFillTx/>
                <a:latin typeface="Calibri"/>
              </a:rPr>
              <a:t>. Cu toate că situația globală nu ne-a permis să ne deplasăm conform programării inițiale, sperăm ca lucrurile să evolueze în bine și să recuperăm timpul pierdut. Ne dorim ca elevii noștri , actuali și viitori, să beneficieze de aceste oportunități cu mult drag.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a:solidFill>
                  <a:srgbClr val="FF0000"/>
                </a:solidFill>
                <a:uFillTx/>
                <a:latin typeface="Calibri"/>
              </a:rPr>
              <a:t>05/10/2021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sng" strike="noStrike" kern="1200" cap="none" spc="0" baseline="0" dirty="0">
                <a:solidFill>
                  <a:srgbClr val="FF0000"/>
                </a:solidFill>
                <a:uFillTx/>
                <a:latin typeface="Calibri"/>
              </a:rPr>
              <a:t>Primul grup de elevi ai Școlii Sanitare Postliceale " Gheorghe Țițeica" Calafat, sunt în drum spre Cipru în cadrul proiectului de mobilitate Erasmus+</a:t>
            </a:r>
            <a:r>
              <a:rPr lang="ro-RO" sz="1800" b="0" i="0" u="none" strike="noStrike" kern="1200" cap="none" spc="0" baseline="0" dirty="0">
                <a:solidFill>
                  <a:srgbClr val="000000"/>
                </a:solidFill>
                <a:uFillTx/>
                <a:latin typeface="Calibri"/>
              </a:rPr>
              <a:t>. </a:t>
            </a:r>
            <a:r>
              <a:rPr lang="ro-RO" sz="1800" b="1" i="0" u="sng" strike="noStrike" kern="1200" cap="none" spc="0" baseline="0" dirty="0">
                <a:solidFill>
                  <a:srgbClr val="FF0000"/>
                </a:solidFill>
                <a:uFillTx/>
                <a:latin typeface="Calibri"/>
              </a:rPr>
              <a:t>Cei 15 elevi vor efectua stagiul de practică într-un spital din </a:t>
            </a:r>
            <a:r>
              <a:rPr lang="ro-RO" sz="1800" b="1" i="0" u="sng" strike="noStrike" kern="1200" cap="none" spc="0" baseline="0" dirty="0" err="1">
                <a:solidFill>
                  <a:srgbClr val="FF0000"/>
                </a:solidFill>
                <a:uFillTx/>
                <a:latin typeface="Calibri"/>
              </a:rPr>
              <a:t>Paphos</a:t>
            </a:r>
            <a:r>
              <a:rPr lang="ro-RO" sz="1800" b="1" i="0" u="sng" strike="noStrike" kern="1200" cap="none" spc="0" baseline="0" dirty="0">
                <a:solidFill>
                  <a:srgbClr val="FF0000"/>
                </a:solidFill>
                <a:uFillTx/>
                <a:latin typeface="Calibri"/>
              </a:rPr>
              <a:t>, Cipru.</a:t>
            </a:r>
          </a:p>
        </p:txBody>
      </p:sp>
      <p:pic>
        <p:nvPicPr>
          <p:cNvPr id="4" name="Picture 5" descr="C:\Users\asus pc\Documents\244444326_318523520076416_3564803048640369251_n.jpg"/>
          <p:cNvPicPr>
            <a:picLocks noChangeAspect="1"/>
          </p:cNvPicPr>
          <p:nvPr/>
        </p:nvPicPr>
        <p:blipFill>
          <a:blip r:embed="rId3"/>
          <a:srcRect/>
          <a:stretch>
            <a:fillRect/>
          </a:stretch>
        </p:blipFill>
        <p:spPr>
          <a:xfrm>
            <a:off x="667822" y="4406091"/>
            <a:ext cx="2114412" cy="2534095"/>
          </a:xfrm>
          <a:prstGeom prst="rect">
            <a:avLst/>
          </a:prstGeom>
          <a:solidFill>
            <a:srgbClr val="EDEDED"/>
          </a:solidFill>
          <a:ln w="190496" cap="sq">
            <a:solidFill>
              <a:srgbClr val="FFFFFF"/>
            </a:solidFill>
            <a:prstDash val="solid"/>
            <a:miter/>
          </a:ln>
          <a:effectLst>
            <a:outerShdw dist="50803" dir="12900142" algn="tl">
              <a:srgbClr val="000000">
                <a:alpha val="30000"/>
              </a:srgbClr>
            </a:outerShdw>
          </a:effectLst>
        </p:spPr>
      </p:pic>
      <p:pic>
        <p:nvPicPr>
          <p:cNvPr id="5" name="Picture 6" descr="C:\Users\asus pc\Documents\244377600_318523426743092_3056518349616002353_n.jpg"/>
          <p:cNvPicPr>
            <a:picLocks noChangeAspect="1"/>
          </p:cNvPicPr>
          <p:nvPr/>
        </p:nvPicPr>
        <p:blipFill>
          <a:blip r:embed="rId4"/>
          <a:srcRect/>
          <a:stretch>
            <a:fillRect/>
          </a:stretch>
        </p:blipFill>
        <p:spPr>
          <a:xfrm>
            <a:off x="10405725" y="1298694"/>
            <a:ext cx="1661373" cy="2459864"/>
          </a:xfrm>
          <a:prstGeom prst="rect">
            <a:avLst/>
          </a:prstGeom>
          <a:noFill/>
          <a:ln cap="flat">
            <a:noFill/>
          </a:ln>
          <a:effectLst>
            <a:outerShdw dist="12003" dir="900386" algn="tl">
              <a:srgbClr val="000000">
                <a:alpha val="30000"/>
              </a:srgbClr>
            </a:outerShdw>
          </a:effectLst>
        </p:spPr>
      </p:pic>
      <p:pic>
        <p:nvPicPr>
          <p:cNvPr id="6" name="Picture 7" descr="C:\Users\asus pc\Documents\244255436_318523590076409_9027455336692012547_n.jpg"/>
          <p:cNvPicPr>
            <a:picLocks noChangeAspect="1"/>
          </p:cNvPicPr>
          <p:nvPr/>
        </p:nvPicPr>
        <p:blipFill>
          <a:blip r:embed="rId5"/>
          <a:srcRect/>
          <a:stretch>
            <a:fillRect/>
          </a:stretch>
        </p:blipFill>
        <p:spPr>
          <a:xfrm>
            <a:off x="926881" y="1842442"/>
            <a:ext cx="1855363" cy="2372365"/>
          </a:xfrm>
          <a:prstGeom prst="rect">
            <a:avLst/>
          </a:prstGeom>
          <a:solidFill>
            <a:srgbClr val="EDEDED"/>
          </a:solidFill>
          <a:ln w="190496" cap="sq">
            <a:solidFill>
              <a:srgbClr val="FFFFFF"/>
            </a:solidFill>
            <a:prstDash val="solid"/>
            <a:miter/>
          </a:ln>
          <a:effectLst>
            <a:outerShdw dist="50803" dir="12900142" algn="tl">
              <a:srgbClr val="000000">
                <a:alpha val="30000"/>
              </a:srgbClr>
            </a:outerShdw>
          </a:effectLst>
        </p:spPr>
      </p:pic>
      <p:pic>
        <p:nvPicPr>
          <p:cNvPr id="7" name="Picture 8" descr="C:\Users\asus pc\Documents\244521039_318523546743080_2027946793178040184_n.jpg"/>
          <p:cNvPicPr>
            <a:picLocks noChangeAspect="1"/>
          </p:cNvPicPr>
          <p:nvPr/>
        </p:nvPicPr>
        <p:blipFill>
          <a:blip r:embed="rId6"/>
          <a:srcRect/>
          <a:stretch>
            <a:fillRect/>
          </a:stretch>
        </p:blipFill>
        <p:spPr>
          <a:xfrm>
            <a:off x="10200067" y="3974119"/>
            <a:ext cx="1609856" cy="2132536"/>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4200"/>
                            </p:stCondLst>
                            <p:childTnLst>
                              <p:par>
                                <p:cTn id="15" presetID="2" presetClass="entr" presetSubtype="3"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1+#ppt_w/2"/>
                                          </p:val>
                                        </p:tav>
                                        <p:tav tm="100000">
                                          <p:val>
                                            <p:strVal val="#ppt_x"/>
                                          </p:val>
                                        </p:tav>
                                      </p:tavLst>
                                    </p:anim>
                                    <p:anim calcmode="lin" valueType="num">
                                      <p:cBhvr additive="base">
                                        <p:cTn id="18" dur="20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462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000" fill="hold"/>
                                        <p:tgtEl>
                                          <p:spTgt spid="4"/>
                                        </p:tgtEl>
                                        <p:attrNameLst>
                                          <p:attrName>ppt_x</p:attrName>
                                        </p:attrNameLst>
                                      </p:cBhvr>
                                      <p:tavLst>
                                        <p:tav tm="0">
                                          <p:val>
                                            <p:strVal val="0-#ppt_w/2"/>
                                          </p:val>
                                        </p:tav>
                                        <p:tav tm="100000">
                                          <p:val>
                                            <p:strVal val="#ppt_x"/>
                                          </p:val>
                                        </p:tav>
                                      </p:tavLst>
                                    </p:anim>
                                    <p:anim calcmode="lin" valueType="num">
                                      <p:cBhvr additive="base">
                                        <p:cTn id="23" dur="20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48200"/>
                            </p:stCondLst>
                            <p:childTnLst>
                              <p:par>
                                <p:cTn id="25" presetID="2" presetClass="entr" presetSubtype="9"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50200"/>
                            </p:stCondLst>
                            <p:childTnLst>
                              <p:par>
                                <p:cTn id="30" presetID="2"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1+#ppt_w/2"/>
                                          </p:val>
                                        </p:tav>
                                        <p:tav tm="100000">
                                          <p:val>
                                            <p:strVal val="#ppt_x"/>
                                          </p:val>
                                        </p:tav>
                                      </p:tavLst>
                                    </p:anim>
                                    <p:anim calcmode="lin" valueType="num">
                                      <p:cBhvr additive="base">
                                        <p:cTn id="33"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Picture 3" descr="F:\chenare\02b7bf22d92a9060b3471f33baecb7d6.jpg"/>
          <p:cNvPicPr>
            <a:picLocks noChangeAspect="1"/>
          </p:cNvPicPr>
          <p:nvPr/>
        </p:nvPicPr>
        <p:blipFill>
          <a:blip r:embed="rId2"/>
          <a:srcRect/>
          <a:stretch>
            <a:fillRect/>
          </a:stretch>
        </p:blipFill>
        <p:spPr>
          <a:xfrm rot="5400013">
            <a:off x="3099421" y="-1565911"/>
            <a:ext cx="7526654" cy="10658475"/>
          </a:xfrm>
          <a:prstGeom prst="rect">
            <a:avLst/>
          </a:prstGeom>
          <a:noFill/>
          <a:ln cap="flat">
            <a:noFill/>
          </a:ln>
        </p:spPr>
      </p:pic>
      <p:sp>
        <p:nvSpPr>
          <p:cNvPr id="3" name="Rectangle 4"/>
          <p:cNvSpPr/>
          <p:nvPr/>
        </p:nvSpPr>
        <p:spPr>
          <a:xfrm>
            <a:off x="3679060" y="1093357"/>
            <a:ext cx="6096003" cy="1754322"/>
          </a:xfrm>
          <a:prstGeom prst="rect">
            <a:avLst/>
          </a:prstGeom>
          <a:solidFill>
            <a:srgbClr val="FFE699"/>
          </a:solid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a:solidFill>
                  <a:srgbClr val="000000"/>
                </a:solidFill>
                <a:uFillTx/>
                <a:latin typeface="Calibri"/>
              </a:rPr>
              <a:t>	ELEVII ȘCOLII SANITARE POSTLICEALE" GHEORGHE ȚIȚEICA" CALAFAT, ÎN CEA DE A DOUA ZI DE STAGIU ÎN CIPRU.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a:solidFill>
                  <a:srgbClr val="000000"/>
                </a:solidFill>
                <a:uFillTx/>
                <a:latin typeface="Calibri"/>
              </a:rPr>
              <a:t>	IERI AU FĂCUT CUNOȘTINȚĂ CU GAZDELE ȘI AU FOST INSTRUIȚI.</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a:solidFill>
                  <a:srgbClr val="000000"/>
                </a:solidFill>
                <a:uFillTx/>
                <a:latin typeface="Calibri"/>
              </a:rPr>
              <a:t> 	</a:t>
            </a:r>
            <a:r>
              <a:rPr lang="ro-RO" sz="1800" b="1" i="0" u="none" strike="noStrike" kern="1200" cap="none" spc="0" baseline="0" dirty="0" smtClean="0">
                <a:solidFill>
                  <a:srgbClr val="000000"/>
                </a:solidFill>
                <a:uFillTx/>
                <a:latin typeface="Calibri"/>
              </a:rPr>
              <a:t>AZI</a:t>
            </a:r>
            <a:r>
              <a:rPr lang="en-GB" sz="1800" b="1" i="0" u="none" strike="noStrike" kern="1200" cap="none" spc="0" baseline="0" dirty="0" smtClean="0">
                <a:solidFill>
                  <a:srgbClr val="000000"/>
                </a:solidFill>
                <a:uFillTx/>
                <a:latin typeface="Calibri"/>
              </a:rPr>
              <a:t>,</a:t>
            </a:r>
            <a:r>
              <a:rPr lang="ro-RO" sz="1800" b="1" i="0" u="none" strike="noStrike" kern="1200" cap="none" spc="0" baseline="0" dirty="0" smtClean="0">
                <a:solidFill>
                  <a:srgbClr val="000000"/>
                </a:solidFill>
                <a:uFillTx/>
                <a:latin typeface="Calibri"/>
              </a:rPr>
              <a:t> </a:t>
            </a:r>
            <a:r>
              <a:rPr lang="ro-RO" sz="1800" b="1" i="0" u="none" strike="noStrike" kern="1200" cap="none" spc="0" baseline="0" dirty="0">
                <a:solidFill>
                  <a:srgbClr val="000000"/>
                </a:solidFill>
                <a:uFillTx/>
                <a:latin typeface="Calibri"/>
              </a:rPr>
              <a:t>DEJA S-AU IMPLICAT INTENS.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a:solidFill>
                  <a:srgbClr val="FF0000"/>
                </a:solidFill>
                <a:uFillTx/>
                <a:latin typeface="Calibri"/>
              </a:rPr>
              <a:t>FELICITĂRI DRAGILOR ȘI MULT SUCCES ÎN CONTINUARE!</a:t>
            </a:r>
          </a:p>
        </p:txBody>
      </p:sp>
      <p:pic>
        <p:nvPicPr>
          <p:cNvPr id="4" name="Picture 5" descr="C:\Users\asus pc\Documents\244316493_318525386742896_2659035385558006067_n.jpg"/>
          <p:cNvPicPr>
            <a:picLocks noChangeAspect="1"/>
          </p:cNvPicPr>
          <p:nvPr/>
        </p:nvPicPr>
        <p:blipFill>
          <a:blip r:embed="rId3"/>
          <a:srcRect t="15997" r="28075"/>
          <a:stretch>
            <a:fillRect/>
          </a:stretch>
        </p:blipFill>
        <p:spPr>
          <a:xfrm>
            <a:off x="2691636" y="2986311"/>
            <a:ext cx="1974847" cy="2868930"/>
          </a:xfrm>
          <a:prstGeom prst="rect">
            <a:avLst/>
          </a:prstGeom>
          <a:noFill/>
          <a:ln cap="flat">
            <a:noFill/>
          </a:ln>
        </p:spPr>
      </p:pic>
      <p:pic>
        <p:nvPicPr>
          <p:cNvPr id="5" name="Picture 6" descr="C:\Users\asus pc\Documents\244432562_318525433409558_3358581968123037745_n.jpg"/>
          <p:cNvPicPr>
            <a:picLocks noChangeAspect="1"/>
          </p:cNvPicPr>
          <p:nvPr/>
        </p:nvPicPr>
        <p:blipFill>
          <a:blip r:embed="rId4"/>
          <a:srcRect/>
          <a:stretch>
            <a:fillRect/>
          </a:stretch>
        </p:blipFill>
        <p:spPr>
          <a:xfrm>
            <a:off x="4412492" y="3075483"/>
            <a:ext cx="2314574" cy="3086099"/>
          </a:xfrm>
          <a:prstGeom prst="rect">
            <a:avLst/>
          </a:prstGeom>
          <a:solidFill>
            <a:srgbClr val="EDEDED"/>
          </a:solidFill>
          <a:ln w="190496" cap="rnd">
            <a:solidFill>
              <a:srgbClr val="FFFFFF"/>
            </a:solidFill>
            <a:prstDash val="solid"/>
            <a:miter/>
          </a:ln>
          <a:effectLst>
            <a:outerShdw dist="12701" dir="11399334" algn="tl">
              <a:srgbClr val="000000">
                <a:alpha val="33000"/>
              </a:srgbClr>
            </a:outerShdw>
          </a:effectLst>
        </p:spPr>
      </p:pic>
      <p:pic>
        <p:nvPicPr>
          <p:cNvPr id="6" name="Picture 7" descr="C:\Users\asus pc\Documents\243968338_318525336742901_3857408123195560032_n.jpg"/>
          <p:cNvPicPr>
            <a:picLocks noChangeAspect="1"/>
          </p:cNvPicPr>
          <p:nvPr/>
        </p:nvPicPr>
        <p:blipFill>
          <a:blip r:embed="rId5"/>
          <a:srcRect l="9259" t="26290" r="25265"/>
          <a:stretch>
            <a:fillRect/>
          </a:stretch>
        </p:blipFill>
        <p:spPr>
          <a:xfrm>
            <a:off x="6941905" y="3158109"/>
            <a:ext cx="1809753" cy="2715896"/>
          </a:xfrm>
          <a:prstGeom prst="rect">
            <a:avLst/>
          </a:prstGeom>
          <a:solidFill>
            <a:srgbClr val="EDEDED"/>
          </a:solidFill>
          <a:ln w="190496" cap="sq">
            <a:solidFill>
              <a:srgbClr val="FFFFFF"/>
            </a:solidFill>
            <a:prstDash val="solid"/>
            <a:miter/>
          </a:ln>
          <a:effectLst>
            <a:outerShdw dist="50803" dir="12900142" algn="tl">
              <a:srgbClr val="000000">
                <a:alpha val="30000"/>
              </a:srgbClr>
            </a:outerShdw>
          </a:effectLst>
        </p:spPr>
      </p:pic>
      <p:pic>
        <p:nvPicPr>
          <p:cNvPr id="7" name="Picture 8" descr="C:\Users\asus pc\Documents\244476255_318525473409554_1210846744485229698_n.jpg"/>
          <p:cNvPicPr>
            <a:picLocks noChangeAspect="1"/>
          </p:cNvPicPr>
          <p:nvPr/>
        </p:nvPicPr>
        <p:blipFill>
          <a:blip r:embed="rId6"/>
          <a:srcRect/>
          <a:stretch>
            <a:fillRect/>
          </a:stretch>
        </p:blipFill>
        <p:spPr>
          <a:xfrm>
            <a:off x="8966496" y="3040169"/>
            <a:ext cx="2052315" cy="2736213"/>
          </a:xfrm>
          <a:prstGeom prst="rect">
            <a:avLst/>
          </a:prstGeom>
          <a:noFill/>
          <a:ln cap="flat">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3400"/>
                            </p:stCondLst>
                            <p:childTnLst>
                              <p:par>
                                <p:cTn id="15" presetID="2" presetClass="entr" presetSubtype="3"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400"/>
                            </p:stCondLst>
                            <p:childTnLst>
                              <p:par>
                                <p:cTn id="20" presetID="2" presetClass="entr" presetSubtype="9"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0-#ppt_w/2"/>
                                          </p:val>
                                        </p:tav>
                                        <p:tav tm="100000">
                                          <p:val>
                                            <p:strVal val="#ppt_x"/>
                                          </p:val>
                                        </p:tav>
                                      </p:tavLst>
                                    </p:anim>
                                    <p:anim calcmode="lin" valueType="num">
                                      <p:cBhvr additive="base">
                                        <p:cTn id="23" dur="20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17400"/>
                            </p:stCondLst>
                            <p:childTnLst>
                              <p:par>
                                <p:cTn id="25" presetID="2" presetClass="entr" presetSubtype="3"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1+#ppt_w/2"/>
                                          </p:val>
                                        </p:tav>
                                        <p:tav tm="100000">
                                          <p:val>
                                            <p:strVal val="#ppt_x"/>
                                          </p:val>
                                        </p:tav>
                                      </p:tavLst>
                                    </p:anim>
                                    <p:anim calcmode="lin" valueType="num">
                                      <p:cBhvr additive="base">
                                        <p:cTn id="28" dur="20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19400"/>
                            </p:stCondLst>
                            <p:childTnLst>
                              <p:par>
                                <p:cTn id="30" presetID="2" presetClass="entr" presetSubtype="9"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0-#ppt_w/2"/>
                                          </p:val>
                                        </p:tav>
                                        <p:tav tm="100000">
                                          <p:val>
                                            <p:strVal val="#ppt_x"/>
                                          </p:val>
                                        </p:tav>
                                      </p:tavLst>
                                    </p:anim>
                                    <p:anim calcmode="lin" valueType="num">
                                      <p:cBhvr additive="base">
                                        <p:cTn id="33"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4" descr="F:\Folder nou (2)\Caratula___23.jpg"/>
          <p:cNvPicPr>
            <a:picLocks noChangeAspect="1"/>
          </p:cNvPicPr>
          <p:nvPr/>
        </p:nvPicPr>
        <p:blipFill>
          <a:blip r:embed="rId2"/>
          <a:srcRect/>
          <a:stretch>
            <a:fillRect/>
          </a:stretch>
        </p:blipFill>
        <p:spPr>
          <a:xfrm rot="5400013">
            <a:off x="2190745" y="-2457450"/>
            <a:ext cx="7543800" cy="12458700"/>
          </a:xfrm>
          <a:prstGeom prst="rect">
            <a:avLst/>
          </a:prstGeom>
          <a:noFill/>
          <a:ln cap="flat">
            <a:noFill/>
          </a:ln>
        </p:spPr>
      </p:pic>
      <p:sp>
        <p:nvSpPr>
          <p:cNvPr id="3" name="Striped Right Arrow 3"/>
          <p:cNvSpPr/>
          <p:nvPr/>
        </p:nvSpPr>
        <p:spPr>
          <a:xfrm>
            <a:off x="3708394" y="0"/>
            <a:ext cx="4279904" cy="1079504"/>
          </a:xfrm>
          <a:custGeom>
            <a:avLst>
              <a:gd name="f0" fmla="val 18876"/>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A5301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0" i="0" u="none" strike="noStrike" kern="1200" cap="none" spc="0" baseline="0">
                <a:solidFill>
                  <a:srgbClr val="FFFFFF"/>
                </a:solidFill>
                <a:uFillTx/>
                <a:latin typeface="Algerian" pitchFamily="82"/>
              </a:rPr>
              <a:t>BIOGRAFIA SCOLII</a:t>
            </a:r>
          </a:p>
        </p:txBody>
      </p:sp>
      <p:sp>
        <p:nvSpPr>
          <p:cNvPr id="4" name="Rectangle 5"/>
          <p:cNvSpPr/>
          <p:nvPr/>
        </p:nvSpPr>
        <p:spPr>
          <a:xfrm>
            <a:off x="838193" y="3127979"/>
            <a:ext cx="10248896" cy="2862318"/>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Courier New" pitchFamily="49"/>
                <a:cs typeface="Courier New" pitchFamily="49"/>
              </a:rPr>
              <a:t>	ȘCOALA SANITARĂ POSTLICEALĂ CALAFAT ȘI-A ÎNCEPUT ACTIVITATEA ÎN ANUL ȘCOLAR </a:t>
            </a:r>
            <a:r>
              <a:rPr lang="ro-RO" sz="1800" b="1" i="0" u="sng" strike="noStrike" kern="1200" cap="none" spc="0" baseline="0">
                <a:solidFill>
                  <a:srgbClr val="FF0000"/>
                </a:solidFill>
                <a:uFillTx/>
                <a:latin typeface="Courier New" pitchFamily="49"/>
                <a:cs typeface="Courier New" pitchFamily="49"/>
              </a:rPr>
              <a:t>2000 –2001</a:t>
            </a:r>
            <a:r>
              <a:rPr lang="ro-RO" sz="1800" b="1" i="0" u="none" strike="noStrike" kern="1200" cap="none" spc="0" baseline="0">
                <a:solidFill>
                  <a:srgbClr val="000000"/>
                </a:solidFill>
                <a:uFillTx/>
                <a:latin typeface="Courier New" pitchFamily="49"/>
                <a:cs typeface="Courier New" pitchFamily="49"/>
              </a:rPr>
              <a:t>, FIIND </a:t>
            </a:r>
            <a:r>
              <a:rPr lang="ro-RO" sz="1800" b="1" i="0" u="sng" strike="noStrike" kern="1200" cap="none" spc="0" baseline="0">
                <a:solidFill>
                  <a:srgbClr val="FF0000"/>
                </a:solidFill>
                <a:uFillTx/>
                <a:latin typeface="Courier New" pitchFamily="49"/>
                <a:cs typeface="Courier New" pitchFamily="49"/>
              </a:rPr>
              <a:t>O FILIALĂ A FUNDAȚIEI “GHEORGHE TITEICA” DROBETA TURNU SEVERIN</a:t>
            </a:r>
            <a:r>
              <a:rPr lang="ro-RO" sz="1800" b="1" i="0" u="none" strike="noStrike" kern="1200" cap="none" spc="0" baseline="0">
                <a:solidFill>
                  <a:srgbClr val="000000"/>
                </a:solidFill>
                <a:uFillTx/>
                <a:latin typeface="Courier New" pitchFamily="49"/>
                <a:cs typeface="Courier New" pitchFamily="49"/>
              </a:rPr>
              <a:t>, DEVENIND DE-A LUNGUL TIMPULUI O IMPORTANTĂ INSTITUȚIE DE ÎNVĂȚĂMÂNT PARTICULAR</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Courier New" pitchFamily="49"/>
                <a:cs typeface="Courier New" pitchFamily="49"/>
              </a:rPr>
              <a:t>	CU UN ÎNCEPUT TIMID CA POPULAȚIE ȘCOLARĂ – 148 ELEVI – ÎN ANNUL ȘCOLAR 2000 – 2001, AU URMAT FLUCTUAȚII DE EFECTIVE DE ELEVI PE PARCURSUL CELOR 15 ANI DE FUNCȚIONARE, AJUNGÂND ÎN ANII ȘCOLARI 2010 – 2011, 2011 – 2012, 2012 – 2013 LA PESTE 600 DE ELEVI ÎNSCRIȘI LA ÎNCEPUT DE AN ȘCOLAR. ASTFEL SE DOVEDEȘTE CĂ ŞCOALA POSTLICEALĂ  SANITARA “GHEORGHE TITEICA” CALAFAT A CĂPĂTAT UN ANUME STATUT ÎNTRE ȘCOLILE DIN SUD-VESTUL OLTENIEI.</a:t>
            </a:r>
          </a:p>
        </p:txBody>
      </p:sp>
      <p:pic>
        <p:nvPicPr>
          <p:cNvPr id="5" name="Picture 6"/>
          <p:cNvPicPr>
            <a:picLocks noChangeAspect="1"/>
          </p:cNvPicPr>
          <p:nvPr/>
        </p:nvPicPr>
        <p:blipFill>
          <a:blip r:embed="rId3"/>
          <a:srcRect/>
          <a:stretch>
            <a:fillRect/>
          </a:stretch>
        </p:blipFill>
        <p:spPr>
          <a:xfrm>
            <a:off x="2087876" y="783585"/>
            <a:ext cx="1734817" cy="2217420"/>
          </a:xfrm>
          <a:prstGeom prst="rect">
            <a:avLst/>
          </a:prstGeom>
          <a:noFill/>
          <a:ln cap="flat">
            <a:noFill/>
          </a:ln>
        </p:spPr>
      </p:pic>
      <p:sp>
        <p:nvSpPr>
          <p:cNvPr id="6" name="Rounded Rectangle 7"/>
          <p:cNvSpPr/>
          <p:nvPr/>
        </p:nvSpPr>
        <p:spPr>
          <a:xfrm>
            <a:off x="7873998" y="778511"/>
            <a:ext cx="1743075" cy="217169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blipFill>
            <a:blip r:embed="rId4">
              <a:alphaModFix/>
            </a:blip>
            <a:stretch>
              <a:fillRect/>
            </a:stretch>
          </a:blipFill>
          <a:ln w="15873" cap="rnd">
            <a:solidFill>
              <a:srgbClr val="782009"/>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a:solidFill>
                <a:srgbClr val="FFFFFF"/>
              </a:solidFill>
              <a:uFillTx/>
              <a:latin typeface="Century Gothic"/>
            </a:endParaRPr>
          </a:p>
        </p:txBody>
      </p:sp>
      <p:sp>
        <p:nvSpPr>
          <p:cNvPr id="7" name="Rectangle 7"/>
          <p:cNvSpPr/>
          <p:nvPr/>
        </p:nvSpPr>
        <p:spPr>
          <a:xfrm>
            <a:off x="4093695" y="1327635"/>
            <a:ext cx="3404384" cy="1200332"/>
          </a:xfrm>
          <a:prstGeom prst="rect">
            <a:avLst/>
          </a:prstGeom>
          <a:solidFill>
            <a:srgbClr val="00B0F0"/>
          </a:solid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0" cap="none" spc="0" baseline="0">
                <a:solidFill>
                  <a:srgbClr val="FFFFFF"/>
                </a:solidFill>
                <a:uFillTx/>
                <a:latin typeface="Courier New" pitchFamily="49"/>
                <a:cs typeface="Courier New" pitchFamily="49"/>
              </a:rPr>
              <a:t>ŞCOALA SANITARA POSTLICEALĂ</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0" cap="none" spc="0" baseline="0">
                <a:solidFill>
                  <a:srgbClr val="FFFFFF"/>
                </a:solidFill>
                <a:uFillTx/>
                <a:latin typeface="Courier New" pitchFamily="49"/>
                <a:cs typeface="Courier New" pitchFamily="49"/>
              </a:rPr>
              <a:t>“GHEORGHE TITEICA” CALAFAT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0-#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ppt_x</p:attrName>
                                        </p:attrNameLst>
                                      </p:cBhvr>
                                      <p:tavLst>
                                        <p:tav tm="0">
                                          <p:val>
                                            <p:strVal val="1+#ppt_w/2"/>
                                          </p:val>
                                        </p:tav>
                                        <p:tav tm="100000">
                                          <p:val>
                                            <p:strVal val="#ppt_x"/>
                                          </p:val>
                                        </p:tav>
                                      </p:tavLst>
                                    </p:anim>
                                    <p:anim calcmode="lin" valueType="num">
                                      <p:cBhvr>
                                        <p:cTn id="13" dur="2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400"/>
                            </p:stCondLst>
                            <p:childTnLst>
                              <p:par>
                                <p:cTn id="15" presetID="2" presetClass="entr" presetSubtype="6" fill="hold" grpId="0" nodeType="after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ppt_x</p:attrName>
                                        </p:attrNameLst>
                                      </p:cBhvr>
                                      <p:tavLst>
                                        <p:tav tm="0">
                                          <p:val>
                                            <p:strVal val="1+#ppt_w/2"/>
                                          </p:val>
                                        </p:tav>
                                        <p:tav tm="100000">
                                          <p:val>
                                            <p:strVal val="#ppt_x"/>
                                          </p:val>
                                        </p:tav>
                                      </p:tavLst>
                                    </p:anim>
                                    <p:anim calcmode="lin" valueType="num">
                                      <p:cBhvr>
                                        <p:cTn id="18" dur="20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02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ppt_x</p:attrName>
                                        </p:attrNameLst>
                                      </p:cBhvr>
                                      <p:tavLst>
                                        <p:tav tm="0">
                                          <p:val>
                                            <p:strVal val="1+#ppt_w/2"/>
                                          </p:val>
                                        </p:tav>
                                        <p:tav tm="100000">
                                          <p:val>
                                            <p:strVal val="#ppt_x"/>
                                          </p:val>
                                        </p:tav>
                                      </p:tavLst>
                                    </p:anim>
                                    <p:anim calcmode="lin" valueType="num">
                                      <p:cBhvr>
                                        <p:cTn id="23" dur="2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6000"/>
                            </p:stCondLst>
                            <p:childTnLst>
                              <p:par>
                                <p:cTn id="25" presetID="2" presetClass="entr" presetSubtype="1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ppt_x</p:attrName>
                                        </p:attrNameLst>
                                      </p:cBhvr>
                                      <p:tavLst>
                                        <p:tav tm="0">
                                          <p:val>
                                            <p:strVal val="0-#ppt_w/2"/>
                                          </p:val>
                                        </p:tav>
                                        <p:tav tm="100000">
                                          <p:val>
                                            <p:strVal val="#ppt_x"/>
                                          </p:val>
                                        </p:tav>
                                      </p:tavLst>
                                    </p:anim>
                                    <p:anim calcmode="lin" valueType="num">
                                      <p:cBhvr>
                                        <p:cTn id="28" dur="20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38000"/>
                            </p:stCondLst>
                            <p:childTnLst>
                              <p:par>
                                <p:cTn id="30" presetID="2" presetClass="entr" presetSubtype="1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2000" fill="hold"/>
                                        <p:tgtEl>
                                          <p:spTgt spid="6"/>
                                        </p:tgtEl>
                                        <p:attrNameLst>
                                          <p:attrName>ppt_x</p:attrName>
                                        </p:attrNameLst>
                                      </p:cBhvr>
                                      <p:tavLst>
                                        <p:tav tm="0">
                                          <p:val>
                                            <p:strVal val="0-#ppt_w/2"/>
                                          </p:val>
                                        </p:tav>
                                        <p:tav tm="100000">
                                          <p:val>
                                            <p:strVal val="#ppt_x"/>
                                          </p:val>
                                        </p:tav>
                                      </p:tavLst>
                                    </p:anim>
                                    <p:anim calcmode="lin" valueType="num">
                                      <p:cBhvr>
                                        <p:cTn id="3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4" descr="F:\Folder nou (2)\Caratula___9.jpg"/>
          <p:cNvPicPr>
            <a:picLocks noChangeAspect="1"/>
          </p:cNvPicPr>
          <p:nvPr/>
        </p:nvPicPr>
        <p:blipFill>
          <a:blip r:embed="rId2"/>
          <a:srcRect l="2480" t="2193" r="1785" b="492"/>
          <a:stretch>
            <a:fillRect/>
          </a:stretch>
        </p:blipFill>
        <p:spPr>
          <a:xfrm rot="5400013">
            <a:off x="2319324" y="-2319334"/>
            <a:ext cx="7553328" cy="12191996"/>
          </a:xfrm>
          <a:prstGeom prst="rect">
            <a:avLst/>
          </a:prstGeom>
          <a:noFill/>
          <a:ln cap="flat">
            <a:noFill/>
          </a:ln>
        </p:spPr>
      </p:pic>
      <p:sp>
        <p:nvSpPr>
          <p:cNvPr id="3" name="Pentagon 5"/>
          <p:cNvSpPr/>
          <p:nvPr/>
        </p:nvSpPr>
        <p:spPr>
          <a:xfrm>
            <a:off x="901698" y="787398"/>
            <a:ext cx="9448796" cy="1155701"/>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ACBC92"/>
          </a:solidFill>
          <a:ln w="15873" cap="rnd">
            <a:solidFill>
              <a:srgbClr val="C8B594"/>
            </a:solidFill>
            <a:prstDash val="solid"/>
            <a:miter/>
          </a:ln>
        </p:spPr>
        <p:txBody>
          <a:bodyPr vert="horz" wrap="square" lIns="91440" tIns="45720" rIns="91440" bIns="45720" anchor="ctr" anchorCtr="0"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2000  </a:t>
            </a:r>
            <a:r>
              <a:rPr lang="ro-RO" sz="1800" b="1" i="0" u="none" strike="noStrike" kern="1200" cap="none" spc="0" baseline="0" dirty="0" smtClean="0">
                <a:solidFill>
                  <a:srgbClr val="FF0000"/>
                </a:solidFill>
                <a:uFillTx/>
                <a:cs typeface="Courier New" pitchFamily="49"/>
              </a:rPr>
              <a:t>-</a:t>
            </a:r>
            <a:r>
              <a:rPr lang="ro-RO" sz="1800" b="1" i="0" u="none" strike="noStrike" kern="1200" cap="none" spc="0" baseline="0" dirty="0" smtClean="0">
                <a:solidFill>
                  <a:srgbClr val="FF0000"/>
                </a:solidFill>
                <a:uFillTx/>
                <a:latin typeface="Courier New" pitchFamily="49"/>
                <a:cs typeface="Courier New" pitchFamily="49"/>
              </a:rPr>
              <a:t> </a:t>
            </a:r>
            <a:r>
              <a:rPr lang="en-US" sz="1800" b="1" i="0" u="none" strike="noStrike" kern="1200" cap="none" spc="0" baseline="0" dirty="0">
                <a:solidFill>
                  <a:srgbClr val="FF0000"/>
                </a:solidFill>
                <a:uFillTx/>
                <a:latin typeface="Courier New" pitchFamily="49"/>
                <a:cs typeface="Courier New" pitchFamily="49"/>
              </a:rPr>
              <a:t>SCOALA SANITARĂ POSTLICEALĂ “GHEORGHE </a:t>
            </a:r>
            <a:r>
              <a:rPr lang="ro-RO" sz="1800" b="1" i="0" u="none" strike="noStrike" kern="1200" cap="none" spc="0" baseline="0" dirty="0">
                <a:solidFill>
                  <a:srgbClr val="FF0000"/>
                </a:solidFill>
                <a:uFillTx/>
                <a:latin typeface="Courier New" pitchFamily="49"/>
                <a:cs typeface="Courier New" pitchFamily="49"/>
              </a:rPr>
              <a:t>Ț</a:t>
            </a:r>
            <a:r>
              <a:rPr lang="en-US" sz="1800" b="1" i="0" u="none" strike="noStrike" kern="1200" cap="none" spc="0" baseline="0" dirty="0">
                <a:solidFill>
                  <a:srgbClr val="FF0000"/>
                </a:solidFill>
                <a:uFillTx/>
                <a:latin typeface="Courier New" pitchFamily="49"/>
                <a:cs typeface="Courier New" pitchFamily="49"/>
              </a:rPr>
              <a:t>IȚEICA”</a:t>
            </a:r>
            <a:r>
              <a:rPr lang="ro-RO" sz="1800" b="1" i="0" u="none" strike="noStrike" kern="1200" cap="none" spc="0" baseline="0" dirty="0">
                <a:solidFill>
                  <a:srgbClr val="FF0000"/>
                </a:solidFill>
                <a:uFillTx/>
                <a:latin typeface="Courier New" pitchFamily="49"/>
                <a:cs typeface="Courier New" pitchFamily="49"/>
              </a:rPr>
              <a:t> </a:t>
            </a:r>
            <a:endParaRPr lang="ro-RO" sz="1800" b="0" i="0" u="none" strike="noStrike" kern="1200" cap="none" spc="0" baseline="0" dirty="0">
              <a:solidFill>
                <a:srgbClr val="FF0000"/>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dirty="0">
                <a:solidFill>
                  <a:srgbClr val="FF0000"/>
                </a:solidFill>
                <a:uFillTx/>
                <a:latin typeface="Courier New" pitchFamily="49"/>
                <a:cs typeface="Courier New" pitchFamily="49"/>
              </a:rPr>
              <a:t>a </a:t>
            </a:r>
            <a:r>
              <a:rPr lang="en-US" sz="1800" b="1" i="0" u="none" strike="noStrike" kern="1200" cap="small" spc="0" baseline="0" dirty="0" err="1">
                <a:solidFill>
                  <a:srgbClr val="FF0000"/>
                </a:solidFill>
                <a:uFillTx/>
                <a:latin typeface="Courier New" pitchFamily="49"/>
                <a:cs typeface="Courier New" pitchFamily="49"/>
              </a:rPr>
              <a:t>funcționat</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în</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incinta</a:t>
            </a:r>
            <a:r>
              <a:rPr lang="en-US" sz="1800" b="1" i="0" u="none" strike="noStrike" kern="1200" cap="small" spc="0" baseline="0" dirty="0">
                <a:solidFill>
                  <a:srgbClr val="FF0000"/>
                </a:solidFill>
                <a:uFillTx/>
                <a:latin typeface="Courier New" pitchFamily="49"/>
                <a:cs typeface="Courier New" pitchFamily="49"/>
              </a:rPr>
              <a:t> LICEULUI TEORETIC “INDEPENDENTA”</a:t>
            </a:r>
            <a:r>
              <a:rPr lang="ro-RO" sz="1800" b="1" i="0" u="none" strike="noStrike" kern="1200" cap="small" spc="0" baseline="0" dirty="0">
                <a:solidFill>
                  <a:srgbClr val="FF0000"/>
                </a:solidFill>
                <a:uFillTx/>
                <a:latin typeface="Courier New" pitchFamily="49"/>
                <a:cs typeface="Courier New" pitchFamily="49"/>
              </a:rPr>
              <a:t>CALAFAT, unde a închiriat etajul I, laboratorul de chimie și laboratorul de informatică</a:t>
            </a:r>
            <a:endParaRPr lang="ro-RO" sz="1800" b="0" i="0" u="none" strike="noStrike" kern="1200" cap="none" spc="0" baseline="0" dirty="0">
              <a:solidFill>
                <a:srgbClr val="FF0000"/>
              </a:solidFill>
              <a:uFillTx/>
              <a:latin typeface="Courier New" pitchFamily="49"/>
              <a:cs typeface="Courier New" pitchFamily="49"/>
            </a:endParaRPr>
          </a:p>
        </p:txBody>
      </p:sp>
      <p:sp>
        <p:nvSpPr>
          <p:cNvPr id="4" name="Pentagon 6"/>
          <p:cNvSpPr/>
          <p:nvPr/>
        </p:nvSpPr>
        <p:spPr>
          <a:xfrm>
            <a:off x="901698" y="2057400"/>
            <a:ext cx="9448796" cy="134619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F0B27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2001 </a:t>
            </a:r>
            <a:r>
              <a:rPr lang="ro-RO" sz="1800" b="1" i="0" u="none" strike="noStrike" kern="1200" cap="small" spc="0" baseline="0" dirty="0" smtClean="0">
                <a:solidFill>
                  <a:srgbClr val="FF0000"/>
                </a:solidFill>
                <a:uFillTx/>
                <a:cs typeface="Courier New" pitchFamily="49"/>
              </a:rPr>
              <a:t>-</a:t>
            </a:r>
            <a:r>
              <a:rPr lang="en-US" sz="1800" b="0" i="0" u="none" strike="noStrike" kern="1200" cap="small" spc="0" baseline="0" dirty="0" err="1" smtClean="0">
                <a:solidFill>
                  <a:srgbClr val="FF0000"/>
                </a:solidFill>
                <a:uFillTx/>
                <a:latin typeface="Courier New" pitchFamily="49"/>
                <a:cs typeface="Courier New" pitchFamily="49"/>
              </a:rPr>
              <a:t>În</a:t>
            </a:r>
            <a:r>
              <a:rPr lang="en-US" sz="1800" b="0" i="0" u="none" strike="noStrike" kern="1200" cap="small" spc="0" baseline="0" dirty="0" smtClean="0">
                <a:solidFill>
                  <a:srgbClr val="FF0000"/>
                </a:solidFill>
                <a:uFillTx/>
                <a:latin typeface="Courier New" pitchFamily="49"/>
                <a:cs typeface="Courier New" pitchFamily="49"/>
              </a:rPr>
              <a:t> </a:t>
            </a:r>
            <a:r>
              <a:rPr lang="en-US" sz="1800" b="0" i="0" u="none" strike="noStrike" kern="1200" cap="small" spc="0" baseline="0" dirty="0" err="1">
                <a:solidFill>
                  <a:srgbClr val="FF0000"/>
                </a:solidFill>
                <a:uFillTx/>
                <a:latin typeface="Courier New" pitchFamily="49"/>
                <a:cs typeface="Courier New" pitchFamily="49"/>
              </a:rPr>
              <a:t>urma</a:t>
            </a:r>
            <a:r>
              <a:rPr lang="en-US" sz="1800" b="0" i="0" u="none" strike="noStrike" kern="1200" cap="small" spc="0" baseline="0" dirty="0">
                <a:solidFill>
                  <a:srgbClr val="FF0000"/>
                </a:solidFill>
                <a:uFillTx/>
                <a:latin typeface="Courier New" pitchFamily="49"/>
                <a:cs typeface="Courier New" pitchFamily="49"/>
              </a:rPr>
              <a:t> </a:t>
            </a:r>
            <a:r>
              <a:rPr lang="en-US" sz="1800" b="0" i="0" u="none" strike="noStrike" kern="1200" cap="small" spc="0" baseline="0" dirty="0" err="1">
                <a:solidFill>
                  <a:srgbClr val="FF0000"/>
                </a:solidFill>
                <a:uFillTx/>
                <a:latin typeface="Courier New" pitchFamily="49"/>
                <a:cs typeface="Courier New" pitchFamily="49"/>
              </a:rPr>
              <a:t>controlului</a:t>
            </a:r>
            <a:r>
              <a:rPr lang="en-US" sz="1800" b="0" i="0" u="none" strike="noStrike" kern="1200" cap="small" spc="0" baseline="0" dirty="0">
                <a:solidFill>
                  <a:srgbClr val="FF0000"/>
                </a:solidFill>
                <a:uFillTx/>
                <a:latin typeface="Courier New" pitchFamily="49"/>
                <a:cs typeface="Courier New" pitchFamily="49"/>
              </a:rPr>
              <a:t> </a:t>
            </a:r>
            <a:r>
              <a:rPr lang="en-US" sz="1800" b="0" i="0" u="none" strike="noStrike" kern="1200" cap="small" spc="0" baseline="0" dirty="0" err="1">
                <a:solidFill>
                  <a:srgbClr val="FF0000"/>
                </a:solidFill>
                <a:uFillTx/>
                <a:latin typeface="Courier New" pitchFamily="49"/>
                <a:cs typeface="Courier New" pitchFamily="49"/>
              </a:rPr>
              <a:t>efectuat</a:t>
            </a:r>
            <a:r>
              <a:rPr lang="en-US" sz="1800" b="0" i="0" u="none" strike="noStrike" kern="1200" cap="small" spc="0" baseline="0" dirty="0">
                <a:solidFill>
                  <a:srgbClr val="FF0000"/>
                </a:solidFill>
                <a:uFillTx/>
                <a:latin typeface="Courier New" pitchFamily="49"/>
                <a:cs typeface="Courier New" pitchFamily="49"/>
              </a:rPr>
              <a:t> de </a:t>
            </a:r>
            <a:r>
              <a:rPr lang="en-US" sz="1800" b="0" i="0" u="none" strike="noStrike" kern="1200" cap="small" spc="0" baseline="0" dirty="0" err="1">
                <a:solidFill>
                  <a:srgbClr val="FF0000"/>
                </a:solidFill>
                <a:uFillTx/>
                <a:latin typeface="Courier New" pitchFamily="49"/>
                <a:cs typeface="Courier New" pitchFamily="49"/>
              </a:rPr>
              <a:t>Comisia</a:t>
            </a:r>
            <a:r>
              <a:rPr lang="en-US" sz="1800" b="0"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a:solidFill>
                  <a:srgbClr val="FF0000"/>
                </a:solidFill>
                <a:uFillTx/>
                <a:latin typeface="Courier New" pitchFamily="49"/>
                <a:cs typeface="Courier New" pitchFamily="49"/>
              </a:rPr>
              <a:t>CNEAIP</a:t>
            </a:r>
            <a:r>
              <a:rPr lang="en-US" sz="1800" b="0" i="0" u="none" strike="noStrike" kern="1200" cap="small" spc="0" baseline="0" dirty="0">
                <a:solidFill>
                  <a:srgbClr val="FF0000"/>
                </a:solidFill>
                <a:uFillTx/>
                <a:latin typeface="Courier New" pitchFamily="49"/>
                <a:cs typeface="Courier New" pitchFamily="49"/>
              </a:rPr>
              <a:t> </a:t>
            </a:r>
            <a:r>
              <a:rPr lang="en-US" sz="1800" b="0" i="0" u="none" strike="noStrike" kern="1200" cap="small" spc="0" baseline="0" dirty="0" err="1">
                <a:solidFill>
                  <a:srgbClr val="FF0000"/>
                </a:solidFill>
                <a:uFillTx/>
                <a:latin typeface="Courier New" pitchFamily="49"/>
                <a:cs typeface="Courier New" pitchFamily="49"/>
              </a:rPr>
              <a:t>școala</a:t>
            </a:r>
            <a:endParaRPr lang="ro-RO" sz="1800" b="0" i="0" u="none" strike="noStrike" kern="1200" cap="none" spc="0" baseline="0" dirty="0">
              <a:solidFill>
                <a:srgbClr val="FF0000"/>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sng" strike="noStrike" kern="1200" cap="all" spc="0" baseline="0" dirty="0" err="1">
                <a:solidFill>
                  <a:srgbClr val="FF0000"/>
                </a:solidFill>
                <a:uFillTx/>
                <a:latin typeface="Courier New" pitchFamily="49"/>
                <a:cs typeface="Courier New" pitchFamily="49"/>
              </a:rPr>
              <a:t>obține</a:t>
            </a:r>
            <a:r>
              <a:rPr lang="en-US" sz="1800" b="1" i="0" u="sng" strike="noStrike" kern="1200" cap="all" spc="0" baseline="0" dirty="0">
                <a:solidFill>
                  <a:srgbClr val="FF0000"/>
                </a:solidFill>
                <a:uFillTx/>
                <a:latin typeface="Courier New" pitchFamily="49"/>
                <a:cs typeface="Courier New" pitchFamily="49"/>
              </a:rPr>
              <a:t> </a:t>
            </a:r>
            <a:r>
              <a:rPr lang="en-US" sz="1800" b="1" i="0" u="sng" strike="noStrike" kern="1200" cap="all" spc="0" baseline="0" dirty="0" err="1">
                <a:solidFill>
                  <a:srgbClr val="FF0000"/>
                </a:solidFill>
                <a:uFillTx/>
                <a:latin typeface="Courier New" pitchFamily="49"/>
                <a:cs typeface="Courier New" pitchFamily="49"/>
              </a:rPr>
              <a:t>autorizație</a:t>
            </a:r>
            <a:r>
              <a:rPr lang="en-US" sz="1800" b="1" i="0" u="sng" strike="noStrike" kern="1200" cap="all" spc="0" baseline="0" dirty="0">
                <a:solidFill>
                  <a:srgbClr val="FF0000"/>
                </a:solidFill>
                <a:uFillTx/>
                <a:latin typeface="Courier New" pitchFamily="49"/>
                <a:cs typeface="Courier New" pitchFamily="49"/>
              </a:rPr>
              <a:t> de </a:t>
            </a:r>
            <a:r>
              <a:rPr lang="en-US" sz="1800" b="1" i="0" u="sng" strike="noStrike" kern="1200" cap="all" spc="0" baseline="0" dirty="0" err="1">
                <a:solidFill>
                  <a:srgbClr val="FF0000"/>
                </a:solidFill>
                <a:uFillTx/>
                <a:latin typeface="Courier New" pitchFamily="49"/>
                <a:cs typeface="Courier New" pitchFamily="49"/>
              </a:rPr>
              <a:t>funcționare</a:t>
            </a:r>
            <a:endParaRPr lang="ro-RO" sz="1800" b="0" i="0" u="none" strike="noStrike" kern="1200" cap="none" spc="0" baseline="0" dirty="0">
              <a:solidFill>
                <a:srgbClr val="FF0000"/>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sng" strike="noStrike" kern="1200" cap="all" spc="0" baseline="0" dirty="0">
                <a:solidFill>
                  <a:srgbClr val="FF0000"/>
                </a:solidFill>
                <a:uFillTx/>
                <a:latin typeface="Courier New" pitchFamily="49"/>
                <a:cs typeface="Courier New" pitchFamily="49"/>
              </a:rPr>
              <a:t>nr.625 / 13.06.2001</a:t>
            </a:r>
            <a:r>
              <a:rPr lang="en-US" sz="1800" b="0" i="0" u="none" strike="noStrike" kern="1200" cap="none"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pentru</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specializările</a:t>
            </a:r>
            <a:r>
              <a:rPr lang="en-US" sz="1800" b="1" i="0" u="none" strike="noStrike" kern="1200" cap="none" spc="0" baseline="0" dirty="0">
                <a:solidFill>
                  <a:srgbClr val="FF0000"/>
                </a:solidFill>
                <a:uFillTx/>
                <a:latin typeface="Courier New" pitchFamily="49"/>
                <a:cs typeface="Courier New" pitchFamily="49"/>
              </a:rPr>
              <a:t>: ASISTENT MEDICAL GENERALIST </a:t>
            </a:r>
            <a:r>
              <a:rPr lang="en-US" sz="1800" b="1" i="0" u="none" strike="noStrike" kern="1200" cap="none" spc="0" baseline="0" dirty="0" err="1">
                <a:solidFill>
                  <a:srgbClr val="FF0000"/>
                </a:solidFill>
                <a:uFillTx/>
                <a:latin typeface="Courier New" pitchFamily="49"/>
                <a:cs typeface="Courier New" pitchFamily="49"/>
              </a:rPr>
              <a:t>și</a:t>
            </a:r>
            <a:r>
              <a:rPr lang="en-US" sz="1800" b="1" i="0" u="none" strike="noStrike" kern="1200" cap="none" spc="0" baseline="0" dirty="0">
                <a:solidFill>
                  <a:srgbClr val="FF0000"/>
                </a:solidFill>
                <a:uFillTx/>
                <a:latin typeface="Courier New" pitchFamily="49"/>
                <a:cs typeface="Courier New" pitchFamily="49"/>
              </a:rPr>
              <a:t> ASISTENT MEDICAL</a:t>
            </a:r>
            <a:r>
              <a:rPr lang="en-US" sz="1800" b="0" i="0" u="none" strike="noStrike" kern="1200" cap="none" spc="0" baseline="0" dirty="0">
                <a:solidFill>
                  <a:srgbClr val="FF0000"/>
                </a:solidFill>
                <a:uFillTx/>
                <a:latin typeface="Courier New" pitchFamily="49"/>
                <a:cs typeface="Courier New" pitchFamily="49"/>
              </a:rPr>
              <a:t> </a:t>
            </a:r>
            <a:r>
              <a:rPr lang="en-US" sz="1800" b="1" i="0" u="none" strike="noStrike" kern="1200" cap="none" spc="0" baseline="0" dirty="0">
                <a:solidFill>
                  <a:srgbClr val="FF0000"/>
                </a:solidFill>
                <a:uFillTx/>
                <a:latin typeface="Courier New" pitchFamily="49"/>
                <a:cs typeface="Courier New" pitchFamily="49"/>
              </a:rPr>
              <a:t>DE FARMACIE</a:t>
            </a:r>
            <a:endParaRPr lang="ro-RO" sz="1800" b="0" i="0" u="none" strike="noStrike" kern="1200" cap="none" spc="0" baseline="0" dirty="0">
              <a:solidFill>
                <a:srgbClr val="FF0000"/>
              </a:solidFill>
              <a:uFillTx/>
              <a:latin typeface="Courier New" pitchFamily="49"/>
              <a:cs typeface="Courier New" pitchFamily="49"/>
            </a:endParaRPr>
          </a:p>
        </p:txBody>
      </p:sp>
      <p:sp>
        <p:nvSpPr>
          <p:cNvPr id="5" name="Pentagon 7"/>
          <p:cNvSpPr/>
          <p:nvPr/>
        </p:nvSpPr>
        <p:spPr>
          <a:xfrm>
            <a:off x="901698" y="3517897"/>
            <a:ext cx="9474198" cy="1054102"/>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00B0F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2003 </a:t>
            </a:r>
            <a:r>
              <a:rPr lang="ro-RO" sz="1800" b="1" i="0" u="none" strike="noStrike" kern="1200" cap="none" spc="0" baseline="0" dirty="0" smtClean="0">
                <a:solidFill>
                  <a:srgbClr val="FF0000"/>
                </a:solidFill>
                <a:uFillTx/>
                <a:cs typeface="Courier New" pitchFamily="49"/>
              </a:rPr>
              <a:t>-</a:t>
            </a:r>
            <a:r>
              <a:rPr lang="en-US" sz="1800" b="1" i="0" u="none" strike="noStrike" kern="1200" cap="none" spc="0" baseline="0" dirty="0" smtClean="0">
                <a:solidFill>
                  <a:srgbClr val="FF0000"/>
                </a:solidFill>
                <a:uFillTx/>
                <a:latin typeface="Courier New" pitchFamily="49"/>
                <a:cs typeface="Courier New" pitchFamily="49"/>
              </a:rPr>
              <a:t> </a:t>
            </a:r>
            <a:r>
              <a:rPr lang="en-US" sz="1800" b="0" i="0" u="none" strike="noStrike" kern="1200" cap="none" spc="0" baseline="0" dirty="0">
                <a:solidFill>
                  <a:srgbClr val="FF0000"/>
                </a:solidFill>
                <a:uFillTx/>
                <a:latin typeface="Courier New" pitchFamily="49"/>
                <a:cs typeface="Courier New" pitchFamily="49"/>
              </a:rPr>
              <a:t>S-a </a:t>
            </a:r>
            <a:r>
              <a:rPr lang="en-US" sz="1800" b="0" i="0" u="none" strike="noStrike" kern="1200" cap="none" spc="0" baseline="0" dirty="0" err="1">
                <a:solidFill>
                  <a:srgbClr val="FF0000"/>
                </a:solidFill>
                <a:uFillTx/>
                <a:latin typeface="Courier New" pitchFamily="49"/>
                <a:cs typeface="Courier New" pitchFamily="49"/>
              </a:rPr>
              <a:t>obținut</a:t>
            </a:r>
            <a:r>
              <a:rPr lang="en-US" sz="1800" b="0" i="0" u="none" strike="noStrike" kern="1200" cap="none" spc="0" baseline="0" dirty="0">
                <a:solidFill>
                  <a:srgbClr val="FF0000"/>
                </a:solidFill>
                <a:uFillTx/>
                <a:latin typeface="Courier New" pitchFamily="49"/>
                <a:cs typeface="Courier New" pitchFamily="49"/>
              </a:rPr>
              <a:t> </a:t>
            </a:r>
            <a:r>
              <a:rPr lang="en-US" sz="1800" b="1" i="0" u="sng" strike="noStrike" kern="1200" cap="all" spc="0" baseline="0" dirty="0" err="1">
                <a:solidFill>
                  <a:srgbClr val="FF0000"/>
                </a:solidFill>
                <a:uFillTx/>
                <a:latin typeface="Courier New" pitchFamily="49"/>
                <a:cs typeface="Courier New" pitchFamily="49"/>
              </a:rPr>
              <a:t>autorizație</a:t>
            </a:r>
            <a:r>
              <a:rPr lang="en-US" sz="1800" b="1" i="0" u="sng" strike="noStrike" kern="1200" cap="all" spc="0" baseline="0" dirty="0">
                <a:solidFill>
                  <a:srgbClr val="FF0000"/>
                </a:solidFill>
                <a:uFillTx/>
                <a:latin typeface="Courier New" pitchFamily="49"/>
                <a:cs typeface="Courier New" pitchFamily="49"/>
              </a:rPr>
              <a:t> de </a:t>
            </a:r>
            <a:r>
              <a:rPr lang="en-US" sz="1800" b="1" i="0" u="sng" strike="noStrike" kern="1200" cap="all" spc="0" baseline="0" dirty="0" err="1">
                <a:solidFill>
                  <a:srgbClr val="FF0000"/>
                </a:solidFill>
                <a:uFillTx/>
                <a:latin typeface="Courier New" pitchFamily="49"/>
                <a:cs typeface="Courier New" pitchFamily="49"/>
              </a:rPr>
              <a:t>funcționare</a:t>
            </a:r>
            <a:r>
              <a:rPr lang="en-US" sz="1800" b="1" i="0" u="sng" strike="noStrike" kern="1200" cap="all" spc="0" baseline="0" dirty="0">
                <a:solidFill>
                  <a:srgbClr val="FF0000"/>
                </a:solidFill>
                <a:uFillTx/>
                <a:latin typeface="Courier New" pitchFamily="49"/>
                <a:cs typeface="Courier New" pitchFamily="49"/>
              </a:rPr>
              <a:t> </a:t>
            </a:r>
            <a:r>
              <a:rPr lang="en-US" sz="1800" b="1" i="0" u="sng" strike="noStrike" kern="1200" cap="all" spc="0" baseline="0" dirty="0" err="1">
                <a:solidFill>
                  <a:srgbClr val="FF0000"/>
                </a:solidFill>
                <a:uFillTx/>
                <a:latin typeface="Courier New" pitchFamily="49"/>
                <a:cs typeface="Courier New" pitchFamily="49"/>
              </a:rPr>
              <a:t>pentru</a:t>
            </a:r>
            <a:r>
              <a:rPr lang="en-US" sz="1800" b="1" i="0" u="sng" strike="noStrike" kern="1200" cap="all" spc="0" baseline="0" dirty="0">
                <a:solidFill>
                  <a:srgbClr val="FF0000"/>
                </a:solidFill>
                <a:uFillTx/>
                <a:latin typeface="Courier New" pitchFamily="49"/>
                <a:cs typeface="Courier New" pitchFamily="49"/>
              </a:rPr>
              <a:t> </a:t>
            </a:r>
            <a:r>
              <a:rPr lang="en-US" sz="1800" b="1" i="0" u="sng" strike="noStrike" kern="1200" cap="all" spc="0" baseline="0" dirty="0" err="1">
                <a:solidFill>
                  <a:srgbClr val="FF0000"/>
                </a:solidFill>
                <a:uFillTx/>
                <a:latin typeface="Courier New" pitchFamily="49"/>
                <a:cs typeface="Courier New" pitchFamily="49"/>
              </a:rPr>
              <a:t>specializarea</a:t>
            </a:r>
            <a:r>
              <a:rPr lang="en-US" sz="1800" b="1" i="0" u="sng" strike="noStrike" kern="1200" cap="all" spc="0" baseline="0" dirty="0">
                <a:solidFill>
                  <a:srgbClr val="FF0000"/>
                </a:solidFill>
                <a:uFillTx/>
                <a:latin typeface="Courier New" pitchFamily="49"/>
                <a:cs typeface="Courier New" pitchFamily="49"/>
              </a:rPr>
              <a:t> ASISTENT SOCIAL</a:t>
            </a:r>
            <a:r>
              <a:rPr lang="en-US" sz="1800" b="1" i="0" u="none" strike="noStrike" kern="1200" cap="all" spc="0" baseline="0" dirty="0">
                <a:solidFill>
                  <a:srgbClr val="FF0000"/>
                </a:solidFill>
                <a:uFillTx/>
                <a:latin typeface="Courier New" pitchFamily="49"/>
                <a:cs typeface="Courier New" pitchFamily="49"/>
              </a:rPr>
              <a:t>, </a:t>
            </a:r>
            <a:r>
              <a:rPr lang="en-US" sz="1800" b="1" i="0" u="none" strike="noStrike" kern="1200" cap="small" spc="0" baseline="0" dirty="0">
                <a:solidFill>
                  <a:srgbClr val="FF0000"/>
                </a:solidFill>
                <a:uFillTx/>
                <a:latin typeface="Courier New" pitchFamily="49"/>
                <a:cs typeface="Courier New" pitchFamily="49"/>
              </a:rPr>
              <a:t>care s-a </a:t>
            </a:r>
            <a:r>
              <a:rPr lang="en-US" sz="1800" b="1" i="0" u="none" strike="noStrike" kern="1200" cap="small" spc="0" baseline="0" dirty="0" err="1">
                <a:solidFill>
                  <a:srgbClr val="FF0000"/>
                </a:solidFill>
                <a:uFillTx/>
                <a:latin typeface="Courier New" pitchFamily="49"/>
                <a:cs typeface="Courier New" pitchFamily="49"/>
              </a:rPr>
              <a:t>școlarizat</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până</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în</a:t>
            </a:r>
            <a:r>
              <a:rPr lang="en-US" sz="1800" b="1" i="0" u="none" strike="noStrike" kern="1200" cap="small" spc="0" baseline="0" dirty="0">
                <a:solidFill>
                  <a:srgbClr val="FF0000"/>
                </a:solidFill>
                <a:uFillTx/>
                <a:latin typeface="Courier New" pitchFamily="49"/>
                <a:cs typeface="Courier New" pitchFamily="49"/>
              </a:rPr>
              <a:t> 2005</a:t>
            </a:r>
            <a:endParaRPr lang="ro-RO" sz="1800" b="0" i="0" u="none" strike="noStrike" kern="1200" cap="none" spc="0" baseline="0" dirty="0">
              <a:solidFill>
                <a:srgbClr val="FF0000"/>
              </a:solidFill>
              <a:uFillTx/>
              <a:latin typeface="Courier New" pitchFamily="49"/>
              <a:cs typeface="Courier New" pitchFamily="49"/>
            </a:endParaRPr>
          </a:p>
        </p:txBody>
      </p:sp>
      <p:sp>
        <p:nvSpPr>
          <p:cNvPr id="6" name="Pentagon 8"/>
          <p:cNvSpPr/>
          <p:nvPr/>
        </p:nvSpPr>
        <p:spPr>
          <a:xfrm>
            <a:off x="901698" y="4686299"/>
            <a:ext cx="9232897" cy="1939579"/>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FFFF00"/>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2008 </a:t>
            </a:r>
            <a:r>
              <a:rPr lang="ro-RO" sz="1800" b="1" i="0" u="none" strike="noStrike" kern="1200" cap="none" spc="0" baseline="0" dirty="0" smtClean="0">
                <a:solidFill>
                  <a:srgbClr val="FF0000"/>
                </a:solidFill>
                <a:uFillTx/>
                <a:cs typeface="Courier New" pitchFamily="49"/>
              </a:rPr>
              <a:t>-</a:t>
            </a:r>
            <a:r>
              <a:rPr lang="en-US" sz="1800" b="0" i="0" u="none" strike="noStrike" kern="1200" cap="none" spc="0" baseline="0" dirty="0" smtClean="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În</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urma</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controlului</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efectuat</a:t>
            </a:r>
            <a:r>
              <a:rPr lang="en-US" sz="1800" b="1" i="0" u="none" strike="noStrike" kern="1200" cap="small" spc="0" baseline="0" dirty="0">
                <a:solidFill>
                  <a:srgbClr val="FF0000"/>
                </a:solidFill>
                <a:uFillTx/>
                <a:latin typeface="Courier New" pitchFamily="49"/>
                <a:cs typeface="Courier New" pitchFamily="49"/>
              </a:rPr>
              <a:t> de </a:t>
            </a:r>
            <a:r>
              <a:rPr lang="en-US" sz="1800" b="1" i="0" u="none" strike="noStrike" kern="1200" cap="small" spc="0" baseline="0" dirty="0" err="1">
                <a:solidFill>
                  <a:srgbClr val="FF0000"/>
                </a:solidFill>
                <a:uFillTx/>
                <a:latin typeface="Courier New" pitchFamily="49"/>
                <a:cs typeface="Courier New" pitchFamily="49"/>
              </a:rPr>
              <a:t>Comisia</a:t>
            </a:r>
            <a:r>
              <a:rPr lang="en-US" sz="1800" b="0" i="0" u="none" strike="noStrike" kern="1200" cap="none" spc="0" baseline="0" dirty="0">
                <a:solidFill>
                  <a:srgbClr val="FF0000"/>
                </a:solidFill>
                <a:uFillTx/>
                <a:latin typeface="Courier New" pitchFamily="49"/>
                <a:cs typeface="Courier New" pitchFamily="49"/>
              </a:rPr>
              <a:t> </a:t>
            </a:r>
            <a:r>
              <a:rPr lang="en-US" sz="1800" b="1" i="0" u="none" strike="noStrike" kern="1200" cap="none" spc="0" baseline="0" dirty="0">
                <a:solidFill>
                  <a:srgbClr val="FF0000"/>
                </a:solidFill>
                <a:uFillTx/>
                <a:latin typeface="Courier New" pitchFamily="49"/>
                <a:cs typeface="Courier New" pitchFamily="49"/>
              </a:rPr>
              <a:t>CNEAIP</a:t>
            </a:r>
            <a:r>
              <a:rPr lang="en-US" sz="1800" b="0" i="0" u="none" strike="noStrike" kern="1200" cap="none" spc="0" baseline="0" dirty="0">
                <a:solidFill>
                  <a:srgbClr val="FF0000"/>
                </a:solidFill>
                <a:uFillTx/>
                <a:latin typeface="Courier New" pitchFamily="49"/>
                <a:cs typeface="Courier New" pitchFamily="49"/>
              </a:rPr>
              <a:t> </a:t>
            </a:r>
            <a:r>
              <a:rPr lang="en-US" sz="1800" b="1" i="0" u="none" strike="noStrike" kern="1200" cap="small" spc="0" baseline="0" dirty="0">
                <a:solidFill>
                  <a:srgbClr val="FF0000"/>
                </a:solidFill>
                <a:uFillTx/>
                <a:latin typeface="Courier New" pitchFamily="49"/>
                <a:cs typeface="Courier New" pitchFamily="49"/>
              </a:rPr>
              <a:t>se </a:t>
            </a:r>
            <a:r>
              <a:rPr lang="en-US" sz="1800" b="1" i="0" u="none" strike="noStrike" kern="1200" cap="small" spc="0" baseline="0" dirty="0" err="1">
                <a:solidFill>
                  <a:srgbClr val="FF0000"/>
                </a:solidFill>
                <a:uFillTx/>
                <a:latin typeface="Courier New" pitchFamily="49"/>
                <a:cs typeface="Courier New" pitchFamily="49"/>
              </a:rPr>
              <a:t>obține</a:t>
            </a:r>
            <a:r>
              <a:rPr lang="en-US" sz="1800" b="1" i="0" u="none" strike="noStrike" kern="1200" cap="small" spc="0" baseline="0" dirty="0">
                <a:solidFill>
                  <a:srgbClr val="FF0000"/>
                </a:solidFill>
                <a:uFillTx/>
                <a:latin typeface="Courier New" pitchFamily="49"/>
                <a:cs typeface="Courier New" pitchFamily="49"/>
              </a:rPr>
              <a:t>  </a:t>
            </a:r>
            <a:r>
              <a:rPr lang="en-US" sz="2400" b="1" i="0" u="sng" strike="noStrike" kern="1200" cap="none" spc="0" baseline="0" dirty="0">
                <a:solidFill>
                  <a:srgbClr val="FF0000"/>
                </a:solidFill>
                <a:uFillTx/>
                <a:latin typeface="Courier New" pitchFamily="49"/>
                <a:cs typeface="Courier New" pitchFamily="49"/>
              </a:rPr>
              <a:t>ACREDITAREA </a:t>
            </a:r>
            <a:r>
              <a:rPr lang="en-US" sz="2400" b="0" i="0" u="none" strike="noStrike" kern="1200" cap="none" spc="0" baseline="0" dirty="0">
                <a:solidFill>
                  <a:srgbClr val="FF0000"/>
                </a:solidFill>
                <a:uFillTx/>
                <a:latin typeface="Courier New" pitchFamily="49"/>
                <a:cs typeface="Courier New" pitchFamily="49"/>
              </a:rPr>
              <a:t> </a:t>
            </a:r>
            <a:r>
              <a:rPr lang="en-US" sz="2400" b="1" i="0" u="sng" strike="noStrike" kern="1200" cap="none" spc="0" baseline="0" dirty="0">
                <a:solidFill>
                  <a:srgbClr val="FF0000"/>
                </a:solidFill>
                <a:uFillTx/>
                <a:latin typeface="Courier New" pitchFamily="49"/>
                <a:cs typeface="Courier New" pitchFamily="49"/>
              </a:rPr>
              <a:t>PRIN OMECT NR.4855 /</a:t>
            </a:r>
            <a:r>
              <a:rPr lang="en-US" sz="2400" b="0" i="0" u="none" strike="noStrike" kern="1200" cap="none" spc="0" baseline="0" dirty="0">
                <a:solidFill>
                  <a:srgbClr val="FF0000"/>
                </a:solidFill>
                <a:uFillTx/>
                <a:latin typeface="Courier New" pitchFamily="49"/>
                <a:cs typeface="Courier New" pitchFamily="49"/>
              </a:rPr>
              <a:t> </a:t>
            </a:r>
            <a:r>
              <a:rPr lang="en-US" sz="2400" b="1" i="0" u="sng" strike="noStrike" kern="1200" cap="none" spc="0" baseline="0" dirty="0">
                <a:solidFill>
                  <a:srgbClr val="FF0000"/>
                </a:solidFill>
                <a:uFillTx/>
                <a:latin typeface="Courier New" pitchFamily="49"/>
                <a:cs typeface="Courier New" pitchFamily="49"/>
              </a:rPr>
              <a:t>/2008 </a:t>
            </a:r>
            <a:r>
              <a:rPr lang="en-US" sz="1800" b="1" i="0" u="none" strike="noStrike" kern="1200" cap="small" spc="0" baseline="0" dirty="0" err="1">
                <a:solidFill>
                  <a:srgbClr val="FF0000"/>
                </a:solidFill>
                <a:uFillTx/>
                <a:latin typeface="Courier New" pitchFamily="49"/>
                <a:cs typeface="Courier New" pitchFamily="49"/>
              </a:rPr>
              <a:t>pentru</a:t>
            </a:r>
            <a:r>
              <a:rPr lang="en-US" sz="1800" b="1" i="0" u="none" strike="noStrike" kern="1200" cap="small" spc="0" baseline="0" dirty="0">
                <a:solidFill>
                  <a:srgbClr val="FF0000"/>
                </a:solidFill>
                <a:uFillTx/>
                <a:latin typeface="Courier New" pitchFamily="49"/>
                <a:cs typeface="Courier New" pitchFamily="49"/>
              </a:rPr>
              <a:t> </a:t>
            </a:r>
            <a:r>
              <a:rPr lang="en-US" sz="1800" b="1" i="0" u="none" strike="noStrike" kern="1200" cap="small" spc="0" baseline="0" dirty="0" err="1">
                <a:solidFill>
                  <a:srgbClr val="FF0000"/>
                </a:solidFill>
                <a:uFillTx/>
                <a:latin typeface="Courier New" pitchFamily="49"/>
                <a:cs typeface="Courier New" pitchFamily="49"/>
              </a:rPr>
              <a:t>specializările</a:t>
            </a:r>
            <a:r>
              <a:rPr lang="en-US" sz="1800" b="1" i="0" u="none" strike="noStrike" kern="1200" cap="none" spc="0" baseline="0" dirty="0">
                <a:solidFill>
                  <a:srgbClr val="FF0000"/>
                </a:solidFill>
                <a:uFillTx/>
                <a:latin typeface="Courier New" pitchFamily="49"/>
                <a:cs typeface="Courier New" pitchFamily="49"/>
              </a:rPr>
              <a:t>:</a:t>
            </a:r>
            <a:r>
              <a:rPr lang="ro-RO" sz="1800" b="1" i="0" u="none" strike="noStrike" kern="1200" cap="none" spc="0" baseline="0" dirty="0">
                <a:solidFill>
                  <a:srgbClr val="FF0000"/>
                </a:solidFill>
                <a:uFillTx/>
                <a:latin typeface="Courier New" pitchFamily="49"/>
                <a:cs typeface="Courier New" pitchFamily="49"/>
              </a:rPr>
              <a:t>   </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 </a:t>
            </a:r>
            <a:r>
              <a:rPr lang="ro-RO" sz="1800" b="0" i="0" u="none" strike="noStrike" kern="0" cap="none" spc="0" baseline="0" dirty="0">
                <a:solidFill>
                  <a:srgbClr val="FF0000"/>
                </a:solidFill>
                <a:uFillTx/>
                <a:latin typeface="Courier New" pitchFamily="49"/>
                <a:cs typeface="Courier New" pitchFamily="49"/>
              </a:rPr>
              <a:t>			</a:t>
            </a:r>
            <a:r>
              <a:rPr lang="en-US" sz="2400" b="1" i="0" u="none" strike="noStrike" kern="1200" cap="none" spc="0" baseline="0" dirty="0">
                <a:solidFill>
                  <a:srgbClr val="00B0F0"/>
                </a:solidFill>
                <a:uFillTx/>
                <a:latin typeface="Courier New" pitchFamily="49"/>
                <a:cs typeface="Courier New" pitchFamily="49"/>
              </a:rPr>
              <a:t>ASISTENT MEDICAL GENERALIST </a:t>
            </a:r>
            <a:r>
              <a:rPr lang="en-US" sz="2400" b="1" i="0" u="none" strike="noStrike" kern="1200" cap="none" spc="0" baseline="0" dirty="0" err="1">
                <a:solidFill>
                  <a:srgbClr val="000000"/>
                </a:solidFill>
                <a:uFillTx/>
                <a:latin typeface="Courier New" pitchFamily="49"/>
                <a:cs typeface="Courier New" pitchFamily="49"/>
              </a:rPr>
              <a:t>și</a:t>
            </a:r>
            <a:r>
              <a:rPr lang="en-US" sz="2400" b="1" i="0" u="none" strike="noStrike" kern="1200" cap="none" spc="0" baseline="0" dirty="0">
                <a:solidFill>
                  <a:srgbClr val="000000"/>
                </a:solidFill>
                <a:uFillTx/>
                <a:latin typeface="Courier New" pitchFamily="49"/>
                <a:cs typeface="Courier New" pitchFamily="49"/>
              </a:rPr>
              <a:t> </a:t>
            </a:r>
            <a:endParaRPr lang="ro-RO" sz="2400" b="0" i="0" u="none" strike="noStrike" kern="1200" cap="none" spc="0" baseline="0" dirty="0">
              <a:solidFill>
                <a:srgbClr val="000000"/>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400" b="1" i="0" u="none" strike="noStrike" kern="1200" cap="none" spc="0" baseline="0" dirty="0">
                <a:solidFill>
                  <a:srgbClr val="FFFFFF"/>
                </a:solidFill>
                <a:uFillTx/>
                <a:latin typeface="Courier New" pitchFamily="49"/>
                <a:cs typeface="Courier New" pitchFamily="49"/>
              </a:rPr>
              <a:t>			</a:t>
            </a:r>
            <a:r>
              <a:rPr lang="en-US" sz="2400" b="1" i="0" u="none" strike="noStrike" kern="1200" cap="none" spc="0" baseline="0" dirty="0">
                <a:solidFill>
                  <a:srgbClr val="00B050"/>
                </a:solidFill>
                <a:uFillTx/>
                <a:latin typeface="Courier New" pitchFamily="49"/>
                <a:cs typeface="Courier New" pitchFamily="49"/>
              </a:rPr>
              <a:t>ASISTENT MEDICAL</a:t>
            </a:r>
            <a:r>
              <a:rPr lang="en-US" sz="2400" b="0" i="0" u="none" strike="noStrike" kern="1200" cap="none" spc="0" baseline="0" dirty="0">
                <a:solidFill>
                  <a:srgbClr val="00B050"/>
                </a:solidFill>
                <a:uFillTx/>
                <a:latin typeface="Courier New" pitchFamily="49"/>
                <a:cs typeface="Courier New" pitchFamily="49"/>
              </a:rPr>
              <a:t> </a:t>
            </a:r>
            <a:r>
              <a:rPr lang="en-US" sz="2400" b="1" i="0" u="none" strike="noStrike" kern="1200" cap="none" spc="0" baseline="0" dirty="0">
                <a:solidFill>
                  <a:srgbClr val="00B050"/>
                </a:solidFill>
                <a:uFillTx/>
                <a:latin typeface="Courier New" pitchFamily="49"/>
                <a:cs typeface="Courier New" pitchFamily="49"/>
              </a:rPr>
              <a:t>DE FARMACIE</a:t>
            </a:r>
            <a:endParaRPr lang="ro-RO" sz="2400" b="0" i="0" u="none" strike="noStrike" kern="1200" cap="none" spc="0" baseline="0" dirty="0">
              <a:solidFill>
                <a:srgbClr val="00B050"/>
              </a:solidFill>
              <a:uFillTx/>
              <a:latin typeface="Courier New" pitchFamily="49"/>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4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7800"/>
                            </p:stCondLst>
                            <p:childTnLst>
                              <p:par>
                                <p:cTn id="20" presetID="2" presetClass="entr" presetSubtype="12"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0-#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3200"/>
                            </p:stCondLst>
                            <p:childTnLst>
                              <p:par>
                                <p:cTn id="25" presetID="2" presetClass="entr" presetSubtype="3"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1+#ppt_w/2"/>
                                          </p:val>
                                        </p:tav>
                                        <p:tav tm="100000">
                                          <p:val>
                                            <p:strVal val="#ppt_x"/>
                                          </p:val>
                                        </p:tav>
                                      </p:tavLst>
                                    </p:anim>
                                    <p:anim calcmode="lin" valueType="num">
                                      <p:cBhvr>
                                        <p:cTn id="2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Picture 3" descr="F:\Folder nou (2)\imagesC2AI3X2M.png"/>
          <p:cNvPicPr>
            <a:picLocks noChangeAspect="1"/>
          </p:cNvPicPr>
          <p:nvPr/>
        </p:nvPicPr>
        <p:blipFill>
          <a:blip r:embed="rId2"/>
          <a:srcRect/>
          <a:stretch>
            <a:fillRect/>
          </a:stretch>
        </p:blipFill>
        <p:spPr>
          <a:xfrm rot="5400013">
            <a:off x="2089123" y="-2863851"/>
            <a:ext cx="7543800" cy="13271501"/>
          </a:xfrm>
          <a:prstGeom prst="rect">
            <a:avLst/>
          </a:prstGeom>
          <a:noFill/>
          <a:ln cap="flat">
            <a:noFill/>
          </a:ln>
        </p:spPr>
      </p:pic>
      <p:sp>
        <p:nvSpPr>
          <p:cNvPr id="3" name="Rectangular Callout 4"/>
          <p:cNvSpPr/>
          <p:nvPr/>
        </p:nvSpPr>
        <p:spPr>
          <a:xfrm>
            <a:off x="654911" y="619387"/>
            <a:ext cx="10280818" cy="1272744"/>
          </a:xfrm>
          <a:custGeom>
            <a:avLst>
              <a:gd name="f0" fmla="val 11239"/>
              <a:gd name="f1" fmla="val 23371"/>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6D7F39"/>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Courier New" pitchFamily="49"/>
                <a:cs typeface="Courier New" pitchFamily="49"/>
              </a:rPr>
              <a:t>2010 </a:t>
            </a:r>
            <a:r>
              <a:rPr lang="ro-RO" sz="1800" b="1" i="0" u="none" strike="noStrike" kern="1200" cap="none" spc="0" baseline="0" dirty="0" smtClean="0">
                <a:solidFill>
                  <a:srgbClr val="FFFFFF"/>
                </a:solidFill>
                <a:uFillTx/>
                <a:cs typeface="Courier New" pitchFamily="49"/>
              </a:rPr>
              <a:t>-</a:t>
            </a:r>
            <a:r>
              <a:rPr lang="en-US" sz="1800" b="1" i="0" u="none" strike="noStrike" kern="1200" cap="small" spc="0" baseline="0" dirty="0" smtClean="0">
                <a:solidFill>
                  <a:srgbClr val="FFFFFF"/>
                </a:solidFill>
                <a:uFillTx/>
                <a:latin typeface="Courier New" pitchFamily="49"/>
                <a:cs typeface="Courier New" pitchFamily="49"/>
              </a:rPr>
              <a:t>Se </a:t>
            </a:r>
            <a:r>
              <a:rPr lang="en-US" sz="1800" b="1" i="0" u="none" strike="noStrike" kern="1200" cap="small" spc="0" baseline="0" dirty="0" err="1">
                <a:solidFill>
                  <a:srgbClr val="FFFFFF"/>
                </a:solidFill>
                <a:uFillTx/>
                <a:latin typeface="Courier New" pitchFamily="49"/>
                <a:cs typeface="Courier New" pitchFamily="49"/>
              </a:rPr>
              <a:t>obține</a:t>
            </a:r>
            <a:r>
              <a:rPr lang="en-US" sz="1800" b="1" i="0" u="none" strike="noStrike" kern="1200" cap="small" spc="0" baseline="0" dirty="0">
                <a:solidFill>
                  <a:srgbClr val="FFFFFF"/>
                </a:solidFill>
                <a:uFillTx/>
                <a:latin typeface="Courier New" pitchFamily="49"/>
                <a:cs typeface="Courier New" pitchFamily="49"/>
              </a:rPr>
              <a:t> </a:t>
            </a:r>
            <a:r>
              <a:rPr lang="en-US" sz="1800" b="1" i="0" u="sng" strike="noStrike" kern="1200" cap="small" spc="0" baseline="0" dirty="0" err="1">
                <a:solidFill>
                  <a:srgbClr val="FFFFFF"/>
                </a:solidFill>
                <a:uFillTx/>
                <a:latin typeface="Courier New" pitchFamily="49"/>
                <a:cs typeface="Courier New" pitchFamily="49"/>
              </a:rPr>
              <a:t>închirierea</a:t>
            </a:r>
            <a:r>
              <a:rPr lang="en-US" sz="1800" b="1" i="0" u="sng" strike="noStrike" kern="1200" cap="small" spc="0" baseline="0" dirty="0">
                <a:solidFill>
                  <a:srgbClr val="FFFFFF"/>
                </a:solidFill>
                <a:uFillTx/>
                <a:latin typeface="Courier New" pitchFamily="49"/>
                <a:cs typeface="Courier New" pitchFamily="49"/>
              </a:rPr>
              <a:t> </a:t>
            </a:r>
            <a:r>
              <a:rPr lang="en-US" sz="1800" b="1" i="0" u="sng" strike="noStrike" kern="1200" cap="small" spc="0" baseline="0" dirty="0" err="1">
                <a:solidFill>
                  <a:srgbClr val="FFFFFF"/>
                </a:solidFill>
                <a:uFillTx/>
                <a:latin typeface="Courier New" pitchFamily="49"/>
                <a:cs typeface="Courier New" pitchFamily="49"/>
              </a:rPr>
              <a:t>clădirii</a:t>
            </a:r>
            <a:r>
              <a:rPr lang="en-US" sz="1800" b="1" i="0" u="sng" strike="noStrike" kern="1200" cap="small" spc="0" baseline="0" dirty="0">
                <a:solidFill>
                  <a:srgbClr val="FFFFFF"/>
                </a:solidFill>
                <a:uFillTx/>
                <a:latin typeface="Courier New" pitchFamily="49"/>
                <a:cs typeface="Courier New" pitchFamily="49"/>
              </a:rPr>
              <a:t> din </a:t>
            </a:r>
            <a:r>
              <a:rPr lang="en-US" sz="1800" b="1" i="0" u="sng" strike="noStrike" kern="1200" cap="small" spc="0" baseline="0" dirty="0" err="1">
                <a:solidFill>
                  <a:srgbClr val="FFFFFF"/>
                </a:solidFill>
                <a:uFillTx/>
                <a:latin typeface="Courier New" pitchFamily="49"/>
                <a:cs typeface="Courier New" pitchFamily="49"/>
              </a:rPr>
              <a:t>A.I.Cuza</a:t>
            </a:r>
            <a:r>
              <a:rPr lang="en-US" sz="1800" b="1" i="0" u="sng" strike="noStrike" kern="1200" cap="small" spc="0" baseline="0" dirty="0">
                <a:solidFill>
                  <a:srgbClr val="FFFFFF"/>
                </a:solidFill>
                <a:uFillTx/>
                <a:latin typeface="Courier New" pitchFamily="49"/>
                <a:cs typeface="Courier New" pitchFamily="49"/>
              </a:rPr>
              <a:t> Nr.4</a:t>
            </a:r>
            <a:r>
              <a:rPr lang="en-US" sz="1800" b="1" i="0" u="none" strike="noStrike" kern="1200" cap="small" spc="0" baseline="0" dirty="0">
                <a:solidFill>
                  <a:srgbClr val="FFFFFF"/>
                </a:solidFill>
                <a:uFillTx/>
                <a:latin typeface="Courier New" pitchFamily="49"/>
                <a:cs typeface="Courier New" pitchFamily="49"/>
              </a:rPr>
              <a:t>, de la LICEUL TEORETIC “INDEPENDENTA”</a:t>
            </a:r>
            <a:r>
              <a:rPr lang="ro-RO" sz="1800" b="1" i="0" u="none" strike="noStrike" kern="1200" cap="small" spc="0" baseline="0" dirty="0">
                <a:solidFill>
                  <a:srgbClr val="FFFFFF"/>
                </a:solidFill>
                <a:uFillTx/>
                <a:latin typeface="Courier New" pitchFamily="49"/>
                <a:cs typeface="Courier New" pitchFamily="49"/>
              </a:rPr>
              <a:t>CALAFAT, </a:t>
            </a:r>
            <a:r>
              <a:rPr lang="ro-RO" sz="1800" b="1" i="0" u="sng" strike="noStrike" kern="1200" cap="small" spc="0" baseline="0" dirty="0">
                <a:solidFill>
                  <a:srgbClr val="FFFFFF"/>
                </a:solidFill>
                <a:uFillTx/>
                <a:latin typeface="Courier New" pitchFamily="49"/>
                <a:cs typeface="Courier New" pitchFamily="49"/>
              </a:rPr>
              <a:t>pe o </a:t>
            </a:r>
            <a:r>
              <a:rPr lang="ro-RO" sz="1800" b="1" i="0" u="sng" strike="noStrike" kern="1200" cap="small" spc="0" baseline="0" dirty="0" err="1">
                <a:solidFill>
                  <a:srgbClr val="FFFFFF"/>
                </a:solidFill>
                <a:uFillTx/>
                <a:latin typeface="Courier New" pitchFamily="49"/>
                <a:cs typeface="Courier New" pitchFamily="49"/>
              </a:rPr>
              <a:t>periadă</a:t>
            </a:r>
            <a:r>
              <a:rPr lang="ro-RO" sz="1800" b="1" i="0" u="sng" strike="noStrike" kern="1200" cap="small" spc="0" baseline="0" dirty="0">
                <a:solidFill>
                  <a:srgbClr val="FFFFFF"/>
                </a:solidFill>
                <a:uFillTx/>
                <a:latin typeface="Courier New" pitchFamily="49"/>
                <a:cs typeface="Courier New" pitchFamily="49"/>
              </a:rPr>
              <a:t> de 15 ani</a:t>
            </a:r>
            <a:r>
              <a:rPr lang="ro-RO" sz="1800" b="1" i="0" u="none" strike="noStrike" kern="1200" cap="small" spc="0" baseline="0" dirty="0">
                <a:solidFill>
                  <a:srgbClr val="FFFFFF"/>
                </a:solidFill>
                <a:uFillTx/>
                <a:latin typeface="Courier New" pitchFamily="49"/>
                <a:cs typeface="Courier New" pitchFamily="49"/>
              </a:rPr>
              <a:t>. </a:t>
            </a:r>
            <a:r>
              <a:rPr lang="ro-RO" sz="1800" b="1" i="0" u="sng" strike="noStrike" kern="1200" cap="small" spc="0" baseline="0" dirty="0">
                <a:solidFill>
                  <a:srgbClr val="FFFFFF"/>
                </a:solidFill>
                <a:uFillTx/>
                <a:latin typeface="Courier New" pitchFamily="49"/>
                <a:cs typeface="Courier New" pitchFamily="49"/>
              </a:rPr>
              <a:t>După reabilitarea clădirii și dotarea corespunzătoare cu mobilier, școala se mută în noua locație, pe cele trei nivele închiriate și amenajate, începând cu anul școlar 2010 – 2013</a:t>
            </a:r>
            <a:r>
              <a:rPr lang="ro-RO" sz="1800" b="0" i="0" u="none" strike="noStrike" kern="1200" cap="none" spc="0" baseline="0" dirty="0">
                <a:solidFill>
                  <a:srgbClr val="FFFFFF"/>
                </a:solidFill>
                <a:uFillTx/>
                <a:latin typeface="Courier New" pitchFamily="49"/>
                <a:cs typeface="Courier New" pitchFamily="49"/>
              </a:rPr>
              <a:t>.</a:t>
            </a:r>
          </a:p>
        </p:txBody>
      </p:sp>
      <p:sp>
        <p:nvSpPr>
          <p:cNvPr id="4" name="Rounded Rectangular Callout 6"/>
          <p:cNvSpPr/>
          <p:nvPr/>
        </p:nvSpPr>
        <p:spPr>
          <a:xfrm>
            <a:off x="457200" y="2039898"/>
            <a:ext cx="10676241" cy="1284073"/>
          </a:xfrm>
          <a:custGeom>
            <a:avLst>
              <a:gd name="f0" fmla="val 11600"/>
              <a:gd name="f1" fmla="val 2680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00"/>
          </a:solidFill>
          <a:ln w="76196" cap="rnd">
            <a:solidFill>
              <a:srgbClr val="FF0000"/>
            </a:solidFill>
            <a:prstDash val="solid"/>
            <a:miter/>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0000"/>
                </a:solidFill>
                <a:uFillTx/>
                <a:latin typeface="Courier New" pitchFamily="49"/>
                <a:cs typeface="Courier New" pitchFamily="49"/>
              </a:rPr>
              <a:t>2011 </a:t>
            </a:r>
            <a:r>
              <a:rPr lang="ro-RO" sz="1800" b="1" i="0" u="none" strike="noStrike" kern="1200" cap="none" spc="0" baseline="0" dirty="0" smtClean="0">
                <a:solidFill>
                  <a:srgbClr val="FF0000"/>
                </a:solidFill>
                <a:uFillTx/>
                <a:cs typeface="Courier New" pitchFamily="49"/>
              </a:rPr>
              <a:t>-</a:t>
            </a:r>
            <a:r>
              <a:rPr lang="en-US" sz="1800" b="1" i="0" u="none" strike="noStrike" kern="1200" cap="none" spc="0" baseline="0" dirty="0" smtClean="0">
                <a:solidFill>
                  <a:srgbClr val="FF0000"/>
                </a:solidFill>
                <a:uFillTx/>
                <a:latin typeface="Courier New" pitchFamily="49"/>
                <a:cs typeface="Courier New" pitchFamily="49"/>
              </a:rPr>
              <a:t> </a:t>
            </a:r>
            <a:r>
              <a:rPr lang="en-US" sz="1800" b="1" i="0" u="sng" strike="noStrike" kern="1200" cap="small" spc="0" baseline="0" dirty="0">
                <a:solidFill>
                  <a:srgbClr val="FF0000"/>
                </a:solidFill>
                <a:uFillTx/>
                <a:latin typeface="Courier New" pitchFamily="49"/>
                <a:cs typeface="Courier New" pitchFamily="49"/>
              </a:rPr>
              <a:t>Se </a:t>
            </a:r>
            <a:r>
              <a:rPr lang="en-US" sz="1800" b="1" i="0" u="sng" strike="noStrike" kern="1200" cap="small" spc="0" baseline="0" dirty="0" err="1">
                <a:solidFill>
                  <a:srgbClr val="FF0000"/>
                </a:solidFill>
                <a:uFillTx/>
                <a:latin typeface="Courier New" pitchFamily="49"/>
                <a:cs typeface="Courier New" pitchFamily="49"/>
              </a:rPr>
              <a:t>închiriază</a:t>
            </a:r>
            <a:r>
              <a:rPr lang="en-US" sz="1800" b="1" i="0" u="sng" strike="noStrike" kern="1200" cap="small" spc="0" baseline="0" dirty="0">
                <a:solidFill>
                  <a:srgbClr val="FF0000"/>
                </a:solidFill>
                <a:uFillTx/>
                <a:latin typeface="Courier New" pitchFamily="49"/>
                <a:cs typeface="Courier New" pitchFamily="49"/>
              </a:rPr>
              <a:t> </a:t>
            </a:r>
            <a:r>
              <a:rPr lang="en-US" sz="1800" b="1" i="0" u="sng" strike="noStrike" kern="1200" cap="small" spc="0" baseline="0" dirty="0" err="1">
                <a:solidFill>
                  <a:srgbClr val="FF0000"/>
                </a:solidFill>
                <a:uFillTx/>
                <a:latin typeface="Courier New" pitchFamily="49"/>
                <a:cs typeface="Courier New" pitchFamily="49"/>
              </a:rPr>
              <a:t>și</a:t>
            </a:r>
            <a:r>
              <a:rPr lang="en-US" sz="1800" b="1" i="0" u="sng" strike="noStrike" kern="1200" cap="small" spc="0" baseline="0" dirty="0">
                <a:solidFill>
                  <a:srgbClr val="FF0000"/>
                </a:solidFill>
                <a:uFillTx/>
                <a:latin typeface="Courier New" pitchFamily="49"/>
                <a:cs typeface="Courier New" pitchFamily="49"/>
              </a:rPr>
              <a:t> </a:t>
            </a:r>
            <a:r>
              <a:rPr lang="en-US" sz="1800" b="1" i="0" u="sng" strike="noStrike" kern="1200" cap="small" spc="0" baseline="0" dirty="0" err="1">
                <a:solidFill>
                  <a:srgbClr val="FF0000"/>
                </a:solidFill>
                <a:uFillTx/>
                <a:latin typeface="Courier New" pitchFamily="49"/>
                <a:cs typeface="Courier New" pitchFamily="49"/>
              </a:rPr>
              <a:t>etajul</a:t>
            </a:r>
            <a:r>
              <a:rPr lang="en-US" sz="1800" b="1" i="0" u="sng" strike="noStrike" kern="1200" cap="small" spc="0" baseline="0" dirty="0">
                <a:solidFill>
                  <a:srgbClr val="FF0000"/>
                </a:solidFill>
                <a:uFillTx/>
                <a:latin typeface="Courier New" pitchFamily="49"/>
                <a:cs typeface="Courier New" pitchFamily="49"/>
              </a:rPr>
              <a:t> IV, se </a:t>
            </a:r>
            <a:r>
              <a:rPr lang="en-US" sz="1800" b="1" i="0" u="sng" strike="noStrike" kern="1200" cap="small" spc="0" baseline="0" dirty="0" err="1">
                <a:solidFill>
                  <a:srgbClr val="FF0000"/>
                </a:solidFill>
                <a:uFillTx/>
                <a:latin typeface="Courier New" pitchFamily="49"/>
                <a:cs typeface="Courier New" pitchFamily="49"/>
              </a:rPr>
              <a:t>amenajează</a:t>
            </a:r>
            <a:r>
              <a:rPr lang="en-US" sz="1800" b="1" i="0" u="sng" strike="noStrike" kern="1200" cap="small" spc="0" baseline="0" dirty="0">
                <a:solidFill>
                  <a:srgbClr val="FF0000"/>
                </a:solidFill>
                <a:uFillTx/>
                <a:latin typeface="Courier New" pitchFamily="49"/>
                <a:cs typeface="Courier New" pitchFamily="49"/>
              </a:rPr>
              <a:t> </a:t>
            </a:r>
            <a:r>
              <a:rPr lang="en-US" sz="1800" b="1" i="0" u="sng" strike="noStrike" kern="1200" cap="small" spc="0" baseline="0" dirty="0" err="1">
                <a:solidFill>
                  <a:srgbClr val="FF0000"/>
                </a:solidFill>
                <a:uFillTx/>
                <a:latin typeface="Courier New" pitchFamily="49"/>
                <a:cs typeface="Courier New" pitchFamily="49"/>
              </a:rPr>
              <a:t>și</a:t>
            </a:r>
            <a:r>
              <a:rPr lang="en-US" sz="1800" b="1" i="0" u="sng" strike="noStrike" kern="1200" cap="small" spc="0" baseline="0" dirty="0">
                <a:solidFill>
                  <a:srgbClr val="FF0000"/>
                </a:solidFill>
                <a:uFillTx/>
                <a:latin typeface="Courier New" pitchFamily="49"/>
                <a:cs typeface="Courier New" pitchFamily="49"/>
              </a:rPr>
              <a:t> </a:t>
            </a:r>
            <a:r>
              <a:rPr lang="en-US" sz="1800" b="1" i="0" u="sng" strike="noStrike" kern="1200" cap="small" spc="0" baseline="0" dirty="0" err="1">
                <a:solidFill>
                  <a:srgbClr val="FF0000"/>
                </a:solidFill>
                <a:uFillTx/>
                <a:latin typeface="Courier New" pitchFamily="49"/>
                <a:cs typeface="Courier New" pitchFamily="49"/>
              </a:rPr>
              <a:t>devine</a:t>
            </a:r>
            <a:r>
              <a:rPr lang="en-US" sz="1800" b="1" i="0" u="sng" strike="noStrike" kern="1200" cap="small" spc="0" baseline="0" dirty="0">
                <a:solidFill>
                  <a:srgbClr val="FF0000"/>
                </a:solidFill>
                <a:uFillTx/>
                <a:latin typeface="Courier New" pitchFamily="49"/>
                <a:cs typeface="Courier New" pitchFamily="49"/>
              </a:rPr>
              <a:t> functional </a:t>
            </a:r>
            <a:r>
              <a:rPr lang="en-US" sz="1800" b="1" i="0" u="sng" strike="noStrike" kern="1200" cap="small" spc="0" baseline="0" dirty="0" err="1">
                <a:solidFill>
                  <a:srgbClr val="FF0000"/>
                </a:solidFill>
                <a:uFillTx/>
                <a:latin typeface="Courier New" pitchFamily="49"/>
                <a:cs typeface="Courier New" pitchFamily="49"/>
              </a:rPr>
              <a:t>începând</a:t>
            </a:r>
            <a:r>
              <a:rPr lang="en-US" sz="1800" b="1" i="0" u="sng" strike="noStrike" kern="1200" cap="small" spc="0" baseline="0" dirty="0">
                <a:solidFill>
                  <a:srgbClr val="FF0000"/>
                </a:solidFill>
                <a:uFillTx/>
                <a:latin typeface="Courier New" pitchFamily="49"/>
                <a:cs typeface="Courier New" pitchFamily="49"/>
              </a:rPr>
              <a:t> cu annul 2011 – 2012</a:t>
            </a:r>
            <a:r>
              <a:rPr lang="ro-RO" sz="1800" b="1" i="0" u="sng" strike="noStrike" kern="1200" cap="small" spc="0" baseline="0" dirty="0">
                <a:solidFill>
                  <a:srgbClr val="FF0000"/>
                </a:solidFill>
                <a:uFillTx/>
                <a:latin typeface="Courier New" pitchFamily="49"/>
                <a:cs typeface="Courier New" pitchFamily="49"/>
              </a:rPr>
              <a:t>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all" spc="0" baseline="0" dirty="0">
                <a:solidFill>
                  <a:srgbClr val="FF0000"/>
                </a:solidFill>
                <a:uFillTx/>
                <a:latin typeface="Century Gothic"/>
              </a:rPr>
              <a:t> </a:t>
            </a:r>
            <a:r>
              <a:rPr lang="en-US" sz="1800" b="1" i="0" u="none" strike="noStrike" kern="1200" cap="all" spc="0" baseline="0" dirty="0" err="1">
                <a:solidFill>
                  <a:srgbClr val="FF0000"/>
                </a:solidFill>
                <a:uFillTx/>
                <a:latin typeface="Courier New" pitchFamily="49"/>
                <a:cs typeface="Courier New" pitchFamily="49"/>
              </a:rPr>
              <a:t>Şcoala</a:t>
            </a:r>
            <a:r>
              <a:rPr lang="en-US" sz="1800" b="1" i="0" u="none" strike="noStrike" kern="1200" cap="all" spc="0" baseline="0" dirty="0">
                <a:solidFill>
                  <a:srgbClr val="FF0000"/>
                </a:solidFill>
                <a:uFillTx/>
                <a:latin typeface="Courier New" pitchFamily="49"/>
                <a:cs typeface="Courier New" pitchFamily="49"/>
              </a:rPr>
              <a:t> </a:t>
            </a:r>
            <a:r>
              <a:rPr lang="en-US" sz="1800" b="1" i="0" u="none" strike="noStrike" kern="1200" cap="all" spc="0" baseline="0" dirty="0" err="1">
                <a:solidFill>
                  <a:srgbClr val="FF0000"/>
                </a:solidFill>
                <a:uFillTx/>
                <a:latin typeface="Courier New" pitchFamily="49"/>
                <a:cs typeface="Courier New" pitchFamily="49"/>
              </a:rPr>
              <a:t>Postliceală</a:t>
            </a:r>
            <a:r>
              <a:rPr lang="en-US" sz="1800" b="1" i="0" u="none" strike="noStrike" kern="1200" cap="all" spc="0" baseline="0" dirty="0">
                <a:solidFill>
                  <a:srgbClr val="FF0000"/>
                </a:solidFill>
                <a:uFillTx/>
                <a:latin typeface="Courier New" pitchFamily="49"/>
                <a:cs typeface="Courier New" pitchFamily="49"/>
              </a:rPr>
              <a:t>  SANITARA “GHEORGHE TITEICA” CALAFAT a </a:t>
            </a:r>
            <a:r>
              <a:rPr lang="en-US" sz="1800" b="1" i="0" u="none" strike="noStrike" kern="1200" cap="all" spc="0" baseline="0" dirty="0" err="1">
                <a:solidFill>
                  <a:srgbClr val="FF0000"/>
                </a:solidFill>
                <a:uFillTx/>
                <a:latin typeface="Courier New" pitchFamily="49"/>
                <a:cs typeface="Courier New" pitchFamily="49"/>
              </a:rPr>
              <a:t>fost</a:t>
            </a:r>
            <a:r>
              <a:rPr lang="en-US" sz="1800" b="1" i="0" u="none" strike="noStrike" kern="1200" cap="all" spc="0" baseline="0" dirty="0">
                <a:solidFill>
                  <a:srgbClr val="FF0000"/>
                </a:solidFill>
                <a:uFillTx/>
                <a:latin typeface="Courier New" pitchFamily="49"/>
                <a:cs typeface="Courier New" pitchFamily="49"/>
              </a:rPr>
              <a:t> </a:t>
            </a:r>
            <a:r>
              <a:rPr lang="en-US" sz="1800" b="1" i="0" u="none" strike="noStrike" kern="1200" cap="all" spc="0" baseline="0" dirty="0" err="1">
                <a:solidFill>
                  <a:srgbClr val="FF0000"/>
                </a:solidFill>
                <a:uFillTx/>
                <a:latin typeface="Courier New" pitchFamily="49"/>
                <a:cs typeface="Courier New" pitchFamily="49"/>
              </a:rPr>
              <a:t>acreditată</a:t>
            </a:r>
            <a:r>
              <a:rPr lang="en-US" sz="1800" b="1" i="0" u="none" strike="noStrike" kern="1200" cap="all" spc="0" baseline="0" dirty="0">
                <a:solidFill>
                  <a:srgbClr val="FF0000"/>
                </a:solidFill>
                <a:uFillTx/>
                <a:latin typeface="Courier New" pitchFamily="49"/>
                <a:cs typeface="Courier New" pitchFamily="49"/>
              </a:rPr>
              <a:t> </a:t>
            </a:r>
            <a:r>
              <a:rPr lang="en-US" sz="1800" b="1" i="0" u="none" strike="noStrike" kern="1200" cap="all" spc="0" baseline="0" dirty="0" err="1">
                <a:solidFill>
                  <a:srgbClr val="FF0000"/>
                </a:solidFill>
                <a:uFillTx/>
                <a:latin typeface="Courier New" pitchFamily="49"/>
                <a:cs typeface="Courier New" pitchFamily="49"/>
              </a:rPr>
              <a:t>în</a:t>
            </a:r>
            <a:r>
              <a:rPr lang="en-US" sz="1800" b="1" i="0" u="none" strike="noStrike" kern="1200" cap="all" spc="0" baseline="0" dirty="0">
                <a:solidFill>
                  <a:srgbClr val="FF0000"/>
                </a:solidFill>
                <a:uFillTx/>
                <a:latin typeface="Courier New" pitchFamily="49"/>
                <a:cs typeface="Courier New" pitchFamily="49"/>
              </a:rPr>
              <a:t> </a:t>
            </a:r>
            <a:r>
              <a:rPr lang="en-US" sz="1800" b="1" i="0" u="none" strike="noStrike" kern="1200" cap="all" spc="0" baseline="0" dirty="0" err="1">
                <a:solidFill>
                  <a:srgbClr val="FF0000"/>
                </a:solidFill>
                <a:uFillTx/>
                <a:latin typeface="Courier New" pitchFamily="49"/>
                <a:cs typeface="Courier New" pitchFamily="49"/>
              </a:rPr>
              <a:t>anul</a:t>
            </a:r>
            <a:r>
              <a:rPr lang="en-US" sz="1800" b="1" i="0" u="none" strike="noStrike" kern="1200" cap="all" spc="0" baseline="0" dirty="0">
                <a:solidFill>
                  <a:srgbClr val="FF0000"/>
                </a:solidFill>
                <a:uFillTx/>
                <a:latin typeface="Courier New" pitchFamily="49"/>
                <a:cs typeface="Courier New" pitchFamily="49"/>
              </a:rPr>
              <a:t> 2008.</a:t>
            </a:r>
            <a:endParaRPr lang="ro-RO" sz="1800" b="0" i="0" u="none" strike="noStrike" kern="1200" cap="none" spc="0" baseline="0" dirty="0">
              <a:solidFill>
                <a:srgbClr val="FF0000"/>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0" i="0" u="none" strike="noStrike" kern="1200" cap="none" spc="0" baseline="0" dirty="0">
              <a:solidFill>
                <a:srgbClr val="FF0000"/>
              </a:solidFill>
              <a:uFillTx/>
              <a:latin typeface="Courier New" pitchFamily="49"/>
              <a:cs typeface="Courier New" pitchFamily="49"/>
            </a:endParaRPr>
          </a:p>
        </p:txBody>
      </p:sp>
      <p:sp>
        <p:nvSpPr>
          <p:cNvPr id="5" name="Flowchart: Stored Data 8"/>
          <p:cNvSpPr/>
          <p:nvPr/>
        </p:nvSpPr>
        <p:spPr>
          <a:xfrm>
            <a:off x="457200" y="3619496"/>
            <a:ext cx="6153665" cy="2882902"/>
          </a:xfrm>
          <a:custGeom>
            <a:avLst/>
            <a:gdLst>
              <a:gd name="f0" fmla="val 10800000"/>
              <a:gd name="f1" fmla="val 5400000"/>
              <a:gd name="f2" fmla="val 16200000"/>
              <a:gd name="f3" fmla="val 180"/>
              <a:gd name="f4" fmla="val w"/>
              <a:gd name="f5" fmla="val h"/>
              <a:gd name="f6" fmla="val 0"/>
              <a:gd name="f7" fmla="val 6153666"/>
              <a:gd name="f8" fmla="val 2882900"/>
              <a:gd name="f9" fmla="+- 0 0 10800000"/>
              <a:gd name="f10" fmla="val 1025611"/>
              <a:gd name="f11" fmla="val 1441450"/>
              <a:gd name="f12" fmla="+- 0 0 -360"/>
              <a:gd name="f13" fmla="+- 0 0 -270"/>
              <a:gd name="f14" fmla="+- 0 0 -180"/>
              <a:gd name="f15" fmla="+- 0 0 -90"/>
              <a:gd name="f16" fmla="*/ f4 1 6153666"/>
              <a:gd name="f17" fmla="*/ f5 1 2882900"/>
              <a:gd name="f18" fmla="+- f8 0 f6"/>
              <a:gd name="f19" fmla="+- f7 0 f6"/>
              <a:gd name="f20" fmla="*/ f12 f0 1"/>
              <a:gd name="f21" fmla="*/ f13 f0 1"/>
              <a:gd name="f22" fmla="*/ f14 f0 1"/>
              <a:gd name="f23" fmla="*/ f15 f0 1"/>
              <a:gd name="f24" fmla="*/ f19 1 6153666"/>
              <a:gd name="f25" fmla="*/ f18 1 2882900"/>
              <a:gd name="f26" fmla="*/ f20 1 f3"/>
              <a:gd name="f27" fmla="*/ f21 1 f3"/>
              <a:gd name="f28" fmla="*/ f22 1 f3"/>
              <a:gd name="f29" fmla="*/ f23 1 f3"/>
              <a:gd name="f30" fmla="*/ 3076833 1 f24"/>
              <a:gd name="f31" fmla="*/ 0 1 f25"/>
              <a:gd name="f32" fmla="*/ 0 1 f24"/>
              <a:gd name="f33" fmla="*/ 1441450 1 f25"/>
              <a:gd name="f34" fmla="*/ 2882900 1 f25"/>
              <a:gd name="f35" fmla="*/ 5128055 1 f24"/>
              <a:gd name="f36" fmla="*/ 1025611 1 f24"/>
              <a:gd name="f37" fmla="+- f26 0 f1"/>
              <a:gd name="f38" fmla="+- f27 0 f1"/>
              <a:gd name="f39" fmla="+- f28 0 f1"/>
              <a:gd name="f40" fmla="+- f29 0 f1"/>
              <a:gd name="f41" fmla="*/ f36 f16 1"/>
              <a:gd name="f42" fmla="*/ f35 f16 1"/>
              <a:gd name="f43" fmla="*/ f34 f17 1"/>
              <a:gd name="f44" fmla="*/ f31 f17 1"/>
              <a:gd name="f45" fmla="*/ f30 f16 1"/>
              <a:gd name="f46" fmla="*/ f32 f16 1"/>
              <a:gd name="f47" fmla="*/ f33 f17 1"/>
            </a:gdLst>
            <a:ahLst/>
            <a:cxnLst>
              <a:cxn ang="3cd4">
                <a:pos x="hc" y="t"/>
              </a:cxn>
              <a:cxn ang="0">
                <a:pos x="r" y="vc"/>
              </a:cxn>
              <a:cxn ang="cd4">
                <a:pos x="hc" y="b"/>
              </a:cxn>
              <a:cxn ang="cd2">
                <a:pos x="l" y="vc"/>
              </a:cxn>
              <a:cxn ang="f37">
                <a:pos x="f45" y="f44"/>
              </a:cxn>
              <a:cxn ang="f38">
                <a:pos x="f46" y="f47"/>
              </a:cxn>
              <a:cxn ang="f39">
                <a:pos x="f45" y="f43"/>
              </a:cxn>
              <a:cxn ang="f40">
                <a:pos x="f42" y="f47"/>
              </a:cxn>
            </a:cxnLst>
            <a:rect l="f41" t="f44" r="f42" b="f43"/>
            <a:pathLst>
              <a:path w="6153666" h="2882900">
                <a:moveTo>
                  <a:pt x="f10" y="f6"/>
                </a:moveTo>
                <a:lnTo>
                  <a:pt x="f7" y="f6"/>
                </a:lnTo>
                <a:arcTo wR="f10" hR="f11" stAng="f2" swAng="f9"/>
                <a:lnTo>
                  <a:pt x="f10" y="f8"/>
                </a:lnTo>
                <a:arcTo wR="f10" hR="f11" stAng="f1" swAng="f0"/>
                <a:close/>
              </a:path>
            </a:pathLst>
          </a:custGeom>
          <a:solidFill>
            <a:srgbClr val="4B866E"/>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a:solidFill>
                  <a:srgbClr val="FFFFFF"/>
                </a:solidFill>
                <a:uFillTx/>
                <a:latin typeface="Courier New" pitchFamily="49"/>
                <a:cs typeface="Courier New" pitchFamily="49"/>
              </a:rPr>
              <a:t>	</a:t>
            </a:r>
            <a:r>
              <a:rPr lang="en-US" sz="1800" b="1" i="0" u="none" strike="noStrike" kern="1200" cap="small" spc="0" baseline="0">
                <a:solidFill>
                  <a:srgbClr val="FFFFFF"/>
                </a:solidFill>
                <a:uFillTx/>
                <a:latin typeface="Courier New" pitchFamily="49"/>
                <a:cs typeface="Courier New" pitchFamily="49"/>
              </a:rPr>
              <a:t>Cursanții Școlii SANITARE Postliceale “GHEORGHE TITEICA” CALAFAT sunt pregătiți pentru două calificări profesionale</a:t>
            </a:r>
            <a:r>
              <a:rPr lang="en-US" sz="1800" b="1" i="0" u="none" strike="noStrike" kern="1200" cap="none" spc="0" baseline="0">
                <a:solidFill>
                  <a:srgbClr val="FFFFFF"/>
                </a:solidFill>
                <a:uFillTx/>
                <a:latin typeface="Courier New" pitchFamily="49"/>
                <a:cs typeface="Courier New" pitchFamily="49"/>
              </a:rPr>
              <a:t> :</a:t>
            </a:r>
            <a:endParaRPr lang="ro-RO" sz="1800" b="1" i="0" u="none" strike="noStrike" kern="1200" cap="none" spc="0" baseline="0">
              <a:solidFill>
                <a:srgbClr val="FFFFFF"/>
              </a:solidFill>
              <a:uFillTx/>
              <a:latin typeface="Courier New" pitchFamily="49"/>
              <a:cs typeface="Courier New" pitchFamily="49"/>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ourier New" pitchFamily="49"/>
                <a:cs typeface="Courier New" pitchFamily="49"/>
              </a:rPr>
              <a:t> ASISTENT MEDICAL GENERALIST și ASISTENT MEDICAL DE FARMACIE, iar între anii 2004 – </a:t>
            </a:r>
            <a:r>
              <a:rPr lang="en-US" sz="1800" b="1" i="0" u="sng" strike="noStrike" kern="1200" cap="none" spc="0" baseline="0">
                <a:solidFill>
                  <a:srgbClr val="FFFFFF"/>
                </a:solidFill>
                <a:uFillTx/>
                <a:latin typeface="Courier New" pitchFamily="49"/>
                <a:cs typeface="Courier New" pitchFamily="49"/>
              </a:rPr>
              <a:t>2006 au absolvit și două serii de ASISTENT SOCIAL.</a:t>
            </a:r>
            <a:endParaRPr lang="ro-RO" sz="1800" b="1" i="0" u="none" strike="noStrike" kern="1200" cap="none" spc="0" baseline="0">
              <a:solidFill>
                <a:srgbClr val="FFFFFF"/>
              </a:solidFill>
              <a:uFillTx/>
              <a:latin typeface="Courier New" pitchFamily="49"/>
              <a:cs typeface="Courier New" pitchFamily="49"/>
            </a:endParaRPr>
          </a:p>
        </p:txBody>
      </p:sp>
      <p:sp>
        <p:nvSpPr>
          <p:cNvPr id="6" name="Flowchart: Display 9"/>
          <p:cNvSpPr/>
          <p:nvPr/>
        </p:nvSpPr>
        <p:spPr>
          <a:xfrm>
            <a:off x="6042455" y="3657600"/>
            <a:ext cx="4893274" cy="2903832"/>
          </a:xfrm>
          <a:custGeom>
            <a:avLst/>
            <a:gdLst>
              <a:gd name="f0" fmla="val 10800000"/>
              <a:gd name="f1" fmla="val 5400000"/>
              <a:gd name="f2" fmla="val 16200000"/>
              <a:gd name="f3" fmla="val 180"/>
              <a:gd name="f4" fmla="val w"/>
              <a:gd name="f5" fmla="val h"/>
              <a:gd name="f6" fmla="val 0"/>
              <a:gd name="f7" fmla="val 4893276"/>
              <a:gd name="f8" fmla="val 2903837"/>
              <a:gd name="f9" fmla="val 1451919"/>
              <a:gd name="f10" fmla="val 815546"/>
              <a:gd name="f11" fmla="val 4077730"/>
              <a:gd name="f12" fmla="+- 0 0 -360"/>
              <a:gd name="f13" fmla="+- 0 0 -270"/>
              <a:gd name="f14" fmla="+- 0 0 -180"/>
              <a:gd name="f15" fmla="+- 0 0 -90"/>
              <a:gd name="f16" fmla="*/ f4 1 4893276"/>
              <a:gd name="f17" fmla="*/ f5 1 2903837"/>
              <a:gd name="f18" fmla="+- f8 0 f6"/>
              <a:gd name="f19" fmla="+- f7 0 f6"/>
              <a:gd name="f20" fmla="*/ f12 f0 1"/>
              <a:gd name="f21" fmla="*/ f13 f0 1"/>
              <a:gd name="f22" fmla="*/ f14 f0 1"/>
              <a:gd name="f23" fmla="*/ f15 f0 1"/>
              <a:gd name="f24" fmla="*/ f19 1 4893276"/>
              <a:gd name="f25" fmla="*/ f18 1 2903837"/>
              <a:gd name="f26" fmla="*/ f20 1 f3"/>
              <a:gd name="f27" fmla="*/ f21 1 f3"/>
              <a:gd name="f28" fmla="*/ f22 1 f3"/>
              <a:gd name="f29" fmla="*/ f23 1 f3"/>
              <a:gd name="f30" fmla="*/ 2446638 1 f24"/>
              <a:gd name="f31" fmla="*/ 0 1 f25"/>
              <a:gd name="f32" fmla="*/ 0 1 f24"/>
              <a:gd name="f33" fmla="*/ 1451919 1 f25"/>
              <a:gd name="f34" fmla="*/ 2903837 1 f25"/>
              <a:gd name="f35" fmla="*/ 4893276 1 f24"/>
              <a:gd name="f36" fmla="*/ 815546 1 f24"/>
              <a:gd name="f37" fmla="*/ 4077730 1 f24"/>
              <a:gd name="f38" fmla="+- f26 0 f1"/>
              <a:gd name="f39" fmla="+- f27 0 f1"/>
              <a:gd name="f40" fmla="+- f28 0 f1"/>
              <a:gd name="f41" fmla="+- f29 0 f1"/>
              <a:gd name="f42" fmla="*/ f36 f16 1"/>
              <a:gd name="f43" fmla="*/ f37 f16 1"/>
              <a:gd name="f44" fmla="*/ f34 f17 1"/>
              <a:gd name="f45" fmla="*/ f31 f17 1"/>
              <a:gd name="f46" fmla="*/ f30 f16 1"/>
              <a:gd name="f47" fmla="*/ f32 f16 1"/>
              <a:gd name="f48" fmla="*/ f33 f17 1"/>
              <a:gd name="f49" fmla="*/ f35 f16 1"/>
            </a:gdLst>
            <a:ahLst/>
            <a:cxnLst>
              <a:cxn ang="3cd4">
                <a:pos x="hc" y="t"/>
              </a:cxn>
              <a:cxn ang="0">
                <a:pos x="r" y="vc"/>
              </a:cxn>
              <a:cxn ang="cd4">
                <a:pos x="hc" y="b"/>
              </a:cxn>
              <a:cxn ang="cd2">
                <a:pos x="l" y="vc"/>
              </a:cxn>
              <a:cxn ang="f38">
                <a:pos x="f46" y="f45"/>
              </a:cxn>
              <a:cxn ang="f39">
                <a:pos x="f47" y="f48"/>
              </a:cxn>
              <a:cxn ang="f40">
                <a:pos x="f46" y="f44"/>
              </a:cxn>
              <a:cxn ang="f41">
                <a:pos x="f49" y="f48"/>
              </a:cxn>
            </a:cxnLst>
            <a:rect l="f42" t="f45" r="f43" b="f44"/>
            <a:pathLst>
              <a:path w="4893276" h="2903837">
                <a:moveTo>
                  <a:pt x="f6" y="f9"/>
                </a:moveTo>
                <a:lnTo>
                  <a:pt x="f10" y="f6"/>
                </a:lnTo>
                <a:lnTo>
                  <a:pt x="f11" y="f6"/>
                </a:lnTo>
                <a:arcTo wR="f10" hR="f9" stAng="f2" swAng="f0"/>
                <a:lnTo>
                  <a:pt x="f10" y="f8"/>
                </a:lnTo>
                <a:close/>
              </a:path>
            </a:pathLst>
          </a:custGeom>
          <a:solidFill>
            <a:srgbClr val="EE6E4B"/>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a:solidFill>
                  <a:srgbClr val="FFFFFF"/>
                </a:solidFill>
                <a:uFillTx/>
                <a:latin typeface="Courier New" pitchFamily="49"/>
                <a:cs typeface="Courier New" pitchFamily="49"/>
              </a:rPr>
              <a:t>	</a:t>
            </a:r>
            <a:r>
              <a:rPr lang="en-US" sz="1800" b="1" i="0" u="none" strike="noStrike" kern="1200" cap="small" spc="0" baseline="0">
                <a:solidFill>
                  <a:srgbClr val="FFFFFF"/>
                </a:solidFill>
                <a:uFillTx/>
                <a:latin typeface="Courier New" pitchFamily="49"/>
                <a:cs typeface="Courier New" pitchFamily="49"/>
              </a:rPr>
              <a:t>De la înființare (2000) și până în prezent au susținut examene de licență 19 serii de absolvenți.</a:t>
            </a:r>
            <a:r>
              <a:rPr lang="ro-RO" sz="1800" b="1" i="0" u="none" strike="noStrike" kern="1200" cap="small" spc="0" baseline="0">
                <a:solidFill>
                  <a:srgbClr val="FFFFFF"/>
                </a:solidFill>
                <a:uFillTx/>
                <a:latin typeface="Courier New" pitchFamily="49"/>
                <a:cs typeface="Courier New" pitchFamily="49"/>
              </a:rPr>
              <a:t> 	</a:t>
            </a:r>
            <a:r>
              <a:rPr lang="en-US" sz="1800" b="1" i="0" u="none" strike="noStrike" kern="1200" cap="small" spc="0" baseline="0">
                <a:solidFill>
                  <a:srgbClr val="FFFFFF"/>
                </a:solidFill>
                <a:uFillTx/>
                <a:latin typeface="Courier New" pitchFamily="49"/>
                <a:cs typeface="Courier New" pitchFamily="49"/>
              </a:rPr>
              <a:t>Rezultatele la examenele de absolvire au fost foarte bune. </a:t>
            </a:r>
            <a:endParaRPr lang="ro-RO" sz="1800" b="0" i="0" u="none" strike="noStrike" kern="1200" cap="none" spc="0" baseline="0">
              <a:solidFill>
                <a:srgbClr val="FFFFFF"/>
              </a:solidFill>
              <a:uFillTx/>
              <a:latin typeface="Courier New" pitchFamily="49"/>
              <a:cs typeface="Courier New" pitchFamily="4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2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1+#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40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4500"/>
                            </p:stCondLst>
                            <p:childTnLst>
                              <p:par>
                                <p:cTn id="25" presetID="2" presetClass="entr" presetSubtype="9" fill="hold" grpId="0" nodeType="after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0-#ppt_w/2"/>
                                          </p:val>
                                        </p:tav>
                                        <p:tav tm="100000">
                                          <p:val>
                                            <p:strVal val="#ppt_x"/>
                                          </p:val>
                                        </p:tav>
                                      </p:tavLst>
                                    </p:anim>
                                    <p:anim calcmode="lin" valueType="num">
                                      <p:cBhvr>
                                        <p:cTn id="2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pic>
        <p:nvPicPr>
          <p:cNvPr id="2" name="Picture 3" descr="F:\Folder nou (2)\images3FHFA3O8.jpg"/>
          <p:cNvPicPr>
            <a:picLocks noChangeAspect="1"/>
          </p:cNvPicPr>
          <p:nvPr/>
        </p:nvPicPr>
        <p:blipFill>
          <a:blip r:embed="rId2"/>
          <a:srcRect/>
          <a:stretch>
            <a:fillRect/>
          </a:stretch>
        </p:blipFill>
        <p:spPr>
          <a:xfrm rot="5400013">
            <a:off x="2375692" y="-2501222"/>
            <a:ext cx="7571744" cy="13127675"/>
          </a:xfrm>
          <a:prstGeom prst="rect">
            <a:avLst/>
          </a:prstGeom>
          <a:noFill/>
          <a:ln cap="flat">
            <a:noFill/>
          </a:ln>
        </p:spPr>
      </p:pic>
      <p:sp>
        <p:nvSpPr>
          <p:cNvPr id="3" name="Striped Right Arrow 4"/>
          <p:cNvSpPr/>
          <p:nvPr/>
        </p:nvSpPr>
        <p:spPr>
          <a:xfrm>
            <a:off x="2553269" y="-151570"/>
            <a:ext cx="8166314" cy="2110151"/>
          </a:xfrm>
          <a:custGeom>
            <a:avLst>
              <a:gd name="f0" fmla="val 19591"/>
              <a:gd name="f1" fmla="val 5400"/>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0 0 180"/>
              <a:gd name="f17" fmla="*/ f5 1 21600"/>
              <a:gd name="f18" fmla="*/ f6 1 21600"/>
              <a:gd name="f19" fmla="+- f8 0 f7"/>
              <a:gd name="f20" fmla="pin 4000 f0 21600"/>
              <a:gd name="f21" fmla="pin 0 f1 10800"/>
              <a:gd name="f22" fmla="*/ f15 f2 1"/>
              <a:gd name="f23" fmla="*/ f16 f2 1"/>
              <a:gd name="f24" fmla="val f20"/>
              <a:gd name="f25" fmla="val f21"/>
              <a:gd name="f26" fmla="*/ f19 1 21600"/>
              <a:gd name="f27" fmla="*/ f20 f17 1"/>
              <a:gd name="f28" fmla="*/ f21 f18 1"/>
              <a:gd name="f29" fmla="*/ f22 1 f4"/>
              <a:gd name="f30" fmla="*/ f23 1 f4"/>
              <a:gd name="f31" fmla="+- f8 0 f25"/>
              <a:gd name="f32" fmla="+- f8 0 f24"/>
              <a:gd name="f33" fmla="*/ 4000 f26 1"/>
              <a:gd name="f34" fmla="*/ 0 f26 1"/>
              <a:gd name="f35" fmla="*/ 21600 f26 1"/>
              <a:gd name="f36" fmla="*/ f25 f18 1"/>
              <a:gd name="f37" fmla="*/ f24 f17 1"/>
              <a:gd name="f38" fmla="+- f29 0 f3"/>
              <a:gd name="f39" fmla="+- f30 0 f3"/>
              <a:gd name="f40" fmla="*/ f32 f25 1"/>
              <a:gd name="f41" fmla="*/ f34 1 f26"/>
              <a:gd name="f42" fmla="*/ f35 1 f26"/>
              <a:gd name="f43" fmla="*/ f33 1 f26"/>
              <a:gd name="f44" fmla="*/ f31 f18 1"/>
              <a:gd name="f45" fmla="*/ f40 1 10800"/>
              <a:gd name="f46" fmla="*/ f43 f17 1"/>
              <a:gd name="f47" fmla="*/ f41 f18 1"/>
              <a:gd name="f48" fmla="*/ f42 f18 1"/>
              <a:gd name="f49" fmla="+- f24 f45 0"/>
              <a:gd name="f50" fmla="*/ f49 f17 1"/>
            </a:gdLst>
            <a:ahLst>
              <a:ahXY gdRefX="f0" minX="f9" maxX="f8" gdRefY="f1" minY="f7" maxY="f10">
                <a:pos x="f27" y="f28"/>
              </a:ahXY>
            </a:ahLst>
            <a:cxnLst>
              <a:cxn ang="3cd4">
                <a:pos x="hc" y="t"/>
              </a:cxn>
              <a:cxn ang="0">
                <a:pos x="r" y="vc"/>
              </a:cxn>
              <a:cxn ang="cd4">
                <a:pos x="hc" y="b"/>
              </a:cxn>
              <a:cxn ang="cd2">
                <a:pos x="l" y="vc"/>
              </a:cxn>
              <a:cxn ang="f38">
                <a:pos x="f37" y="f47"/>
              </a:cxn>
              <a:cxn ang="f39">
                <a:pos x="f37" y="f48"/>
              </a:cxn>
            </a:cxnLst>
            <a:rect l="f46" t="f36" r="f50" b="f44"/>
            <a:pathLst>
              <a:path w="21600" h="21600">
                <a:moveTo>
                  <a:pt x="f24" y="f7"/>
                </a:moveTo>
                <a:lnTo>
                  <a:pt x="f8" y="f10"/>
                </a:lnTo>
                <a:lnTo>
                  <a:pt x="f24" y="f11"/>
                </a:lnTo>
                <a:lnTo>
                  <a:pt x="f24" y="f31"/>
                </a:lnTo>
                <a:lnTo>
                  <a:pt x="f9" y="f31"/>
                </a:lnTo>
                <a:lnTo>
                  <a:pt x="f9" y="f25"/>
                </a:lnTo>
                <a:lnTo>
                  <a:pt x="f24" y="f25"/>
                </a:lnTo>
                <a:lnTo>
                  <a:pt x="f24" y="f7"/>
                </a:lnTo>
                <a:moveTo>
                  <a:pt x="f7" y="f25"/>
                </a:moveTo>
                <a:lnTo>
                  <a:pt x="f7" y="f31"/>
                </a:lnTo>
                <a:lnTo>
                  <a:pt x="f12" y="f31"/>
                </a:lnTo>
                <a:lnTo>
                  <a:pt x="f12" y="f25"/>
                </a:lnTo>
                <a:lnTo>
                  <a:pt x="f7" y="f25"/>
                </a:lnTo>
                <a:moveTo>
                  <a:pt x="f13" y="f25"/>
                </a:moveTo>
                <a:lnTo>
                  <a:pt x="f13" y="f31"/>
                </a:lnTo>
                <a:lnTo>
                  <a:pt x="f14" y="f31"/>
                </a:lnTo>
                <a:lnTo>
                  <a:pt x="f14" y="f25"/>
                </a:lnTo>
                <a:lnTo>
                  <a:pt x="f13" y="f25"/>
                </a:lnTo>
                <a:close/>
              </a:path>
            </a:pathLst>
          </a:custGeom>
          <a:solidFill>
            <a:srgbClr val="A5301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3600" b="0" i="0" u="none" strike="noStrike" kern="1200" cap="none" spc="0" baseline="0">
                <a:solidFill>
                  <a:srgbClr val="FFFFFF"/>
                </a:solidFill>
                <a:uFillTx/>
                <a:latin typeface="Algerian" pitchFamily="82"/>
              </a:rPr>
              <a:t>Anul scolar 2022 - 2023</a:t>
            </a:r>
          </a:p>
        </p:txBody>
      </p:sp>
      <p:sp>
        <p:nvSpPr>
          <p:cNvPr id="4" name="Săgeată la dreapta 1"/>
          <p:cNvSpPr/>
          <p:nvPr/>
        </p:nvSpPr>
        <p:spPr>
          <a:xfrm>
            <a:off x="4039837" y="1530303"/>
            <a:ext cx="3581403" cy="1457224"/>
          </a:xfrm>
          <a:custGeom>
            <a:avLst>
              <a:gd name="f0" fmla="val 17206"/>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FFFFFF"/>
                </a:solidFill>
                <a:effectLst>
                  <a:outerShdw dist="38096" dir="2700000">
                    <a:srgbClr val="DE7E18"/>
                  </a:outerShdw>
                </a:effectLst>
                <a:uFillTx/>
                <a:latin typeface="Century Gothic"/>
              </a:rPr>
              <a:t>ECHIPA MANAGERIALĂ</a:t>
            </a:r>
            <a:endParaRPr lang="en-US" sz="1800" b="1" i="0" u="none" strike="noStrike" kern="1200" cap="none" spc="0" baseline="0">
              <a:solidFill>
                <a:srgbClr val="FFFFFF"/>
              </a:solidFill>
              <a:effectLst>
                <a:outerShdw dist="38096" dir="2700000">
                  <a:srgbClr val="DE7E18"/>
                </a:outerShdw>
              </a:effectLst>
              <a:uFillTx/>
              <a:latin typeface="Century Gothic"/>
            </a:endParaRPr>
          </a:p>
        </p:txBody>
      </p:sp>
      <p:pic>
        <p:nvPicPr>
          <p:cNvPr id="5" name="Picture 7"/>
          <p:cNvPicPr>
            <a:picLocks noChangeAspect="1"/>
          </p:cNvPicPr>
          <p:nvPr/>
        </p:nvPicPr>
        <p:blipFill>
          <a:blip r:embed="rId3"/>
          <a:srcRect l="47794" t="36248" r="31319" b="43351"/>
          <a:stretch>
            <a:fillRect/>
          </a:stretch>
        </p:blipFill>
        <p:spPr>
          <a:xfrm>
            <a:off x="2729566" y="2749527"/>
            <a:ext cx="2002014" cy="2607274"/>
          </a:xfrm>
          <a:prstGeom prst="rect">
            <a:avLst/>
          </a:prstGeom>
          <a:noFill/>
          <a:ln cap="flat">
            <a:noFill/>
          </a:ln>
          <a:effectLst>
            <a:outerShdw dist="292095" dir="5400000" algn="tl">
              <a:srgbClr val="000000">
                <a:alpha val="22000"/>
              </a:srgbClr>
            </a:outerShdw>
          </a:effectLst>
        </p:spPr>
      </p:pic>
      <p:pic>
        <p:nvPicPr>
          <p:cNvPr id="6" name="Picture 8"/>
          <p:cNvPicPr>
            <a:picLocks noChangeAspect="1"/>
          </p:cNvPicPr>
          <p:nvPr/>
        </p:nvPicPr>
        <p:blipFill>
          <a:blip r:embed="rId4"/>
          <a:srcRect l="85901" t="37108" r="856" b="38935"/>
          <a:stretch>
            <a:fillRect/>
          </a:stretch>
        </p:blipFill>
        <p:spPr>
          <a:xfrm>
            <a:off x="7304556" y="2689030"/>
            <a:ext cx="2156146" cy="2596173"/>
          </a:xfrm>
          <a:prstGeom prst="rect">
            <a:avLst/>
          </a:prstGeom>
          <a:noFill/>
          <a:ln cap="flat">
            <a:noFill/>
          </a:ln>
          <a:effectLst>
            <a:outerShdw dist="292095" dir="5400000" algn="tl">
              <a:srgbClr val="000000">
                <a:alpha val="22000"/>
              </a:srgbClr>
            </a:outerShdw>
          </a:effectLst>
        </p:spPr>
      </p:pic>
      <p:sp>
        <p:nvSpPr>
          <p:cNvPr id="7" name="Rectangle 9"/>
          <p:cNvSpPr/>
          <p:nvPr/>
        </p:nvSpPr>
        <p:spPr>
          <a:xfrm>
            <a:off x="6660297" y="5582722"/>
            <a:ext cx="3237469" cy="590053"/>
          </a:xfrm>
          <a:prstGeom prst="rect">
            <a:avLst/>
          </a:pr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000" b="1" i="0" u="none" strike="noStrike" kern="1200" cap="none" spc="0" baseline="0">
                <a:solidFill>
                  <a:srgbClr val="FFFFFF"/>
                </a:solidFill>
                <a:uFillTx/>
                <a:latin typeface="Courier New" pitchFamily="49"/>
                <a:cs typeface="Courier New" pitchFamily="49"/>
              </a:rPr>
              <a:t>DIRECTOR,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000" b="1" i="0" u="none" strike="noStrike" kern="1200" cap="none" spc="0" baseline="0">
                <a:solidFill>
                  <a:srgbClr val="FFFFFF"/>
                </a:solidFill>
                <a:uFillTx/>
                <a:latin typeface="Courier New" pitchFamily="49"/>
                <a:cs typeface="Courier New" pitchFamily="49"/>
              </a:rPr>
              <a:t>PROF: PAȘCU MARCELA</a:t>
            </a:r>
          </a:p>
        </p:txBody>
      </p:sp>
      <p:sp>
        <p:nvSpPr>
          <p:cNvPr id="8" name="Rectangle 10"/>
          <p:cNvSpPr/>
          <p:nvPr/>
        </p:nvSpPr>
        <p:spPr>
          <a:xfrm>
            <a:off x="1997698" y="5582722"/>
            <a:ext cx="3237469" cy="590053"/>
          </a:xfrm>
          <a:prstGeom prst="rect">
            <a:avLst/>
          </a:prstGeom>
          <a:solidFill>
            <a:srgbClr val="FF000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000" b="1" i="0" u="none" strike="noStrike" kern="1200" cap="none" spc="0" baseline="0">
                <a:solidFill>
                  <a:srgbClr val="FFFFFF"/>
                </a:solidFill>
                <a:uFillTx/>
                <a:latin typeface="Courier New" pitchFamily="49"/>
                <a:cs typeface="Courier New" pitchFamily="49"/>
              </a:rPr>
              <a:t>DIRECTOR GENERAL,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000" b="1" i="0" u="none" strike="noStrike" kern="1200" cap="none" spc="0" baseline="0">
                <a:solidFill>
                  <a:srgbClr val="FFFFFF"/>
                </a:solidFill>
                <a:uFillTx/>
                <a:latin typeface="Courier New" pitchFamily="49"/>
                <a:cs typeface="Courier New" pitchFamily="49"/>
              </a:rPr>
              <a:t>PROF: ION NĂNUȚI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1+#ppt_w/2"/>
                                          </p:val>
                                        </p:tav>
                                        <p:tav tm="100000">
                                          <p:val>
                                            <p:strVal val="#ppt_x"/>
                                          </p:val>
                                        </p:tav>
                                      </p:tavLst>
                                    </p:anim>
                                    <p:anim calcmode="lin" valueType="num">
                                      <p:cBhvr>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7600"/>
                            </p:stCondLst>
                            <p:childTnLst>
                              <p:par>
                                <p:cTn id="15" presetID="2" presetClass="entr" presetSubtype="12"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ppt_x</p:attrName>
                                        </p:attrNameLst>
                                      </p:cBhvr>
                                      <p:tavLst>
                                        <p:tav tm="0">
                                          <p:val>
                                            <p:strVal val="0-#ppt_w/2"/>
                                          </p:val>
                                        </p:tav>
                                        <p:tav tm="100000">
                                          <p:val>
                                            <p:strVal val="#ppt_x"/>
                                          </p:val>
                                        </p:tav>
                                      </p:tavLst>
                                    </p:anim>
                                    <p:anim calcmode="lin" valueType="num">
                                      <p:cBhvr>
                                        <p:cTn id="18" dur="2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28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0" fill="hold"/>
                                        <p:tgtEl>
                                          <p:spTgt spid="5"/>
                                        </p:tgtEl>
                                        <p:attrNameLst>
                                          <p:attrName>ppt_x</p:attrName>
                                        </p:attrNameLst>
                                      </p:cBhvr>
                                      <p:tavLst>
                                        <p:tav tm="0">
                                          <p:val>
                                            <p:strVal val="1+#ppt_w/2"/>
                                          </p:val>
                                        </p:tav>
                                        <p:tav tm="100000">
                                          <p:val>
                                            <p:strVal val="#ppt_x"/>
                                          </p:val>
                                        </p:tav>
                                      </p:tavLst>
                                    </p:anim>
                                    <p:anim calcmode="lin" valueType="num">
                                      <p:cBhvr>
                                        <p:cTn id="23" dur="50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7800"/>
                            </p:stCondLst>
                            <p:childTnLst>
                              <p:par>
                                <p:cTn id="25" presetID="2" presetClass="entr" presetSubtype="6"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3000" fill="hold"/>
                                        <p:tgtEl>
                                          <p:spTgt spid="8"/>
                                        </p:tgtEl>
                                        <p:attrNameLst>
                                          <p:attrName>ppt_x</p:attrName>
                                        </p:attrNameLst>
                                      </p:cBhvr>
                                      <p:tavLst>
                                        <p:tav tm="0">
                                          <p:val>
                                            <p:strVal val="1+#ppt_w/2"/>
                                          </p:val>
                                        </p:tav>
                                        <p:tav tm="100000">
                                          <p:val>
                                            <p:strVal val="#ppt_x"/>
                                          </p:val>
                                        </p:tav>
                                      </p:tavLst>
                                    </p:anim>
                                    <p:anim calcmode="lin" valueType="num">
                                      <p:cBhvr>
                                        <p:cTn id="28" dur="30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26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3000" fill="hold"/>
                                        <p:tgtEl>
                                          <p:spTgt spid="6"/>
                                        </p:tgtEl>
                                        <p:attrNameLst>
                                          <p:attrName>ppt_x</p:attrName>
                                        </p:attrNameLst>
                                      </p:cBhvr>
                                      <p:tavLst>
                                        <p:tav tm="0">
                                          <p:val>
                                            <p:strVal val="0-#ppt_w/2"/>
                                          </p:val>
                                        </p:tav>
                                        <p:tav tm="100000">
                                          <p:val>
                                            <p:strVal val="#ppt_x"/>
                                          </p:val>
                                        </p:tav>
                                      </p:tavLst>
                                    </p:anim>
                                    <p:anim calcmode="lin" valueType="num">
                                      <p:cBhvr>
                                        <p:cTn id="33" dur="30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25600"/>
                            </p:stCondLst>
                            <p:childTnLst>
                              <p:par>
                                <p:cTn id="35" presetID="2" presetClass="entr" presetSubtype="3" fill="hold" grpId="0" nodeType="afterEffect">
                                  <p:stCondLst>
                                    <p:cond delay="0"/>
                                  </p:stCondLst>
                                  <p:iterate type="wd">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2000" fill="hold"/>
                                        <p:tgtEl>
                                          <p:spTgt spid="7"/>
                                        </p:tgtEl>
                                        <p:attrNameLst>
                                          <p:attrName>ppt_x</p:attrName>
                                        </p:attrNameLst>
                                      </p:cBhvr>
                                      <p:tavLst>
                                        <p:tav tm="0">
                                          <p:val>
                                            <p:strVal val="1+#ppt_w/2"/>
                                          </p:val>
                                        </p:tav>
                                        <p:tav tm="100000">
                                          <p:val>
                                            <p:strVal val="#ppt_x"/>
                                          </p:val>
                                        </p:tav>
                                      </p:tavLst>
                                    </p:anim>
                                    <p:anim calcmode="lin" valueType="num">
                                      <p:cBhvr>
                                        <p:cTn id="38"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Picture 3" descr="F:\Folder nou (2)\images3FHFA3O8.jpg"/>
          <p:cNvPicPr>
            <a:picLocks noChangeAspect="1"/>
          </p:cNvPicPr>
          <p:nvPr/>
        </p:nvPicPr>
        <p:blipFill>
          <a:blip r:embed="rId2"/>
          <a:srcRect/>
          <a:stretch>
            <a:fillRect/>
          </a:stretch>
        </p:blipFill>
        <p:spPr>
          <a:xfrm rot="5400013">
            <a:off x="2238047" y="-3004170"/>
            <a:ext cx="7571744" cy="13159953"/>
          </a:xfrm>
          <a:prstGeom prst="rect">
            <a:avLst/>
          </a:prstGeom>
          <a:noFill/>
          <a:ln cap="flat">
            <a:noFill/>
          </a:ln>
        </p:spPr>
      </p:pic>
      <p:sp>
        <p:nvSpPr>
          <p:cNvPr id="3" name="Down Arrow Callout 4"/>
          <p:cNvSpPr/>
          <p:nvPr/>
        </p:nvSpPr>
        <p:spPr>
          <a:xfrm>
            <a:off x="2310716" y="756547"/>
            <a:ext cx="8340809" cy="2545488"/>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solidFill>
            <a:srgbClr val="4B866E"/>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small" spc="0" baseline="0" dirty="0">
                <a:solidFill>
                  <a:srgbClr val="FFFFFF"/>
                </a:solidFill>
                <a:uFillTx/>
                <a:latin typeface="Century Gothic"/>
              </a:rPr>
              <a:t> </a:t>
            </a:r>
            <a:r>
              <a:rPr lang="en-US" sz="1800" b="1" i="0" u="none" strike="noStrike" kern="1200" cap="small" spc="0" baseline="0" dirty="0" err="1">
                <a:solidFill>
                  <a:srgbClr val="FFFFFF"/>
                </a:solidFill>
                <a:uFillTx/>
                <a:latin typeface="Courier New" pitchFamily="49"/>
                <a:cs typeface="Courier New" pitchFamily="49"/>
              </a:rPr>
              <a:t>Anul</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școlar</a:t>
            </a:r>
            <a:r>
              <a:rPr lang="en-US" sz="1800" b="1" i="0" u="none" strike="noStrike" kern="1200" cap="small" spc="0" baseline="0" dirty="0">
                <a:solidFill>
                  <a:srgbClr val="FFFFFF"/>
                </a:solidFill>
                <a:uFillTx/>
                <a:latin typeface="Courier New" pitchFamily="49"/>
                <a:cs typeface="Courier New" pitchFamily="49"/>
              </a:rPr>
              <a:t> </a:t>
            </a:r>
            <a:r>
              <a:rPr lang="en-US" sz="1800" b="1" i="0" u="sng" strike="noStrike" kern="1200" cap="small" spc="0" baseline="0" dirty="0">
                <a:solidFill>
                  <a:srgbClr val="FFFFFF"/>
                </a:solidFill>
                <a:uFillTx/>
                <a:latin typeface="Courier New" pitchFamily="49"/>
                <a:cs typeface="Courier New" pitchFamily="49"/>
              </a:rPr>
              <a:t>2022-2023</a:t>
            </a:r>
            <a:r>
              <a:rPr lang="en-US" sz="1800" b="1" i="0" u="none" strike="noStrike" kern="1200" cap="small" spc="0" baseline="0" dirty="0">
                <a:solidFill>
                  <a:srgbClr val="FFFFFF"/>
                </a:solidFill>
                <a:uFillTx/>
                <a:latin typeface="Courier New" pitchFamily="49"/>
                <a:cs typeface="Courier New" pitchFamily="49"/>
              </a:rPr>
              <a:t> </a:t>
            </a:r>
            <a:endParaRPr lang="ro-RO" sz="1800" b="1" i="0" u="none" strike="noStrike" kern="1200" cap="small" spc="0" baseline="0" dirty="0">
              <a:solidFill>
                <a:srgbClr val="FFFFFF"/>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Începe</a:t>
            </a:r>
            <a:r>
              <a:rPr lang="en-US" sz="1800" b="1" i="0" u="none" strike="noStrike" kern="1200" cap="small" spc="0" baseline="0" dirty="0">
                <a:solidFill>
                  <a:srgbClr val="FFFFFF"/>
                </a:solidFill>
                <a:uFillTx/>
                <a:latin typeface="Courier New" pitchFamily="49"/>
                <a:cs typeface="Courier New" pitchFamily="49"/>
              </a:rPr>
              <a:t> cu un </a:t>
            </a:r>
            <a:r>
              <a:rPr lang="en-US" sz="1800" b="1" i="0" u="none" strike="noStrike" kern="1200" cap="small" spc="0" baseline="0" dirty="0" err="1">
                <a:solidFill>
                  <a:srgbClr val="FFFFFF"/>
                </a:solidFill>
                <a:uFillTx/>
                <a:latin typeface="Courier New" pitchFamily="49"/>
                <a:cs typeface="Courier New" pitchFamily="49"/>
              </a:rPr>
              <a:t>număr</a:t>
            </a:r>
            <a:r>
              <a:rPr lang="en-US" sz="1800" b="1" i="0" u="none" strike="noStrike" kern="1200" cap="small" spc="0" baseline="0" dirty="0">
                <a:solidFill>
                  <a:srgbClr val="FFFFFF"/>
                </a:solidFill>
                <a:uFillTx/>
                <a:latin typeface="Courier New" pitchFamily="49"/>
                <a:cs typeface="Courier New" pitchFamily="49"/>
              </a:rPr>
              <a:t> de 375 </a:t>
            </a:r>
            <a:r>
              <a:rPr lang="en-US" sz="1800" b="1" i="0" u="none" strike="noStrike" kern="1200" cap="small" spc="0" baseline="0" dirty="0" err="1">
                <a:solidFill>
                  <a:srgbClr val="FFFFFF"/>
                </a:solidFill>
                <a:uFillTx/>
                <a:latin typeface="Courier New" pitchFamily="49"/>
                <a:cs typeface="Courier New" pitchFamily="49"/>
              </a:rPr>
              <a:t>cursanți</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cuprinșiîn</a:t>
            </a:r>
            <a:r>
              <a:rPr lang="en-US" sz="1800" b="1" i="0" u="none" strike="noStrike" kern="1200" cap="small" spc="0" baseline="0" dirty="0">
                <a:solidFill>
                  <a:srgbClr val="FFFFFF"/>
                </a:solidFill>
                <a:uFillTx/>
                <a:latin typeface="Courier New" pitchFamily="49"/>
                <a:cs typeface="Courier New" pitchFamily="49"/>
              </a:rPr>
              <a:t> 13 </a:t>
            </a:r>
            <a:r>
              <a:rPr lang="en-US" sz="1800" b="1" i="0" u="none" strike="noStrike" kern="1200" cap="small" spc="0" baseline="0" dirty="0" err="1">
                <a:solidFill>
                  <a:srgbClr val="FFFFFF"/>
                </a:solidFill>
                <a:uFillTx/>
                <a:latin typeface="Courier New" pitchFamily="49"/>
                <a:cs typeface="Courier New" pitchFamily="49"/>
              </a:rPr>
              <a:t>clase</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astfel</a:t>
            </a:r>
            <a:r>
              <a:rPr lang="en-US" sz="1800" b="1" i="0" u="none" strike="noStrike" kern="1200" cap="none" spc="0" baseline="0" dirty="0">
                <a:solidFill>
                  <a:srgbClr val="FFFFFF"/>
                </a:solidFill>
                <a:uFillTx/>
                <a:latin typeface="Courier New" pitchFamily="49"/>
                <a:cs typeface="Courier New" pitchFamily="49"/>
              </a:rPr>
              <a:t>: </a:t>
            </a:r>
            <a:endParaRPr lang="ro-RO" sz="1800" b="0" i="0" u="none" strike="noStrike" kern="1200" cap="none" spc="0" baseline="0" dirty="0">
              <a:solidFill>
                <a:srgbClr val="FFFFFF"/>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Courier New" pitchFamily="49"/>
                <a:cs typeface="Courier New" pitchFamily="49"/>
              </a:rPr>
              <a:t>  </a:t>
            </a:r>
            <a:r>
              <a:rPr lang="ro-RO" sz="1800" b="1" i="0" u="none" strike="noStrike" kern="1200" cap="none" spc="0" baseline="0" dirty="0" smtClean="0">
                <a:solidFill>
                  <a:srgbClr val="FFFFFF"/>
                </a:solidFill>
                <a:uFillTx/>
                <a:cs typeface="Courier New" pitchFamily="49"/>
              </a:rPr>
              <a:t>- </a:t>
            </a:r>
            <a:r>
              <a:rPr lang="en-US" sz="1800" b="1" i="0" u="none" strike="noStrike" kern="1200" cap="none" spc="0" baseline="0" dirty="0" smtClean="0">
                <a:solidFill>
                  <a:srgbClr val="FFFFFF"/>
                </a:solidFill>
                <a:uFillTx/>
                <a:latin typeface="Courier New" pitchFamily="49"/>
                <a:cs typeface="Courier New" pitchFamily="49"/>
              </a:rPr>
              <a:t>10 </a:t>
            </a:r>
            <a:r>
              <a:rPr lang="en-US" sz="1800" b="1" i="0" u="none" strike="noStrike" kern="1200" cap="none" spc="0" baseline="0" dirty="0" err="1">
                <a:solidFill>
                  <a:srgbClr val="FFFFFF"/>
                </a:solidFill>
                <a:uFillTx/>
                <a:latin typeface="Courier New" pitchFamily="49"/>
                <a:cs typeface="Courier New" pitchFamily="49"/>
              </a:rPr>
              <a:t>clase</a:t>
            </a:r>
            <a:r>
              <a:rPr lang="en-US" sz="1800" b="1" i="0" u="none" strike="noStrike" kern="1200" cap="none" spc="0" baseline="0" dirty="0">
                <a:solidFill>
                  <a:srgbClr val="FFFFFF"/>
                </a:solidFill>
                <a:uFillTx/>
                <a:latin typeface="Courier New" pitchFamily="49"/>
                <a:cs typeface="Courier New" pitchFamily="49"/>
              </a:rPr>
              <a:t> de ASISTENT MEDICAL GENERALIST</a:t>
            </a:r>
            <a:endParaRPr lang="ro-RO" sz="1800" b="0" i="0" u="none" strike="noStrike" kern="1200" cap="none" spc="0" baseline="0" dirty="0">
              <a:solidFill>
                <a:srgbClr val="FFFFFF"/>
              </a:solidFill>
              <a:uFillTx/>
              <a:latin typeface="Courier New" pitchFamily="49"/>
              <a:cs typeface="Courier New" pitchFamily="49"/>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Courier New" pitchFamily="49"/>
                <a:cs typeface="Courier New" pitchFamily="49"/>
              </a:rPr>
              <a:t>  </a:t>
            </a:r>
            <a:r>
              <a:rPr lang="ro-RO" sz="1800" b="1" i="0" u="none" strike="noStrike" kern="1200" cap="none" spc="0" baseline="0" dirty="0" smtClean="0">
                <a:solidFill>
                  <a:srgbClr val="FFFFFF"/>
                </a:solidFill>
                <a:uFillTx/>
                <a:cs typeface="Courier New" pitchFamily="49"/>
              </a:rPr>
              <a:t>-</a:t>
            </a:r>
            <a:r>
              <a:rPr lang="en-US" sz="1800" b="1" i="0" u="none" strike="noStrike" kern="1200" cap="none" spc="0" baseline="0" dirty="0" smtClean="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3 </a:t>
            </a:r>
            <a:r>
              <a:rPr lang="en-US" sz="1800" b="1" i="0" u="none" strike="noStrike" kern="1200" cap="none" spc="0" baseline="0" dirty="0" err="1">
                <a:solidFill>
                  <a:srgbClr val="FFFFFF"/>
                </a:solidFill>
                <a:uFillTx/>
                <a:latin typeface="Courier New" pitchFamily="49"/>
                <a:cs typeface="Courier New" pitchFamily="49"/>
              </a:rPr>
              <a:t>clase</a:t>
            </a:r>
            <a:r>
              <a:rPr lang="en-US" sz="1800" b="1" i="0" u="none" strike="noStrike" kern="1200" cap="none" spc="0" baseline="0" dirty="0">
                <a:solidFill>
                  <a:srgbClr val="FFFFFF"/>
                </a:solidFill>
                <a:uFillTx/>
                <a:latin typeface="Courier New" pitchFamily="49"/>
                <a:cs typeface="Courier New" pitchFamily="49"/>
              </a:rPr>
              <a:t> de ASISTENT MEDICAL</a:t>
            </a:r>
            <a:r>
              <a:rPr lang="en-US" sz="1800" b="0" i="0" u="none" strike="noStrike" kern="1200" cap="none" spc="0" baseline="0" dirty="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DE FARMACIE</a:t>
            </a:r>
            <a:endParaRPr lang="ro-RO" sz="1800" b="0" i="0" u="none" strike="noStrike" kern="1200" cap="none" spc="0" baseline="0" dirty="0">
              <a:solidFill>
                <a:srgbClr val="FFFFFF"/>
              </a:solidFill>
              <a:uFillTx/>
              <a:latin typeface="Courier New" pitchFamily="49"/>
              <a:cs typeface="Courier New" pitchFamily="49"/>
            </a:endParaRPr>
          </a:p>
        </p:txBody>
      </p:sp>
      <p:sp>
        <p:nvSpPr>
          <p:cNvPr id="4" name="Left-Right Arrow 5"/>
          <p:cNvSpPr/>
          <p:nvPr/>
        </p:nvSpPr>
        <p:spPr>
          <a:xfrm>
            <a:off x="3923269" y="-343201"/>
            <a:ext cx="4510213" cy="1099748"/>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00B050"/>
          </a:solidFill>
          <a:ln w="15873" cap="rnd">
            <a:solidFill>
              <a:srgbClr val="782009"/>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2800" b="1" i="0" u="none" strike="noStrike" kern="1200" cap="none" spc="0" baseline="0">
                <a:solidFill>
                  <a:srgbClr val="FFFFFF"/>
                </a:solidFill>
                <a:uFillTx/>
                <a:latin typeface="Courier New" pitchFamily="49"/>
                <a:cs typeface="Courier New" pitchFamily="49"/>
              </a:rPr>
              <a:t>RESURSE UMANE</a:t>
            </a:r>
          </a:p>
        </p:txBody>
      </p:sp>
      <p:sp>
        <p:nvSpPr>
          <p:cNvPr id="5" name="Flowchart: Stored Data 6"/>
          <p:cNvSpPr/>
          <p:nvPr/>
        </p:nvSpPr>
        <p:spPr>
          <a:xfrm>
            <a:off x="1457307" y="2478984"/>
            <a:ext cx="4721074" cy="3231891"/>
          </a:xfrm>
          <a:custGeom>
            <a:avLst/>
            <a:gdLst>
              <a:gd name="f0" fmla="val 10800000"/>
              <a:gd name="f1" fmla="val 5400000"/>
              <a:gd name="f2" fmla="val 16200000"/>
              <a:gd name="f3" fmla="val 180"/>
              <a:gd name="f4" fmla="val w"/>
              <a:gd name="f5" fmla="val h"/>
              <a:gd name="f6" fmla="val 0"/>
              <a:gd name="f7" fmla="val 4721071"/>
              <a:gd name="f8" fmla="val 3231892"/>
              <a:gd name="f9" fmla="+- 0 0 10800000"/>
              <a:gd name="f10" fmla="val 786845"/>
              <a:gd name="f11" fmla="val 1615946"/>
              <a:gd name="f12" fmla="+- 0 0 -360"/>
              <a:gd name="f13" fmla="+- 0 0 -270"/>
              <a:gd name="f14" fmla="+- 0 0 -180"/>
              <a:gd name="f15" fmla="+- 0 0 -90"/>
              <a:gd name="f16" fmla="*/ f4 1 4721071"/>
              <a:gd name="f17" fmla="*/ f5 1 3231892"/>
              <a:gd name="f18" fmla="+- f8 0 f6"/>
              <a:gd name="f19" fmla="+- f7 0 f6"/>
              <a:gd name="f20" fmla="*/ f12 f0 1"/>
              <a:gd name="f21" fmla="*/ f13 f0 1"/>
              <a:gd name="f22" fmla="*/ f14 f0 1"/>
              <a:gd name="f23" fmla="*/ f15 f0 1"/>
              <a:gd name="f24" fmla="*/ f19 1 4721071"/>
              <a:gd name="f25" fmla="*/ f18 1 3231892"/>
              <a:gd name="f26" fmla="*/ f20 1 f3"/>
              <a:gd name="f27" fmla="*/ f21 1 f3"/>
              <a:gd name="f28" fmla="*/ f22 1 f3"/>
              <a:gd name="f29" fmla="*/ f23 1 f3"/>
              <a:gd name="f30" fmla="*/ 2360536 1 f24"/>
              <a:gd name="f31" fmla="*/ 0 1 f25"/>
              <a:gd name="f32" fmla="*/ 0 1 f24"/>
              <a:gd name="f33" fmla="*/ 1615946 1 f25"/>
              <a:gd name="f34" fmla="*/ 3231892 1 f25"/>
              <a:gd name="f35" fmla="*/ 3934226 1 f24"/>
              <a:gd name="f36" fmla="*/ 786845 1 f24"/>
              <a:gd name="f37" fmla="+- f26 0 f1"/>
              <a:gd name="f38" fmla="+- f27 0 f1"/>
              <a:gd name="f39" fmla="+- f28 0 f1"/>
              <a:gd name="f40" fmla="+- f29 0 f1"/>
              <a:gd name="f41" fmla="*/ f36 f16 1"/>
              <a:gd name="f42" fmla="*/ f35 f16 1"/>
              <a:gd name="f43" fmla="*/ f34 f17 1"/>
              <a:gd name="f44" fmla="*/ f31 f17 1"/>
              <a:gd name="f45" fmla="*/ f30 f16 1"/>
              <a:gd name="f46" fmla="*/ f32 f16 1"/>
              <a:gd name="f47" fmla="*/ f33 f17 1"/>
            </a:gdLst>
            <a:ahLst/>
            <a:cxnLst>
              <a:cxn ang="3cd4">
                <a:pos x="hc" y="t"/>
              </a:cxn>
              <a:cxn ang="0">
                <a:pos x="r" y="vc"/>
              </a:cxn>
              <a:cxn ang="cd4">
                <a:pos x="hc" y="b"/>
              </a:cxn>
              <a:cxn ang="cd2">
                <a:pos x="l" y="vc"/>
              </a:cxn>
              <a:cxn ang="f37">
                <a:pos x="f45" y="f44"/>
              </a:cxn>
              <a:cxn ang="f38">
                <a:pos x="f46" y="f47"/>
              </a:cxn>
              <a:cxn ang="f39">
                <a:pos x="f45" y="f43"/>
              </a:cxn>
              <a:cxn ang="f40">
                <a:pos x="f42" y="f47"/>
              </a:cxn>
            </a:cxnLst>
            <a:rect l="f41" t="f44" r="f42" b="f43"/>
            <a:pathLst>
              <a:path w="4721071" h="3231892">
                <a:moveTo>
                  <a:pt x="f10" y="f6"/>
                </a:moveTo>
                <a:lnTo>
                  <a:pt x="f7" y="f6"/>
                </a:lnTo>
                <a:arcTo wR="f10" hR="f11" stAng="f2" swAng="f9"/>
                <a:lnTo>
                  <a:pt x="f10" y="f8"/>
                </a:lnTo>
                <a:arcTo wR="f10" hR="f11" stAng="f1" swAng="f0"/>
                <a:close/>
              </a:path>
            </a:pathLst>
          </a:custGeom>
          <a:solidFill>
            <a:srgbClr val="ED7D31"/>
          </a:solidFill>
          <a:ln w="15873" cap="rnd">
            <a:solidFill>
              <a:srgbClr val="782009"/>
            </a:solidFill>
            <a:prstDash val="solid"/>
            <a:miter/>
          </a:ln>
        </p:spPr>
        <p:txBody>
          <a:bodyPr vert="horz" wrap="square" lIns="91440" tIns="45720" rIns="91440" bIns="45720" anchor="ctr" anchorCtr="0" compatLnSpc="1">
            <a:noAutofit/>
          </a:bodyPr>
          <a:lstStyle/>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small" spc="0" baseline="0" dirty="0">
                <a:solidFill>
                  <a:srgbClr val="FFFFFF"/>
                </a:solidFill>
                <a:uFillTx/>
                <a:latin typeface="Century Gothic"/>
              </a:rPr>
              <a:t>	</a:t>
            </a:r>
            <a:r>
              <a:rPr lang="en-US" sz="1800" b="1" i="0" u="none" strike="noStrike" kern="1200" cap="small" spc="0" baseline="0" dirty="0" err="1">
                <a:solidFill>
                  <a:srgbClr val="FFFFFF"/>
                </a:solidFill>
                <a:uFillTx/>
                <a:latin typeface="Courier New" pitchFamily="49"/>
                <a:cs typeface="Courier New" pitchFamily="49"/>
              </a:rPr>
              <a:t>Cadrele</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didactice</a:t>
            </a:r>
            <a:r>
              <a:rPr lang="en-US" sz="1800" b="1" i="0" u="none" strike="noStrike" kern="1200" cap="small" spc="0" baseline="0" dirty="0">
                <a:solidFill>
                  <a:srgbClr val="FFFFFF"/>
                </a:solidFill>
                <a:uFillTx/>
                <a:latin typeface="Courier New" pitchFamily="49"/>
                <a:cs typeface="Courier New" pitchFamily="49"/>
              </a:rPr>
              <a:t> care </a:t>
            </a:r>
            <a:r>
              <a:rPr lang="en-US" sz="1800" b="1" i="0" u="none" strike="noStrike" kern="1200" cap="small" spc="0" baseline="0" dirty="0" err="1">
                <a:solidFill>
                  <a:srgbClr val="FFFFFF"/>
                </a:solidFill>
                <a:uFillTx/>
                <a:latin typeface="Courier New" pitchFamily="49"/>
                <a:cs typeface="Courier New" pitchFamily="49"/>
              </a:rPr>
              <a:t>predau</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în</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acest</a:t>
            </a:r>
            <a:r>
              <a:rPr lang="en-US" sz="1800" b="1" i="0" u="none" strike="noStrike" kern="1200" cap="small" spc="0" baseline="0" dirty="0">
                <a:solidFill>
                  <a:srgbClr val="FFFFFF"/>
                </a:solidFill>
                <a:uFillTx/>
                <a:latin typeface="Courier New" pitchFamily="49"/>
                <a:cs typeface="Courier New" pitchFamily="49"/>
              </a:rPr>
              <a:t> an la </a:t>
            </a:r>
            <a:r>
              <a:rPr lang="en-US" sz="1800" b="0"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Şcoala</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Postliceală</a:t>
            </a:r>
            <a:r>
              <a:rPr lang="en-US" sz="1800" b="1" i="0" u="none" strike="noStrike" kern="1200" cap="small" spc="0" baseline="0" dirty="0">
                <a:solidFill>
                  <a:srgbClr val="FFFFFF"/>
                </a:solidFill>
                <a:uFillTx/>
                <a:latin typeface="Courier New" pitchFamily="49"/>
                <a:cs typeface="Courier New" pitchFamily="49"/>
              </a:rPr>
              <a:t>  SANITARA “GHEORGHE TITEICA” CALAFAT </a:t>
            </a:r>
            <a:r>
              <a:rPr lang="en-US" sz="1800" b="1" i="0" u="none" strike="noStrike" kern="1200" cap="small" spc="0" baseline="0" dirty="0" err="1">
                <a:solidFill>
                  <a:srgbClr val="FFFFFF"/>
                </a:solidFill>
                <a:uFillTx/>
                <a:latin typeface="Courier New" pitchFamily="49"/>
                <a:cs typeface="Courier New" pitchFamily="49"/>
              </a:rPr>
              <a:t>sunt</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în</a:t>
            </a:r>
            <a:r>
              <a:rPr lang="en-US" sz="1800" b="1" i="0" u="none" strike="noStrike" kern="1200" cap="small" spc="0" baseline="0" dirty="0">
                <a:solidFill>
                  <a:srgbClr val="FFFFFF"/>
                </a:solidFill>
                <a:uFillTx/>
                <a:latin typeface="Courier New" pitchFamily="49"/>
                <a:cs typeface="Courier New" pitchFamily="49"/>
              </a:rPr>
              <a:t> </a:t>
            </a:r>
            <a:r>
              <a:rPr lang="en-US" sz="1800" b="1" i="0" u="none" strike="noStrike" kern="1200" cap="small" spc="0" baseline="0" dirty="0" err="1">
                <a:solidFill>
                  <a:srgbClr val="FFFFFF"/>
                </a:solidFill>
                <a:uFillTx/>
                <a:latin typeface="Courier New" pitchFamily="49"/>
                <a:cs typeface="Courier New" pitchFamily="49"/>
              </a:rPr>
              <a:t>număr</a:t>
            </a:r>
            <a:r>
              <a:rPr lang="en-US" sz="1800" b="1" i="0" u="none" strike="noStrike" kern="1200" cap="small" spc="0" baseline="0" dirty="0">
                <a:solidFill>
                  <a:srgbClr val="FFFFFF"/>
                </a:solidFill>
                <a:uFillTx/>
                <a:latin typeface="Courier New" pitchFamily="49"/>
                <a:cs typeface="Courier New" pitchFamily="49"/>
              </a:rPr>
              <a:t> de 23</a:t>
            </a:r>
            <a:r>
              <a:rPr lang="ro-RO" sz="1800" b="1" i="0" u="none" strike="noStrike" kern="1200" cap="small" spc="0" baseline="0" dirty="0">
                <a:solidFill>
                  <a:srgbClr val="FFFFFF"/>
                </a:solidFill>
                <a:uFillTx/>
                <a:latin typeface="Courier New" pitchFamily="49"/>
                <a:cs typeface="Courier New" pitchFamily="49"/>
              </a:rPr>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smtClean="0">
                <a:solidFill>
                  <a:srgbClr val="FFFFFF"/>
                </a:solidFill>
                <a:uFillTx/>
                <a:cs typeface="Courier New" pitchFamily="49"/>
              </a:rPr>
              <a:t>-</a:t>
            </a:r>
            <a:r>
              <a:rPr lang="en-US" sz="1800" b="1" i="0" u="none" strike="noStrike" kern="1200" cap="none" spc="0" baseline="0" dirty="0" smtClean="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7 PROFESORI;</a:t>
            </a:r>
            <a:endParaRPr lang="ro-RO" sz="1800" b="0" i="0" u="none" strike="noStrike" kern="1200" cap="none" spc="0" baseline="0" dirty="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smtClean="0">
                <a:solidFill>
                  <a:srgbClr val="FFFFFF"/>
                </a:solidFill>
                <a:uFillTx/>
                <a:cs typeface="Courier New" pitchFamily="49"/>
              </a:rPr>
              <a:t>-</a:t>
            </a:r>
            <a:r>
              <a:rPr lang="en-US" sz="1800" b="1" i="0" u="none" strike="noStrike" kern="1200" cap="none" spc="0" baseline="0" dirty="0" smtClean="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5 MEDICI;</a:t>
            </a:r>
            <a:endParaRPr lang="ro-RO" sz="1800" b="0" i="0" u="none" strike="noStrike" kern="1200" cap="none" spc="0" baseline="0" dirty="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smtClean="0">
                <a:solidFill>
                  <a:srgbClr val="FFFFFF"/>
                </a:solidFill>
                <a:uFillTx/>
                <a:cs typeface="Courier New" pitchFamily="49"/>
              </a:rPr>
              <a:t>-</a:t>
            </a:r>
            <a:r>
              <a:rPr lang="en-US" sz="1800" b="1" i="0" u="none" strike="noStrike" kern="1200" cap="none" spc="0" baseline="0" dirty="0" smtClean="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2 FARMACIȘTI;</a:t>
            </a:r>
            <a:endParaRPr lang="ro-RO" sz="1800" b="0" i="0" u="none" strike="noStrike" kern="1200" cap="none" spc="0" baseline="0" dirty="0">
              <a:solidFill>
                <a:srgbClr val="FFFFFF"/>
              </a:solidFill>
              <a:uFillTx/>
              <a:latin typeface="Courier New" pitchFamily="49"/>
              <a:cs typeface="Courier New" pitchFamily="49"/>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dirty="0" smtClean="0">
                <a:solidFill>
                  <a:srgbClr val="FFFFFF"/>
                </a:solidFill>
                <a:uFillTx/>
                <a:cs typeface="Courier New" pitchFamily="49"/>
              </a:rPr>
              <a:t>-</a:t>
            </a:r>
            <a:r>
              <a:rPr lang="en-US" sz="1800" b="1" i="0" u="none" strike="noStrike" kern="1200" cap="none" spc="0" baseline="0" dirty="0" smtClean="0">
                <a:solidFill>
                  <a:srgbClr val="FFFFFF"/>
                </a:solidFill>
                <a:uFillTx/>
                <a:latin typeface="Courier New" pitchFamily="49"/>
                <a:cs typeface="Courier New" pitchFamily="49"/>
              </a:rPr>
              <a:t> </a:t>
            </a:r>
            <a:r>
              <a:rPr lang="en-US" sz="1800" b="1" i="0" u="none" strike="noStrike" kern="1200" cap="none" spc="0" baseline="0" dirty="0">
                <a:solidFill>
                  <a:srgbClr val="FFFFFF"/>
                </a:solidFill>
                <a:uFillTx/>
                <a:latin typeface="Courier New" pitchFamily="49"/>
                <a:cs typeface="Courier New" pitchFamily="49"/>
              </a:rPr>
              <a:t>9 ASISTENȚI MEDICALI</a:t>
            </a:r>
            <a:endParaRPr lang="ro-RO" sz="1800" b="0" i="0" u="none" strike="noStrike" kern="1200" cap="none" spc="0" baseline="0" dirty="0">
              <a:solidFill>
                <a:srgbClr val="FFFFFF"/>
              </a:solidFill>
              <a:uFillTx/>
              <a:latin typeface="Courier New" pitchFamily="49"/>
              <a:cs typeface="Courier New" pitchFamily="49"/>
            </a:endParaRPr>
          </a:p>
        </p:txBody>
      </p:sp>
      <p:pic>
        <p:nvPicPr>
          <p:cNvPr id="6" name="Picture 11"/>
          <p:cNvPicPr>
            <a:picLocks noChangeAspect="1"/>
          </p:cNvPicPr>
          <p:nvPr/>
        </p:nvPicPr>
        <p:blipFill>
          <a:blip r:embed="rId3"/>
          <a:srcRect/>
          <a:stretch>
            <a:fillRect/>
          </a:stretch>
        </p:blipFill>
        <p:spPr>
          <a:xfrm>
            <a:off x="5553251" y="3575806"/>
            <a:ext cx="3072557" cy="2689076"/>
          </a:xfrm>
          <a:prstGeom prst="rect">
            <a:avLst/>
          </a:prstGeom>
          <a:noFill/>
          <a:ln cap="flat">
            <a:noFill/>
          </a:ln>
        </p:spPr>
      </p:pic>
      <p:pic>
        <p:nvPicPr>
          <p:cNvPr id="7" name="Picture 12"/>
          <p:cNvPicPr>
            <a:picLocks noChangeAspect="1"/>
          </p:cNvPicPr>
          <p:nvPr/>
        </p:nvPicPr>
        <p:blipFill>
          <a:blip r:embed="rId4"/>
          <a:srcRect/>
          <a:stretch>
            <a:fillRect/>
          </a:stretch>
        </p:blipFill>
        <p:spPr>
          <a:xfrm>
            <a:off x="8625809" y="2495589"/>
            <a:ext cx="2879125" cy="2369887"/>
          </a:xfrm>
          <a:prstGeom prst="rect">
            <a:avLst/>
          </a:prstGeom>
          <a:solidFill>
            <a:srgbClr val="FFFFFF"/>
          </a:solidFill>
          <a:ln w="76196" cap="sq">
            <a:solidFill>
              <a:srgbClr val="EAEAEA"/>
            </a:solidFill>
            <a:prstDash val="solid"/>
            <a:miter/>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00">
        <p15:prstTrans prst="curtains"/>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1+#ppt_w/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12"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ppt_x</p:attrName>
                                        </p:attrNameLst>
                                      </p:cBhvr>
                                      <p:tavLst>
                                        <p:tav tm="0">
                                          <p:val>
                                            <p:strVal val="0-#ppt_w/2"/>
                                          </p:val>
                                        </p:tav>
                                        <p:tav tm="100000">
                                          <p:val>
                                            <p:strVal val="#ppt_x"/>
                                          </p:val>
                                        </p:tav>
                                      </p:tavLst>
                                    </p:anim>
                                    <p:anim calcmode="lin" valueType="num">
                                      <p:cBhvr>
                                        <p:cTn id="13" dur="2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6200"/>
                            </p:stCondLst>
                            <p:childTnLst>
                              <p:par>
                                <p:cTn id="15" presetID="2" presetClass="entr" presetSubtype="6"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ppt_x</p:attrName>
                                        </p:attrNameLst>
                                      </p:cBhvr>
                                      <p:tavLst>
                                        <p:tav tm="0">
                                          <p:val>
                                            <p:strVal val="1+#ppt_w/2"/>
                                          </p:val>
                                        </p:tav>
                                        <p:tav tm="100000">
                                          <p:val>
                                            <p:strVal val="#ppt_x"/>
                                          </p:val>
                                        </p:tav>
                                      </p:tavLst>
                                    </p:anim>
                                    <p:anim calcmode="lin" valueType="num">
                                      <p:cBhvr>
                                        <p:cTn id="18" dur="20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200"/>
                            </p:stCondLst>
                            <p:childTnLst>
                              <p:par>
                                <p:cTn id="20" presetID="2" presetClass="entr" presetSubtype="6"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ppt_x</p:attrName>
                                        </p:attrNameLst>
                                      </p:cBhvr>
                                      <p:tavLst>
                                        <p:tav tm="0">
                                          <p:val>
                                            <p:strVal val="1+#ppt_w/2"/>
                                          </p:val>
                                        </p:tav>
                                        <p:tav tm="100000">
                                          <p:val>
                                            <p:strVal val="#ppt_x"/>
                                          </p:val>
                                        </p:tav>
                                      </p:tavLst>
                                    </p:anim>
                                    <p:anim calcmode="lin" valueType="num">
                                      <p:cBhvr>
                                        <p:cTn id="23" dur="2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4600"/>
                            </p:stCondLst>
                            <p:childTnLst>
                              <p:par>
                                <p:cTn id="25" presetID="2" presetClass="entr" presetSubtype="9"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ppt_x</p:attrName>
                                        </p:attrNameLst>
                                      </p:cBhvr>
                                      <p:tavLst>
                                        <p:tav tm="0">
                                          <p:val>
                                            <p:strVal val="0-#ppt_w/2"/>
                                          </p:val>
                                        </p:tav>
                                        <p:tav tm="100000">
                                          <p:val>
                                            <p:strVal val="#ppt_x"/>
                                          </p:val>
                                        </p:tav>
                                      </p:tavLst>
                                    </p:anim>
                                    <p:anim calcmode="lin" valueType="num">
                                      <p:cBhvr>
                                        <p:cTn id="28" dur="20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26600"/>
                            </p:stCondLst>
                            <p:childTnLst>
                              <p:par>
                                <p:cTn id="30" presetID="2"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ppt_x</p:attrName>
                                        </p:attrNameLst>
                                      </p:cBhvr>
                                      <p:tavLst>
                                        <p:tav tm="0">
                                          <p:val>
                                            <p:strVal val="1+#ppt_w/2"/>
                                          </p:val>
                                        </p:tav>
                                        <p:tav tm="100000">
                                          <p:val>
                                            <p:strVal val="#ppt_x"/>
                                          </p:val>
                                        </p:tav>
                                      </p:tavLst>
                                    </p:anim>
                                    <p:anim calcmode="lin" valueType="num">
                                      <p:cBhvr>
                                        <p:cTn id="33"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Adie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Prezentare1aaa</Template>
  <TotalTime>4</TotalTime>
  <Words>4339</Words>
  <Application>Microsoft Office PowerPoint</Application>
  <PresentationFormat>Ecran lat</PresentationFormat>
  <Paragraphs>394</Paragraphs>
  <Slides>47</Slides>
  <Notes>1</Notes>
  <HiddenSlides>0</HiddenSlides>
  <MMClips>6</MMClips>
  <ScaleCrop>false</ScaleCrop>
  <HeadingPairs>
    <vt:vector size="6" baseType="variant">
      <vt:variant>
        <vt:lpstr>Fonturi utilizate</vt:lpstr>
      </vt:variant>
      <vt:variant>
        <vt:i4>12</vt:i4>
      </vt:variant>
      <vt:variant>
        <vt:lpstr>Temă</vt:lpstr>
      </vt:variant>
      <vt:variant>
        <vt:i4>1</vt:i4>
      </vt:variant>
      <vt:variant>
        <vt:lpstr>Titluri diapozitive</vt:lpstr>
      </vt:variant>
      <vt:variant>
        <vt:i4>47</vt:i4>
      </vt:variant>
    </vt:vector>
  </HeadingPairs>
  <TitlesOfParts>
    <vt:vector size="60" baseType="lpstr">
      <vt:lpstr>Algerian</vt:lpstr>
      <vt:lpstr>Arial</vt:lpstr>
      <vt:lpstr>Calibri</vt:lpstr>
      <vt:lpstr>Cambria</vt:lpstr>
      <vt:lpstr>Century Gothic</vt:lpstr>
      <vt:lpstr>Courier New</vt:lpstr>
      <vt:lpstr>Lucida Handwriting</vt:lpstr>
      <vt:lpstr>Microsoft Sans Serif</vt:lpstr>
      <vt:lpstr>Monotype Corsiva</vt:lpstr>
      <vt:lpstr>Times New Roman</vt:lpstr>
      <vt:lpstr>Wingdings</vt:lpstr>
      <vt:lpstr>Wingdings 3</vt:lpstr>
      <vt:lpstr>Adiere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VN</dc:creator>
  <cp:lastModifiedBy>VN</cp:lastModifiedBy>
  <cp:revision>1</cp:revision>
  <dcterms:created xsi:type="dcterms:W3CDTF">2023-01-17T15:04:55Z</dcterms:created>
  <dcterms:modified xsi:type="dcterms:W3CDTF">2023-01-17T15:09:00Z</dcterms:modified>
</cp:coreProperties>
</file>